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8" r:id="rId1"/>
  </p:sldMasterIdLst>
  <p:notesMasterIdLst>
    <p:notesMasterId r:id="rId18"/>
  </p:notesMasterIdLst>
  <p:sldIdLst>
    <p:sldId id="256" r:id="rId2"/>
    <p:sldId id="295" r:id="rId3"/>
    <p:sldId id="294" r:id="rId4"/>
    <p:sldId id="280" r:id="rId5"/>
    <p:sldId id="282" r:id="rId6"/>
    <p:sldId id="293" r:id="rId7"/>
    <p:sldId id="283" r:id="rId8"/>
    <p:sldId id="284" r:id="rId9"/>
    <p:sldId id="285" r:id="rId10"/>
    <p:sldId id="286" r:id="rId11"/>
    <p:sldId id="287" r:id="rId12"/>
    <p:sldId id="288" r:id="rId13"/>
    <p:sldId id="290" r:id="rId14"/>
    <p:sldId id="289" r:id="rId15"/>
    <p:sldId id="291" r:id="rId16"/>
    <p:sldId id="29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C302C"/>
    <a:srgbClr val="E2E2BE"/>
    <a:srgbClr val="F6A25C"/>
    <a:srgbClr val="9966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title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Breakdown</c:v>
                </c:pt>
              </c:strCache>
            </c:strRef>
          </c:tx>
          <c:dPt>
            <c:idx val="0"/>
            <c:spPr>
              <a:solidFill>
                <a:srgbClr val="F6A25C"/>
              </a:solidFill>
            </c:spPr>
          </c:dPt>
          <c:dPt>
            <c:idx val="1"/>
            <c:spPr>
              <a:solidFill>
                <a:srgbClr val="E2E2BE"/>
              </a:solidFill>
            </c:spPr>
          </c:dPt>
          <c:dPt>
            <c:idx val="2"/>
            <c:spPr>
              <a:solidFill>
                <a:srgbClr val="C00000"/>
              </a:solidFill>
            </c:spPr>
          </c:dPt>
          <c:dLbls>
            <c:dLbl>
              <c:idx val="1"/>
              <c:layout/>
              <c:spPr>
                <a:solidFill>
                  <a:schemeClr val="bg2">
                    <a:lumMod val="75000"/>
                  </a:schemeClr>
                </a:solidFill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Percent val="1"/>
            </c:dLbl>
            <c:showPercent val="1"/>
            <c:separator>
</c:separator>
          </c:dLbls>
          <c:cat>
            <c:strRef>
              <c:f>Sheet1!$A$2:$A$4</c:f>
              <c:strCache>
                <c:ptCount val="3"/>
                <c:pt idx="0">
                  <c:v>Mindset</c:v>
                </c:pt>
                <c:pt idx="1">
                  <c:v>Doctrine</c:v>
                </c:pt>
                <c:pt idx="2">
                  <c:v>Action</c:v>
                </c:pt>
              </c:strCache>
            </c:strRef>
          </c:cat>
          <c:val>
            <c:numRef>
              <c:f>Sheet1!$B$2:$B$4</c:f>
              <c:numCache>
                <c:formatCode>0%</c:formatCode>
                <c:ptCount val="3"/>
                <c:pt idx="0">
                  <c:v>0.21739130434782614</c:v>
                </c:pt>
                <c:pt idx="1">
                  <c:v>0.21739130434782614</c:v>
                </c:pt>
                <c:pt idx="2">
                  <c:v>0.56521739130434767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>
        <c:manualLayout>
          <c:xMode val="edge"/>
          <c:yMode val="edge"/>
          <c:x val="0.15209563648293969"/>
          <c:y val="0.11195209973753283"/>
          <c:w val="0.71143372703412078"/>
          <c:h val="0.23700623359580059"/>
        </c:manualLayout>
      </c:layout>
    </c:legend>
    <c:plotVisOnly val="1"/>
    <c:dispBlanksAs val="zero"/>
  </c:chart>
  <c:spPr>
    <a:noFill/>
    <a:ln>
      <a:noFill/>
    </a:ln>
    <a:effectLst>
      <a:softEdge rad="127000"/>
    </a:effectLst>
  </c:spPr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823422-65BD-4023-A36C-F2BDF74CFDDA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3608-F2D7-42A7-ABC7-0ADEC006D19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75224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896930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FF3608-F2D7-42A7-ABC7-0ADEC006D19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5464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DB35-A41F-4646-B2F0-810CC5A755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1AEB-560B-47A5-8438-3089CADC6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1613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DB35-A41F-4646-B2F0-810CC5A755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1AEB-560B-47A5-8438-3089CADC6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5176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DB35-A41F-4646-B2F0-810CC5A755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1AEB-560B-47A5-8438-3089CADC6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3724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DB35-A41F-4646-B2F0-810CC5A755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1AEB-560B-47A5-8438-3089CADC6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818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DB35-A41F-4646-B2F0-810CC5A755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1AEB-560B-47A5-8438-3089CADC6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56647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DB35-A41F-4646-B2F0-810CC5A755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1AEB-560B-47A5-8438-3089CADC6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5908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DB35-A41F-4646-B2F0-810CC5A755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1AEB-560B-47A5-8438-3089CADC6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0147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DB35-A41F-4646-B2F0-810CC5A755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1AEB-560B-47A5-8438-3089CADC6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1347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DB35-A41F-4646-B2F0-810CC5A755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1AEB-560B-47A5-8438-3089CADC6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2251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DB35-A41F-4646-B2F0-810CC5A755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1AEB-560B-47A5-8438-3089CADC6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40313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1DB35-A41F-4646-B2F0-810CC5A755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91AEB-560B-47A5-8438-3089CADC6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37445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1DB35-A41F-4646-B2F0-810CC5A755A8}" type="datetimeFigureOut">
              <a:rPr lang="en-US" smtClean="0"/>
              <a:pPr/>
              <a:t>6/9/2013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91AEB-560B-47A5-8438-3089CADC67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9766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5181600"/>
            <a:ext cx="8991600" cy="1219200"/>
          </a:xfrm>
        </p:spPr>
        <p:txBody>
          <a:bodyPr/>
          <a:lstStyle/>
          <a:p>
            <a:r>
              <a:rPr lang="en-US" dirty="0" smtClean="0"/>
              <a:t>Lesson 2: Gospel Spreads to Jerusalem</a:t>
            </a:r>
          </a:p>
          <a:p>
            <a:r>
              <a:rPr lang="en-US" dirty="0" smtClean="0"/>
              <a:t>Acts 3-7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366215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en-US" sz="6600" b="1" dirty="0" smtClean="0">
                <a:solidFill>
                  <a:schemeClr val="accent6">
                    <a:lumMod val="50000"/>
                  </a:schemeClr>
                </a:solidFill>
                <a:latin typeface="Edwardian Script ITC" pitchFamily="66" charset="0"/>
              </a:rPr>
              <a:t>Lessons From Acts</a:t>
            </a:r>
            <a:endParaRPr lang="en-US" sz="5400" b="1" dirty="0">
              <a:solidFill>
                <a:schemeClr val="accent6">
                  <a:lumMod val="50000"/>
                </a:schemeClr>
              </a:solidFill>
              <a:latin typeface="Edwardian Script ITC" pitchFamily="66" charset="0"/>
            </a:endParaRPr>
          </a:p>
        </p:txBody>
      </p:sp>
      <p:pic>
        <p:nvPicPr>
          <p:cNvPr id="5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25639"/>
            <a:ext cx="4419600" cy="294104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46691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6248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Sharing and Deceiving</a:t>
            </a:r>
            <a:br>
              <a:rPr lang="en-US" b="1" dirty="0" smtClean="0"/>
            </a:br>
            <a:r>
              <a:rPr lang="en-US" b="1" dirty="0"/>
              <a:t>	</a:t>
            </a:r>
            <a:r>
              <a:rPr lang="en-US" b="1" dirty="0" smtClean="0"/>
              <a:t>(Acts 5)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Autofit/>
          </a:bodyPr>
          <a:lstStyle/>
          <a:p>
            <a:pPr marL="609600" indent="-609600"/>
            <a:r>
              <a:rPr lang="en-US" sz="3600" b="1" dirty="0" smtClean="0"/>
              <a:t>What happens at the end of chapters 2 &amp; 4?</a:t>
            </a:r>
          </a:p>
          <a:p>
            <a:pPr marL="609600" indent="-609600"/>
            <a:endParaRPr lang="en-US" sz="1200" b="1" dirty="0" smtClean="0"/>
          </a:p>
          <a:p>
            <a:pPr marL="609600" indent="-609600"/>
            <a:r>
              <a:rPr lang="en-US" sz="3600" b="1" dirty="0" smtClean="0"/>
              <a:t>Ananias and Sapphira deceive</a:t>
            </a:r>
          </a:p>
          <a:p>
            <a:pPr marL="1009650" lvl="1" indent="-609600"/>
            <a:r>
              <a:rPr lang="en-US" sz="3200" b="1" dirty="0" smtClean="0"/>
              <a:t>Wanted the praise and credit</a:t>
            </a:r>
          </a:p>
          <a:p>
            <a:pPr marL="1009650" lvl="1" indent="-609600"/>
            <a:r>
              <a:rPr lang="en-US" sz="3200" b="1" dirty="0" smtClean="0"/>
              <a:t>Actions show their true selves</a:t>
            </a:r>
          </a:p>
          <a:p>
            <a:pPr marL="609600" indent="-609600"/>
            <a:endParaRPr lang="en-US" sz="1200" b="1" dirty="0" smtClean="0"/>
          </a:p>
          <a:p>
            <a:pPr marL="609600" indent="-609600"/>
            <a:r>
              <a:rPr lang="en-US" sz="3600" b="1" dirty="0" smtClean="0"/>
              <a:t>Great fear falls on the church and all who heard these things</a:t>
            </a:r>
          </a:p>
          <a:p>
            <a:pPr marL="609600" indent="-609600"/>
            <a:endParaRPr lang="en-US" b="1" dirty="0"/>
          </a:p>
          <a:p>
            <a:pPr marL="609600" indent="-609600"/>
            <a:endParaRPr lang="en-US" b="1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20244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6248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Conflict Continues</a:t>
            </a:r>
            <a:br>
              <a:rPr lang="en-US" b="1" dirty="0" smtClean="0"/>
            </a:br>
            <a:r>
              <a:rPr lang="en-US" b="1" dirty="0"/>
              <a:t>	</a:t>
            </a:r>
            <a:r>
              <a:rPr lang="en-US" b="1" dirty="0" smtClean="0"/>
              <a:t>(Acts 5)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Autofit/>
          </a:bodyPr>
          <a:lstStyle/>
          <a:p>
            <a:pPr marL="609600" indent="-609600"/>
            <a:r>
              <a:rPr lang="en-US" b="1" dirty="0" smtClean="0"/>
              <a:t>Many signs and wonders</a:t>
            </a:r>
          </a:p>
          <a:p>
            <a:pPr marL="609600" indent="-609600"/>
            <a:endParaRPr lang="en-US" b="1" dirty="0" smtClean="0"/>
          </a:p>
          <a:p>
            <a:pPr marL="609600" indent="-609600"/>
            <a:r>
              <a:rPr lang="en-US" b="1" dirty="0" smtClean="0"/>
              <a:t>Christ the watershed (v. 12-13)</a:t>
            </a:r>
          </a:p>
          <a:p>
            <a:pPr marL="1009650" lvl="1" indent="-609600"/>
            <a:r>
              <a:rPr lang="en-US" b="1" dirty="0" smtClean="0"/>
              <a:t>Some dared not join (fear)</a:t>
            </a:r>
          </a:p>
          <a:p>
            <a:pPr marL="1009650" lvl="1" indent="-609600"/>
            <a:r>
              <a:rPr lang="en-US" b="1" dirty="0" smtClean="0"/>
              <a:t>Believers Increases</a:t>
            </a:r>
          </a:p>
          <a:p>
            <a:pPr marL="609600" indent="-609600"/>
            <a:endParaRPr lang="en-US" b="1" dirty="0" smtClean="0"/>
          </a:p>
          <a:p>
            <a:pPr marL="609600" indent="-609600"/>
            <a:r>
              <a:rPr lang="en-US" b="1" dirty="0" smtClean="0"/>
              <a:t>Brought sick </a:t>
            </a:r>
            <a:r>
              <a:rPr lang="en-US" b="1" dirty="0" smtClean="0">
                <a:sym typeface="Wingdings" pitchFamily="2" charset="2"/>
              </a:rPr>
              <a:t></a:t>
            </a:r>
            <a:r>
              <a:rPr lang="en-US" b="1" dirty="0" smtClean="0"/>
              <a:t>“lest the shadows”</a:t>
            </a:r>
          </a:p>
          <a:p>
            <a:pPr marL="1009650" lvl="1" indent="-609600"/>
            <a:r>
              <a:rPr lang="en-US" b="1" dirty="0" smtClean="0"/>
              <a:t>They were all healed</a:t>
            </a:r>
          </a:p>
          <a:p>
            <a:pPr marL="609600" indent="-609600"/>
            <a:endParaRPr lang="en-US" b="1" dirty="0"/>
          </a:p>
          <a:p>
            <a:pPr marL="609600" indent="-609600"/>
            <a:endParaRPr lang="en-US" b="1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932105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6248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Conflict Continues</a:t>
            </a:r>
            <a:br>
              <a:rPr lang="en-US" b="1" dirty="0" smtClean="0"/>
            </a:br>
            <a:r>
              <a:rPr lang="en-US" b="1" dirty="0"/>
              <a:t>	</a:t>
            </a:r>
            <a:r>
              <a:rPr lang="en-US" b="1" dirty="0" smtClean="0"/>
              <a:t>(Acts 5)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Autofit/>
          </a:bodyPr>
          <a:lstStyle/>
          <a:p>
            <a:pPr marL="609600" indent="-609600"/>
            <a:r>
              <a:rPr lang="en-US" b="1" dirty="0" smtClean="0"/>
              <a:t>High Priest w/ Sadducees were filled with indignation and arrested them again</a:t>
            </a:r>
          </a:p>
          <a:p>
            <a:pPr marL="1009650" lvl="1" indent="-609600"/>
            <a:r>
              <a:rPr lang="en-US" b="1" dirty="0" smtClean="0"/>
              <a:t>Angel of the Lord opened the prison doors, released them and told them to go stand in the temple and preach.</a:t>
            </a:r>
          </a:p>
          <a:p>
            <a:pPr marL="609600" indent="-609600"/>
            <a:r>
              <a:rPr lang="en-US" b="1" dirty="0" smtClean="0"/>
              <a:t>Council called for them and ….</a:t>
            </a:r>
          </a:p>
          <a:p>
            <a:pPr marL="1009650" lvl="1" indent="-609600"/>
            <a:r>
              <a:rPr lang="en-US" b="1" dirty="0" smtClean="0"/>
              <a:t>Apostles are gone (doors closed, guards in place)</a:t>
            </a:r>
          </a:p>
          <a:p>
            <a:pPr marL="1009650" lvl="1" indent="-609600"/>
            <a:r>
              <a:rPr lang="en-US" b="1" dirty="0" smtClean="0"/>
              <a:t>Preaching in the Temple</a:t>
            </a:r>
          </a:p>
          <a:p>
            <a:pPr marL="1009650" lvl="1" indent="-609600"/>
            <a:r>
              <a:rPr lang="en-US" b="1" dirty="0" smtClean="0"/>
              <a:t>Brought them in quietly</a:t>
            </a:r>
          </a:p>
          <a:p>
            <a:pPr marL="609600" indent="-609600"/>
            <a:endParaRPr lang="en-US" b="1" dirty="0"/>
          </a:p>
          <a:p>
            <a:pPr marL="609600" indent="-609600"/>
            <a:endParaRPr lang="en-US" b="1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9220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6248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Conflict Continues</a:t>
            </a:r>
            <a:br>
              <a:rPr lang="en-US" b="1" dirty="0" smtClean="0"/>
            </a:br>
            <a:r>
              <a:rPr lang="en-US" b="1" dirty="0"/>
              <a:t>	</a:t>
            </a:r>
            <a:r>
              <a:rPr lang="en-US" b="1" dirty="0" smtClean="0"/>
              <a:t>(Acts 5)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Autofit/>
          </a:bodyPr>
          <a:lstStyle/>
          <a:p>
            <a:pPr marL="609600" indent="-609600"/>
            <a:r>
              <a:rPr lang="en-US" b="1" dirty="0" smtClean="0"/>
              <a:t>Did we not tell you to stop this</a:t>
            </a:r>
          </a:p>
          <a:p>
            <a:pPr marL="1009650" lvl="1" indent="-609600"/>
            <a:r>
              <a:rPr lang="en-US" b="1" dirty="0" smtClean="0"/>
              <a:t>You have filled Jerusalem with your doctrine intending to “</a:t>
            </a:r>
            <a:r>
              <a:rPr lang="en-US" b="1" dirty="0" smtClean="0">
                <a:solidFill>
                  <a:srgbClr val="FF0000"/>
                </a:solidFill>
              </a:rPr>
              <a:t>bring His blood on us”</a:t>
            </a:r>
          </a:p>
          <a:p>
            <a:pPr marL="609600" indent="-609600"/>
            <a:r>
              <a:rPr lang="en-US" b="1" dirty="0" smtClean="0"/>
              <a:t>Response</a:t>
            </a:r>
          </a:p>
          <a:p>
            <a:pPr marL="1009650" lvl="1" indent="-609600"/>
            <a:r>
              <a:rPr lang="en-US" b="1" dirty="0" smtClean="0"/>
              <a:t>We should obey God rather than man</a:t>
            </a:r>
          </a:p>
          <a:p>
            <a:pPr marL="1009650" lvl="1" indent="-609600"/>
            <a:r>
              <a:rPr lang="en-US" b="1" dirty="0" smtClean="0"/>
              <a:t>“The Message” (v. 30-32)</a:t>
            </a:r>
          </a:p>
          <a:p>
            <a:pPr marL="609600" indent="-609600"/>
            <a:r>
              <a:rPr lang="en-US" b="1" dirty="0" err="1" smtClean="0"/>
              <a:t>Gamaliel’s</a:t>
            </a:r>
            <a:r>
              <a:rPr lang="en-US" b="1" dirty="0" smtClean="0"/>
              <a:t> advice</a:t>
            </a:r>
          </a:p>
          <a:p>
            <a:pPr marL="609600" indent="-609600"/>
            <a:r>
              <a:rPr lang="en-US" b="1" dirty="0" smtClean="0"/>
              <a:t>Beat and released</a:t>
            </a:r>
          </a:p>
          <a:p>
            <a:pPr marL="1009650" lvl="1" indent="-609600"/>
            <a:r>
              <a:rPr lang="en-US" b="1" dirty="0" smtClean="0"/>
              <a:t>Rejoiced they were counted worthy to suffer</a:t>
            </a:r>
          </a:p>
          <a:p>
            <a:pPr marL="1009650" lvl="1" indent="-609600"/>
            <a:r>
              <a:rPr lang="en-US" b="1" dirty="0" smtClean="0"/>
              <a:t>Continued preaching daily</a:t>
            </a:r>
          </a:p>
          <a:p>
            <a:pPr marL="609600" indent="-609600"/>
            <a:endParaRPr lang="en-US" b="1" dirty="0"/>
          </a:p>
          <a:p>
            <a:pPr marL="609600" indent="-609600"/>
            <a:endParaRPr lang="en-US" b="1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948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62484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Servants (Acts </a:t>
            </a:r>
            <a:r>
              <a:rPr lang="en-US" b="1" dirty="0"/>
              <a:t>6</a:t>
            </a:r>
            <a:r>
              <a:rPr lang="en-US" b="1" dirty="0" smtClean="0"/>
              <a:t>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Autofit/>
          </a:bodyPr>
          <a:lstStyle/>
          <a:p>
            <a:pPr marL="609600" indent="-609600"/>
            <a:r>
              <a:rPr lang="en-US" b="1" dirty="0" smtClean="0"/>
              <a:t>Widows were being neglected</a:t>
            </a:r>
          </a:p>
          <a:p>
            <a:pPr marL="609600" indent="-609600"/>
            <a:endParaRPr lang="en-US" b="1" dirty="0" smtClean="0"/>
          </a:p>
          <a:p>
            <a:pPr marL="609600" indent="-609600"/>
            <a:r>
              <a:rPr lang="en-US" b="1" dirty="0" smtClean="0"/>
              <a:t>Apostles summoned disciples</a:t>
            </a:r>
          </a:p>
          <a:p>
            <a:pPr marL="1009650" lvl="1" indent="-609600"/>
            <a:r>
              <a:rPr lang="en-US" b="1" dirty="0" smtClean="0"/>
              <a:t>We need to be about the Word</a:t>
            </a:r>
          </a:p>
          <a:p>
            <a:pPr marL="1009650" lvl="1" indent="-609600"/>
            <a:r>
              <a:rPr lang="en-US" b="1" dirty="0" smtClean="0"/>
              <a:t>You seek out men to put over this need</a:t>
            </a:r>
          </a:p>
          <a:p>
            <a:pPr marL="1009650" lvl="1" indent="-609600"/>
            <a:r>
              <a:rPr lang="en-US" b="1" dirty="0" smtClean="0"/>
              <a:t>We will devote ourselves to pray and the word</a:t>
            </a:r>
          </a:p>
          <a:p>
            <a:pPr marL="609600" indent="-609600"/>
            <a:endParaRPr lang="en-US" b="1" dirty="0" smtClean="0"/>
          </a:p>
          <a:p>
            <a:pPr marL="609600" indent="-609600"/>
            <a:r>
              <a:rPr lang="en-US" b="1" dirty="0" smtClean="0"/>
              <a:t>Seven chosen</a:t>
            </a:r>
          </a:p>
          <a:p>
            <a:pPr marL="609600" indent="-609600"/>
            <a:endParaRPr lang="en-US" b="1" dirty="0"/>
          </a:p>
          <a:p>
            <a:pPr marL="609600" indent="-609600"/>
            <a:endParaRPr lang="en-US" b="1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ight Arrow 5"/>
          <p:cNvSpPr/>
          <p:nvPr/>
        </p:nvSpPr>
        <p:spPr>
          <a:xfrm rot="19625967">
            <a:off x="34231" y="4315333"/>
            <a:ext cx="1559859" cy="1219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/>
              <a:t>Focus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xmlns="" val="827834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62484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Servants (Acts 6-7)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Autofit/>
          </a:bodyPr>
          <a:lstStyle/>
          <a:p>
            <a:r>
              <a:rPr lang="en-US" b="1" dirty="0"/>
              <a:t>Stephen (one of the selected men)</a:t>
            </a:r>
          </a:p>
          <a:p>
            <a:pPr lvl="1"/>
            <a:r>
              <a:rPr lang="en-US" b="1" dirty="0"/>
              <a:t>Did great wonders and signs</a:t>
            </a:r>
          </a:p>
          <a:p>
            <a:r>
              <a:rPr lang="en-US" b="1" dirty="0" smtClean="0"/>
              <a:t>False </a:t>
            </a:r>
            <a:r>
              <a:rPr lang="en-US" b="1" dirty="0"/>
              <a:t>witnesses brought against </a:t>
            </a:r>
            <a:r>
              <a:rPr lang="en-US" b="1" dirty="0" smtClean="0"/>
              <a:t>him</a:t>
            </a:r>
          </a:p>
          <a:p>
            <a:r>
              <a:rPr lang="en-US" b="1" dirty="0" smtClean="0"/>
              <a:t>Stephen begins with Abraham and shows how this is all the plan of God</a:t>
            </a:r>
          </a:p>
          <a:p>
            <a:r>
              <a:rPr lang="en-US" b="1" dirty="0" smtClean="0"/>
              <a:t>Stephen ends with “you stiff-necked and uncircumcised in heart and ears!  You always resisted the Holy Spirit, as your fathers did, so do you.  </a:t>
            </a:r>
          </a:p>
          <a:p>
            <a:pPr lvl="1"/>
            <a:r>
              <a:rPr lang="en-US" b="1" dirty="0" smtClean="0"/>
              <a:t>They killed those who prophesied of Jesus</a:t>
            </a:r>
            <a:endParaRPr lang="en-US" b="1" dirty="0"/>
          </a:p>
          <a:p>
            <a:pPr marL="609600" indent="-609600"/>
            <a:endParaRPr lang="en-US" b="1" dirty="0"/>
          </a:p>
          <a:p>
            <a:pPr marL="609600" indent="-609600"/>
            <a:endParaRPr lang="en-US" b="1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4758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62484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Servants (Acts 6-7)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Autofit/>
          </a:bodyPr>
          <a:lstStyle/>
          <a:p>
            <a:r>
              <a:rPr lang="en-US" b="1" dirty="0" smtClean="0"/>
              <a:t>They were cut to the heart and gnashed at their teeth</a:t>
            </a:r>
          </a:p>
          <a:p>
            <a:pPr lvl="1"/>
            <a:r>
              <a:rPr lang="en-US" b="1" dirty="0" smtClean="0"/>
              <a:t>He preached</a:t>
            </a:r>
          </a:p>
          <a:p>
            <a:pPr lvl="1"/>
            <a:r>
              <a:rPr lang="en-US" b="1" dirty="0" smtClean="0"/>
              <a:t>They screamed and “stopped their ears”</a:t>
            </a:r>
          </a:p>
          <a:p>
            <a:r>
              <a:rPr lang="en-US" b="1" dirty="0" smtClean="0"/>
              <a:t>They stone Stephen</a:t>
            </a:r>
          </a:p>
          <a:p>
            <a:r>
              <a:rPr lang="en-US" b="1" dirty="0" smtClean="0"/>
              <a:t>Stephen</a:t>
            </a:r>
          </a:p>
          <a:p>
            <a:pPr lvl="1"/>
            <a:r>
              <a:rPr lang="en-US" b="1" dirty="0" smtClean="0"/>
              <a:t>I see heavens opened and Jesus standing at the right hand of God</a:t>
            </a:r>
          </a:p>
          <a:p>
            <a:pPr lvl="1"/>
            <a:r>
              <a:rPr lang="en-US" b="1" dirty="0" smtClean="0"/>
              <a:t>Lord, receive my spirit</a:t>
            </a:r>
          </a:p>
          <a:p>
            <a:pPr lvl="1"/>
            <a:r>
              <a:rPr lang="en-US" b="1" dirty="0" smtClean="0"/>
              <a:t>Do not charge them</a:t>
            </a:r>
            <a:endParaRPr lang="en-US" b="1" dirty="0"/>
          </a:p>
          <a:p>
            <a:pPr marL="609600" indent="-609600"/>
            <a:endParaRPr lang="en-US" b="1" dirty="0"/>
          </a:p>
          <a:p>
            <a:pPr marL="609600" indent="-609600"/>
            <a:endParaRPr lang="en-US" b="1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810422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/>
              <a:t>What Promise did Jesus make</a:t>
            </a:r>
            <a:r>
              <a:rPr lang="en-US" b="1" dirty="0" smtClean="0"/>
              <a:t>?  (</a:t>
            </a:r>
            <a:r>
              <a:rPr lang="en-US" b="1" dirty="0"/>
              <a:t>Acts 1:8)</a:t>
            </a:r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676400"/>
            <a:ext cx="7391400" cy="3886200"/>
          </a:xfrm>
          <a:solidFill>
            <a:srgbClr val="FFFFFF"/>
          </a:solidFill>
        </p:spPr>
        <p:txBody>
          <a:bodyPr>
            <a:no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4000" b="1" i="1" dirty="0" smtClean="0"/>
              <a:t>But you shall receive power when the Holy Spirit has come upon you; and you shall be witnesses to Me in Jerusalem, and in all Judea and Samaria, and to the end of the earth.”</a:t>
            </a:r>
          </a:p>
        </p:txBody>
      </p:sp>
      <p:sp>
        <p:nvSpPr>
          <p:cNvPr id="7" name="Rounded Rectangle 6"/>
          <p:cNvSpPr>
            <a:spLocks noChangeArrowheads="1"/>
          </p:cNvSpPr>
          <p:nvPr/>
        </p:nvSpPr>
        <p:spPr bwMode="auto">
          <a:xfrm>
            <a:off x="1143000" y="5087471"/>
            <a:ext cx="7086600" cy="1752600"/>
          </a:xfrm>
          <a:prstGeom prst="roundRect">
            <a:avLst>
              <a:gd name="adj" fmla="val 31645"/>
            </a:avLst>
          </a:prstGeom>
          <a:solidFill>
            <a:schemeClr val="bg2">
              <a:lumMod val="50000"/>
            </a:schemeClr>
          </a:solidFill>
          <a:ln w="9525" algn="ctr">
            <a:solidFill>
              <a:schemeClr val="tx1"/>
            </a:solidFill>
            <a:round/>
            <a:headEnd/>
            <a:tailEnd/>
          </a:ln>
          <a:effectLst>
            <a:softEdge rad="127000"/>
          </a:effectLst>
        </p:spPr>
        <p:txBody>
          <a:bodyPr/>
          <a:lstStyle/>
          <a:p>
            <a:pPr algn="ctr" eaLnBrk="0" hangingPunct="0"/>
            <a:r>
              <a:rPr lang="en-US" sz="4800" b="1" i="1" dirty="0" smtClean="0">
                <a:solidFill>
                  <a:prstClr val="black"/>
                </a:solidFill>
              </a:rPr>
              <a:t>2) You shall be witnesses to me in Jerusalem </a:t>
            </a:r>
            <a:endParaRPr lang="en-US" sz="48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6383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utoUpdateAnimBg="0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248400" cy="1143000"/>
          </a:xfrm>
        </p:spPr>
        <p:txBody>
          <a:bodyPr/>
          <a:lstStyle/>
          <a:p>
            <a:r>
              <a:rPr lang="en-US" dirty="0" smtClean="0"/>
              <a:t>Quarter Overview</a:t>
            </a:r>
            <a:endParaRPr lang="en-US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7696893"/>
              </p:ext>
            </p:extLst>
          </p:nvPr>
        </p:nvGraphicFramePr>
        <p:xfrm>
          <a:off x="84338" y="1665065"/>
          <a:ext cx="6629400" cy="5130911"/>
        </p:xfrm>
        <a:graphic>
          <a:graphicData uri="http://schemas.openxmlformats.org/drawingml/2006/table">
            <a:tbl>
              <a:tblPr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{5C22544A-7EE6-4342-B048-85BDC9FD1C3A}</a:tableStyleId>
              </a:tblPr>
              <a:tblGrid>
                <a:gridCol w="790326"/>
                <a:gridCol w="5839074"/>
              </a:tblGrid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Class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996633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Lesson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996633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1  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F6A25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Establishment of the Church (Chapters 1-2)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F6A25C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2  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F6A25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Gospel spreads to Jerusalem (Chapters 3-7)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F6A25C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3  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F6A25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Gospel spreads to Judea and Samaria (Chapters 8-12)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F6A25C"/>
                    </a:solidFill>
                  </a:tcPr>
                </a:tc>
              </a:tr>
              <a:tr h="17822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4  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F6A25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Gospel spreads to uttermost parts of the world—part 1 (Chapters 12-18)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F6A25C"/>
                    </a:solidFill>
                  </a:tcPr>
                </a:tc>
              </a:tr>
              <a:tr h="17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5  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F6A25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Gospel spreads to uttermost parts of the world—part 2 (Chapters 19-28)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F6A25C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6  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E2E2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Christ is Risen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E2E2BE"/>
                    </a:solidFill>
                  </a:tcPr>
                </a:tc>
              </a:tr>
              <a:tr h="17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7  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E2E2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Holy Spirit in the book of Acts (Message, Miracles, etc…)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E2E2BE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8  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Gospel of Acts (including responses)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</a:tr>
              <a:tr h="17545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9  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Evangelism (Great Commission -&gt; Paul, Barnabas, John Mark, etc…  -&gt; us)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Church growth the same way as it did in the N.T.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11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Boldness during trials (Acts 4)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12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Faith during trials (Paul peace during shipwreck)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</a:tr>
              <a:tr h="25703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>
                          <a:effectLst/>
                        </a:rPr>
                        <a:t>13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We must forgive ourselves after asking God to forgive us (Paul’s conversion, Peter after denial)  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14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Pride (could have been Paul’s downfall -&gt; Acts. 9)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15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E2E2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The use of the Lord’s money in Acts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E2E2BE"/>
                    </a:solidFill>
                  </a:tcPr>
                </a:tc>
              </a:tr>
              <a:tr h="2548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16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Background of Believers (Sorcery, Jews, Gentiles, Tax Collectors, etc</a:t>
                      </a:r>
                      <a:r>
                        <a:rPr lang="en-US" sz="1200" b="1" u="none" strike="noStrike" dirty="0" smtClean="0">
                          <a:effectLst/>
                        </a:rPr>
                        <a:t>…) Unity</a:t>
                      </a:r>
                      <a:r>
                        <a:rPr lang="en-US" sz="1200" b="1" u="none" strike="noStrike" baseline="0" dirty="0" smtClean="0">
                          <a:effectLst/>
                        </a:rPr>
                        <a:t> and </a:t>
                      </a:r>
                      <a:r>
                        <a:rPr lang="en-US" sz="1200" b="1" u="none" strike="noStrike" baseline="0" dirty="0" err="1" smtClean="0">
                          <a:effectLst/>
                        </a:rPr>
                        <a:t>Predudice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u="none" strike="noStrike" dirty="0">
                          <a:effectLst/>
                        </a:rPr>
                        <a:t>17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Serving Others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18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Returning to the Old Law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</a:tr>
              <a:tr h="2804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19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Believing under difficult circumstances (Jailer verses Felix)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</a:tr>
              <a:tr h="2804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</a:rPr>
                        <a:t>20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Being a </a:t>
                      </a:r>
                      <a:r>
                        <a:rPr lang="en-US" sz="1200" b="1" u="none" strike="noStrike" dirty="0" err="1">
                          <a:effectLst/>
                        </a:rPr>
                        <a:t>Berean</a:t>
                      </a:r>
                      <a:r>
                        <a:rPr lang="en-US" sz="1200" b="1" u="none" strike="noStrike" dirty="0">
                          <a:effectLst/>
                        </a:rPr>
                        <a:t> (Studied daily, study to show thyself approved, etc…)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</a:tr>
              <a:tr h="37220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21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Teaching starts where the person is at (</a:t>
                      </a:r>
                      <a:r>
                        <a:rPr lang="en-US" sz="1200" b="1" u="none" strike="noStrike" dirty="0" err="1">
                          <a:effectLst/>
                        </a:rPr>
                        <a:t>ch</a:t>
                      </a:r>
                      <a:r>
                        <a:rPr lang="en-US" sz="1200" b="1" u="none" strike="noStrike" dirty="0">
                          <a:effectLst/>
                        </a:rPr>
                        <a:t> 2 (Jews), </a:t>
                      </a:r>
                      <a:r>
                        <a:rPr lang="en-US" sz="1200" b="1" u="none" strike="noStrike" dirty="0" err="1">
                          <a:effectLst/>
                        </a:rPr>
                        <a:t>ch</a:t>
                      </a:r>
                      <a:r>
                        <a:rPr lang="en-US" sz="1200" b="1" u="none" strike="noStrike" dirty="0">
                          <a:effectLst/>
                        </a:rPr>
                        <a:t> 8 (Eunuch), </a:t>
                      </a:r>
                      <a:r>
                        <a:rPr lang="en-US" sz="1200" b="1" u="none" strike="noStrike" dirty="0" err="1">
                          <a:effectLst/>
                        </a:rPr>
                        <a:t>ch</a:t>
                      </a:r>
                      <a:r>
                        <a:rPr lang="en-US" sz="1200" b="1" u="none" strike="noStrike" dirty="0">
                          <a:effectLst/>
                        </a:rPr>
                        <a:t> 17 (Athenians), Jews with the law, teaching Gentiles didn’t begin with the law, etc..)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C00000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22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E2E2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Worship in Acts (Acts 20- Troas)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E2E2BE"/>
                    </a:solidFill>
                  </a:tcPr>
                </a:tc>
              </a:tr>
              <a:tr h="18215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</a:rPr>
                        <a:t>23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E2E2B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effectLst/>
                        </a:rPr>
                        <a:t>Elders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5432" marR="5432" marT="5432" marB="0" anchor="b">
                    <a:solidFill>
                      <a:srgbClr val="E2E2BE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xmlns="" val="2692354205"/>
              </p:ext>
            </p:extLst>
          </p:nvPr>
        </p:nvGraphicFramePr>
        <p:xfrm>
          <a:off x="6705600" y="1981200"/>
          <a:ext cx="2514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" name="Rounded Rectangle 2"/>
          <p:cNvSpPr/>
          <p:nvPr/>
        </p:nvSpPr>
        <p:spPr>
          <a:xfrm>
            <a:off x="7391400" y="3124200"/>
            <a:ext cx="1066800" cy="381000"/>
          </a:xfrm>
          <a:prstGeom prst="roundRect">
            <a:avLst/>
          </a:prstGeom>
          <a:noFill/>
          <a:ln>
            <a:solidFill>
              <a:schemeClr val="accent2">
                <a:lumMod val="50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04800" y="1335350"/>
            <a:ext cx="6477000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986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62484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Peters 2</a:t>
            </a:r>
            <a:r>
              <a:rPr lang="en-US" b="1" baseline="30000" dirty="0" smtClean="0"/>
              <a:t>nd</a:t>
            </a:r>
            <a:r>
              <a:rPr lang="en-US" b="1" dirty="0" smtClean="0"/>
              <a:t> Sermon (Acts 3)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Autofit/>
          </a:bodyPr>
          <a:lstStyle/>
          <a:p>
            <a:pPr marL="609600" indent="-609600"/>
            <a:r>
              <a:rPr lang="en-US" sz="3600" b="1" dirty="0" smtClean="0"/>
              <a:t>Lame man begs</a:t>
            </a:r>
          </a:p>
          <a:p>
            <a:pPr marL="609600" indent="-609600"/>
            <a:r>
              <a:rPr lang="en-US" sz="3600" b="1" dirty="0" smtClean="0"/>
              <a:t>Peter see’s an opportunity</a:t>
            </a:r>
          </a:p>
          <a:p>
            <a:pPr marL="1009650" lvl="1" indent="-609600"/>
            <a:r>
              <a:rPr lang="en-US" sz="3200" b="1" dirty="0" smtClean="0"/>
              <a:t>Silver and gold have I none but …</a:t>
            </a:r>
          </a:p>
          <a:p>
            <a:pPr marL="609600" indent="-609600"/>
            <a:r>
              <a:rPr lang="en-US" sz="3600" b="1" dirty="0" smtClean="0">
                <a:solidFill>
                  <a:schemeClr val="accent2"/>
                </a:solidFill>
              </a:rPr>
              <a:t>Immediately his feet and ankles …</a:t>
            </a:r>
          </a:p>
          <a:p>
            <a:pPr marL="1009650" lvl="1" indent="-609600"/>
            <a:r>
              <a:rPr lang="en-US" b="1" dirty="0" smtClean="0"/>
              <a:t>leaped </a:t>
            </a:r>
            <a:r>
              <a:rPr lang="en-US" b="1" dirty="0"/>
              <a:t>up, stood, and walked—praising </a:t>
            </a:r>
            <a:r>
              <a:rPr lang="en-US" b="1" dirty="0" smtClean="0"/>
              <a:t>God</a:t>
            </a:r>
            <a:endParaRPr lang="en-US" sz="3200" b="1" dirty="0" smtClean="0"/>
          </a:p>
          <a:p>
            <a:pPr marL="609600" indent="-609600"/>
            <a:r>
              <a:rPr lang="en-US" sz="3600" b="1" dirty="0" smtClean="0"/>
              <a:t>People filled with wonder</a:t>
            </a:r>
          </a:p>
          <a:p>
            <a:pPr marL="1009650" lvl="1" indent="-609600"/>
            <a:r>
              <a:rPr lang="en-US" sz="3200" b="1" dirty="0" smtClean="0"/>
              <a:t>They knew this 40+ year old man (4:22)</a:t>
            </a:r>
          </a:p>
          <a:p>
            <a:pPr marL="1009650" lvl="1" indent="-609600"/>
            <a:r>
              <a:rPr lang="en-US" sz="3200" b="1" dirty="0" smtClean="0"/>
              <a:t>People </a:t>
            </a:r>
            <a:r>
              <a:rPr lang="en-US" sz="3600" b="1" dirty="0" smtClean="0"/>
              <a:t>“ran” </a:t>
            </a:r>
            <a:r>
              <a:rPr lang="en-US" sz="3200" b="1" dirty="0" smtClean="0"/>
              <a:t>to see</a:t>
            </a:r>
            <a:endParaRPr lang="en-US" sz="3200" b="1" dirty="0"/>
          </a:p>
          <a:p>
            <a:pPr marL="609600" indent="-609600"/>
            <a:endParaRPr lang="en-US" b="1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848114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62484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Peters 2</a:t>
            </a:r>
            <a:r>
              <a:rPr lang="en-US" b="1" baseline="30000" dirty="0" smtClean="0"/>
              <a:t>nd</a:t>
            </a:r>
            <a:r>
              <a:rPr lang="en-US" b="1" dirty="0" smtClean="0"/>
              <a:t> Sermon (Acts 3)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Autofit/>
          </a:bodyPr>
          <a:lstStyle/>
          <a:p>
            <a:pPr marL="609600" indent="-609600"/>
            <a:r>
              <a:rPr lang="en-US" sz="4000" b="1" dirty="0"/>
              <a:t>Why do you marvel?</a:t>
            </a:r>
          </a:p>
          <a:p>
            <a:pPr marL="1009650" lvl="1" indent="-609600"/>
            <a:r>
              <a:rPr lang="en-US" sz="3600" b="1" dirty="0" smtClean="0"/>
              <a:t>God’s Power (Not Ours)</a:t>
            </a:r>
            <a:endParaRPr lang="en-US" sz="3600" b="1" dirty="0"/>
          </a:p>
          <a:p>
            <a:pPr marL="609600" indent="-609600"/>
            <a:r>
              <a:rPr lang="en-US" sz="4000" b="1" dirty="0" smtClean="0"/>
              <a:t>You denied the Holy One and the Just</a:t>
            </a:r>
          </a:p>
          <a:p>
            <a:pPr marL="1009650" lvl="1" indent="-609600"/>
            <a:r>
              <a:rPr lang="en-US" sz="3600" b="1" dirty="0" smtClean="0"/>
              <a:t>You asked for a murder</a:t>
            </a:r>
          </a:p>
          <a:p>
            <a:pPr marL="1009650" lvl="1" indent="-609600"/>
            <a:r>
              <a:rPr lang="en-US" sz="3600" b="1" dirty="0" smtClean="0"/>
              <a:t>Killed the Prince of life</a:t>
            </a:r>
          </a:p>
          <a:p>
            <a:pPr marL="1009650" lvl="1" indent="-609600"/>
            <a:r>
              <a:rPr lang="en-US" sz="3600" b="1" dirty="0" smtClean="0"/>
              <a:t>You did it in ignorance</a:t>
            </a:r>
          </a:p>
          <a:p>
            <a:pPr marL="1009650" lvl="1" indent="-609600"/>
            <a:r>
              <a:rPr lang="en-US" sz="3600" b="1" dirty="0" smtClean="0"/>
              <a:t>God foretold this</a:t>
            </a:r>
          </a:p>
          <a:p>
            <a:pPr marL="0" indent="0">
              <a:buNone/>
            </a:pPr>
            <a:endParaRPr lang="en-US" b="1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67487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62484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Peters 2</a:t>
            </a:r>
            <a:r>
              <a:rPr lang="en-US" b="1" baseline="30000" dirty="0" smtClean="0"/>
              <a:t>nd</a:t>
            </a:r>
            <a:r>
              <a:rPr lang="en-US" b="1" dirty="0" smtClean="0"/>
              <a:t> Sermon (Acts 3)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Autofit/>
          </a:bodyPr>
          <a:lstStyle/>
          <a:p>
            <a:pPr marL="609600" indent="-609600"/>
            <a:r>
              <a:rPr lang="en-US" b="1" dirty="0"/>
              <a:t>The Message</a:t>
            </a:r>
          </a:p>
          <a:p>
            <a:pPr marL="1009650" lvl="1" indent="-609600"/>
            <a:r>
              <a:rPr lang="en-US" b="1" dirty="0"/>
              <a:t>God Sent Him</a:t>
            </a:r>
          </a:p>
          <a:p>
            <a:pPr marL="1009650" lvl="1" indent="-609600"/>
            <a:r>
              <a:rPr lang="en-US" b="1" dirty="0"/>
              <a:t>You Killed Him</a:t>
            </a:r>
          </a:p>
          <a:p>
            <a:pPr marL="1009650" lvl="1" indent="-609600"/>
            <a:r>
              <a:rPr lang="en-US" b="1" dirty="0"/>
              <a:t>God Raised Him</a:t>
            </a:r>
          </a:p>
          <a:p>
            <a:pPr marL="1009650" lvl="1" indent="-609600"/>
            <a:r>
              <a:rPr lang="en-US" b="1" dirty="0"/>
              <a:t>We are witnesses  </a:t>
            </a:r>
          </a:p>
          <a:p>
            <a:pPr marL="609600" indent="-609600"/>
            <a:r>
              <a:rPr lang="en-US" b="1" dirty="0" smtClean="0"/>
              <a:t>Now repent and be converted</a:t>
            </a:r>
          </a:p>
          <a:p>
            <a:pPr marL="1009650" lvl="1" indent="-609600"/>
            <a:r>
              <a:rPr lang="en-US" b="1" dirty="0" smtClean="0"/>
              <a:t>Every soul who will not hear … </a:t>
            </a:r>
          </a:p>
          <a:p>
            <a:pPr marL="609600" indent="-609600"/>
            <a:r>
              <a:rPr lang="en-US" b="1" dirty="0" smtClean="0"/>
              <a:t>Every Prophet since Samuel has foretold </a:t>
            </a:r>
          </a:p>
          <a:p>
            <a:pPr marL="609600" indent="-609600"/>
            <a:r>
              <a:rPr lang="en-US" b="1" dirty="0" smtClean="0"/>
              <a:t>To you first (Jew)</a:t>
            </a:r>
            <a:endParaRPr lang="en-US" b="1" dirty="0"/>
          </a:p>
          <a:p>
            <a:pPr marL="609600" indent="-609600"/>
            <a:endParaRPr lang="en-US" b="1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669647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6248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Peter and John Arrested </a:t>
            </a:r>
            <a:br>
              <a:rPr lang="en-US" b="1" dirty="0" smtClean="0"/>
            </a:br>
            <a:r>
              <a:rPr lang="en-US" b="1" dirty="0"/>
              <a:t>	</a:t>
            </a:r>
            <a:r>
              <a:rPr lang="en-US" b="1" dirty="0" smtClean="0"/>
              <a:t>(Acts 4)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Autofit/>
          </a:bodyPr>
          <a:lstStyle/>
          <a:p>
            <a:pPr marL="609600" indent="-609600"/>
            <a:r>
              <a:rPr lang="en-US" b="1" dirty="0" smtClean="0"/>
              <a:t>Rulers furious and arrested them</a:t>
            </a:r>
          </a:p>
          <a:p>
            <a:pPr marL="609600" indent="-609600"/>
            <a:r>
              <a:rPr lang="en-US" b="1" dirty="0" smtClean="0"/>
              <a:t>Many heard and believed (5,000 men)</a:t>
            </a:r>
          </a:p>
          <a:p>
            <a:pPr marL="609600" indent="-609600"/>
            <a:r>
              <a:rPr lang="en-US" b="1" dirty="0" smtClean="0"/>
              <a:t>All the rulers come out (v. 5-6)</a:t>
            </a:r>
          </a:p>
          <a:p>
            <a:pPr marL="609600" indent="-609600"/>
            <a:r>
              <a:rPr lang="en-US" b="1" dirty="0" smtClean="0"/>
              <a:t>By what power do you do this?</a:t>
            </a:r>
          </a:p>
          <a:p>
            <a:pPr marL="1009650" lvl="1" indent="-609600"/>
            <a:r>
              <a:rPr lang="en-US" b="1" dirty="0" smtClean="0"/>
              <a:t>Peter, </a:t>
            </a:r>
            <a:r>
              <a:rPr lang="en-US" b="1" dirty="0" smtClean="0">
                <a:solidFill>
                  <a:schemeClr val="accent2"/>
                </a:solidFill>
              </a:rPr>
              <a:t>filled with the Holy Spirit …</a:t>
            </a:r>
          </a:p>
          <a:p>
            <a:pPr marL="1009650" lvl="1" indent="-609600"/>
            <a:r>
              <a:rPr lang="en-US" b="1" dirty="0" smtClean="0"/>
              <a:t>Let it be known to you all and to all the people of Israel </a:t>
            </a:r>
            <a:r>
              <a:rPr lang="en-US" b="1" dirty="0"/>
              <a:t>i</a:t>
            </a:r>
            <a:r>
              <a:rPr lang="en-US" b="1" dirty="0" smtClean="0"/>
              <a:t>t is by the name of Jesus</a:t>
            </a:r>
          </a:p>
          <a:p>
            <a:pPr marL="1009650" lvl="1" indent="-609600"/>
            <a:r>
              <a:rPr lang="en-US" b="1" dirty="0" smtClean="0"/>
              <a:t>“The Message” inserted (v. 10)</a:t>
            </a:r>
          </a:p>
          <a:p>
            <a:pPr marL="609600" indent="-609600"/>
            <a:endParaRPr lang="en-US" b="1" dirty="0"/>
          </a:p>
          <a:p>
            <a:pPr marL="609600" indent="-609600"/>
            <a:endParaRPr lang="en-US" b="1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26742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6248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Peter and John Arrested </a:t>
            </a:r>
            <a:br>
              <a:rPr lang="en-US" b="1" dirty="0" smtClean="0"/>
            </a:br>
            <a:r>
              <a:rPr lang="en-US" b="1" dirty="0"/>
              <a:t>	</a:t>
            </a:r>
            <a:r>
              <a:rPr lang="en-US" b="1" dirty="0" smtClean="0"/>
              <a:t>(Acts 4)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3733800"/>
          </a:xfrm>
        </p:spPr>
        <p:txBody>
          <a:bodyPr>
            <a:noAutofit/>
          </a:bodyPr>
          <a:lstStyle/>
          <a:p>
            <a:pPr marL="609600" indent="-609600"/>
            <a:r>
              <a:rPr lang="en-US" b="1" dirty="0" smtClean="0"/>
              <a:t>Rulers dilemma</a:t>
            </a:r>
          </a:p>
          <a:p>
            <a:pPr marL="1009650" lvl="1" indent="-609600"/>
            <a:r>
              <a:rPr lang="en-US" b="1" dirty="0" smtClean="0"/>
              <a:t>Marveled at the boldness of the “uneducated and untrained men”</a:t>
            </a:r>
          </a:p>
          <a:p>
            <a:pPr marL="1009650" lvl="1" indent="-609600"/>
            <a:r>
              <a:rPr lang="en-US" b="1" dirty="0" smtClean="0"/>
              <a:t>Must stop the spread (5,000 men)</a:t>
            </a:r>
          </a:p>
          <a:p>
            <a:pPr marL="1009650" lvl="1" indent="-609600"/>
            <a:r>
              <a:rPr lang="en-US" b="1" dirty="0" smtClean="0"/>
              <a:t>Commanded them not to speak “at all” nor teach in the name the name of Jesus</a:t>
            </a:r>
          </a:p>
          <a:p>
            <a:pPr marL="609600" indent="-609600"/>
            <a:r>
              <a:rPr lang="en-US" b="1" dirty="0" smtClean="0"/>
              <a:t>Peter and John response?</a:t>
            </a:r>
          </a:p>
          <a:p>
            <a:pPr marL="400050" lvl="1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609600" indent="-609600"/>
            <a:endParaRPr lang="en-US" b="1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5029200"/>
            <a:ext cx="8839200" cy="1815882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lvl="1"/>
            <a:r>
              <a:rPr lang="en-US" sz="2800" b="1" dirty="0"/>
              <a:t>Ac 4:19 But Peter and John answered and said to them, "</a:t>
            </a:r>
            <a:r>
              <a:rPr lang="en-US" sz="2800" b="1" u="sng" dirty="0">
                <a:solidFill>
                  <a:schemeClr val="accent2"/>
                </a:solidFill>
              </a:rPr>
              <a:t>Whether it is right in the sight of God to listen to you more than to God, you judge.  </a:t>
            </a:r>
            <a:r>
              <a:rPr lang="en-US" sz="2800" b="1" dirty="0"/>
              <a:t>For we cannot but speak the things which we have seen and heard</a:t>
            </a:r>
            <a:r>
              <a:rPr lang="en-US" sz="2800" b="1" dirty="0" smtClean="0"/>
              <a:t>."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519458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0500"/>
            <a:ext cx="6248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Peter and John Arrested </a:t>
            </a:r>
            <a:br>
              <a:rPr lang="en-US" b="1" dirty="0" smtClean="0"/>
            </a:br>
            <a:r>
              <a:rPr lang="en-US" b="1" dirty="0"/>
              <a:t>	</a:t>
            </a:r>
            <a:r>
              <a:rPr lang="en-US" b="1" dirty="0" smtClean="0"/>
              <a:t>(Acts 4)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245616" y="1333500"/>
            <a:ext cx="6764784" cy="190500"/>
          </a:xfrm>
          <a:prstGeom prst="rect">
            <a:avLst/>
          </a:prstGeom>
          <a:solidFill>
            <a:srgbClr val="996633"/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953000"/>
          </a:xfrm>
        </p:spPr>
        <p:txBody>
          <a:bodyPr>
            <a:noAutofit/>
          </a:bodyPr>
          <a:lstStyle/>
          <a:p>
            <a:pPr marL="609600" indent="-609600"/>
            <a:r>
              <a:rPr lang="en-US" b="1" dirty="0" smtClean="0"/>
              <a:t>So they threatened them more and sent them away</a:t>
            </a:r>
          </a:p>
          <a:p>
            <a:pPr marL="609600" indent="-609600"/>
            <a:endParaRPr lang="en-US" sz="1100" b="1" dirty="0" smtClean="0"/>
          </a:p>
          <a:p>
            <a:pPr marL="609600" indent="-609600"/>
            <a:r>
              <a:rPr lang="en-US" b="1" dirty="0" smtClean="0"/>
              <a:t>Peter and John reported the happenings to their company </a:t>
            </a:r>
          </a:p>
          <a:p>
            <a:pPr marL="1009650" lvl="1" indent="-609600"/>
            <a:r>
              <a:rPr lang="en-US" b="1" dirty="0" smtClean="0"/>
              <a:t>Prayed for boldness</a:t>
            </a:r>
          </a:p>
          <a:p>
            <a:pPr marL="1009650" lvl="1" indent="-609600"/>
            <a:r>
              <a:rPr lang="en-US" b="1" dirty="0" smtClean="0"/>
              <a:t>Prayed for the signs continue</a:t>
            </a:r>
          </a:p>
          <a:p>
            <a:pPr marL="609600" indent="-609600"/>
            <a:endParaRPr lang="en-US" sz="1100" b="1" dirty="0" smtClean="0"/>
          </a:p>
          <a:p>
            <a:pPr marL="609600" indent="-609600"/>
            <a:r>
              <a:rPr lang="en-US" b="1" dirty="0" smtClean="0"/>
              <a:t>What do you think about God’s response v31</a:t>
            </a:r>
          </a:p>
          <a:p>
            <a:pPr marL="609600" indent="-609600"/>
            <a:endParaRPr lang="en-US" b="1" dirty="0"/>
          </a:p>
          <a:p>
            <a:pPr marL="609600" indent="-609600"/>
            <a:endParaRPr lang="en-US" b="1" dirty="0"/>
          </a:p>
        </p:txBody>
      </p:sp>
      <p:pic>
        <p:nvPicPr>
          <p:cNvPr id="1028" name="Picture 4" descr="https://encrypted-tbn2.google.com/images?q=tbn:ANd9GcRWZT1Iz5Vmg5ZdDM8UqJY2IA7vCQm2vzFD4rWWRwWCST7ZHi6U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05600" y="0"/>
            <a:ext cx="2438400" cy="16226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354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theme1.xml><?xml version="1.0" encoding="utf-8"?>
<a:theme xmlns:a="http://schemas.openxmlformats.org/drawingml/2006/main" name="acts_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10396</TotalTime>
  <Words>1088</Words>
  <Application>Microsoft Office PowerPoint</Application>
  <PresentationFormat>On-screen Show (4:3)</PresentationFormat>
  <Paragraphs>184</Paragraphs>
  <Slides>16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acts_ma</vt:lpstr>
      <vt:lpstr>Slide 1</vt:lpstr>
      <vt:lpstr>What Promise did Jesus make?  (Acts 1:8)</vt:lpstr>
      <vt:lpstr>Quarter Overview</vt:lpstr>
      <vt:lpstr>Peters 2nd Sermon (Acts 3)</vt:lpstr>
      <vt:lpstr>Peters 2nd Sermon (Acts 3)</vt:lpstr>
      <vt:lpstr>Peters 2nd Sermon (Acts 3)</vt:lpstr>
      <vt:lpstr>Peter and John Arrested   (Acts 4)</vt:lpstr>
      <vt:lpstr>Peter and John Arrested   (Acts 4)</vt:lpstr>
      <vt:lpstr>Peter and John Arrested   (Acts 4)</vt:lpstr>
      <vt:lpstr>Sharing and Deceiving  (Acts 5)</vt:lpstr>
      <vt:lpstr>Conflict Continues  (Acts 5)</vt:lpstr>
      <vt:lpstr>Conflict Continues  (Acts 5)</vt:lpstr>
      <vt:lpstr>Conflict Continues  (Acts 5)</vt:lpstr>
      <vt:lpstr>Servants (Acts 6)</vt:lpstr>
      <vt:lpstr>Servants (Acts 6-7)</vt:lpstr>
      <vt:lpstr>Servants (Acts 6-7)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moyers</dc:creator>
  <cp:lastModifiedBy>user</cp:lastModifiedBy>
  <cp:revision>57</cp:revision>
  <dcterms:created xsi:type="dcterms:W3CDTF">2012-08-29T14:36:19Z</dcterms:created>
  <dcterms:modified xsi:type="dcterms:W3CDTF">2013-06-09T14:46:08Z</dcterms:modified>
</cp:coreProperties>
</file>