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1pPr>
    <a:lvl2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2pPr>
    <a:lvl3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3pPr>
    <a:lvl4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4pPr>
    <a:lvl5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5pPr>
    <a:lvl6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6pPr>
    <a:lvl7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7pPr>
    <a:lvl8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8pPr>
    <a:lvl9pPr algn="ctr" defTabSz="584200">
      <a:defRPr i="1" sz="4000">
        <a:solidFill>
          <a:srgbClr val="86837F"/>
        </a:solidFill>
        <a:effectLst>
          <a:outerShdw sx="100000" sy="100000" kx="0" ky="0" algn="b" rotWithShape="0" blurRad="25400" dist="12700" dir="5400000">
            <a:srgbClr val="FFFFFF"/>
          </a:outerShdw>
        </a:effectLst>
        <a:latin typeface="Avenir Book"/>
        <a:ea typeface="Avenir Book"/>
        <a:cs typeface="Avenir Book"/>
        <a:sym typeface="Avenir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86837F"/>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D1E0EB"/>
          </a:solidFill>
        </a:fill>
      </a:tcStyle>
    </a:wholeTbl>
    <a:band2H>
      <a:tcTxStyle b="def" i="def"/>
      <a:tcStyle>
        <a:tcBdr/>
        <a:fill>
          <a:solidFill>
            <a:srgbClr val="EAF0F5"/>
          </a:solidFill>
        </a:fill>
      </a:tcStyle>
    </a:band2H>
    <a:firstCo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61A4C7"/>
          </a:solidFill>
        </a:fill>
      </a:tcStyle>
    </a:firstCol>
    <a:la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381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61A4C7"/>
          </a:solidFill>
        </a:fill>
      </a:tcStyle>
    </a:lastRow>
    <a:fir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381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61A4C7"/>
          </a:solidFill>
        </a:fill>
      </a:tcStyle>
    </a:firstRow>
  </a:tblStyle>
  <a:tblStyle styleId="{C7B018BB-80A7-4F77-B60F-C8B233D01FF8}" styleName="">
    <a:tblBg/>
    <a:wholeTbl>
      <a:tcTxStyle b="on" i="on">
        <a:font>
          <a:latin typeface="Avenir Book"/>
          <a:ea typeface="Avenir Book"/>
          <a:cs typeface="Avenir Book"/>
        </a:font>
        <a:srgbClr val="86837F"/>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F3E8D2"/>
          </a:solidFill>
        </a:fill>
      </a:tcStyle>
    </a:wholeTbl>
    <a:band2H>
      <a:tcTxStyle b="def" i="def"/>
      <a:tcStyle>
        <a:tcBdr/>
        <a:fill>
          <a:solidFill>
            <a:srgbClr val="F9F4EA"/>
          </a:solidFill>
        </a:fill>
      </a:tcStyle>
    </a:band2H>
    <a:firstCo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E0BF64"/>
          </a:solidFill>
        </a:fill>
      </a:tcStyle>
    </a:firstCol>
    <a:la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381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E0BF64"/>
          </a:solidFill>
        </a:fill>
      </a:tcStyle>
    </a:lastRow>
    <a:fir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381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E0BF64"/>
          </a:solidFill>
        </a:fill>
      </a:tcStyle>
    </a:firstRow>
  </a:tblStyle>
  <a:tblStyle styleId="{EEE7283C-3CF3-47DC-8721-378D4A62B228}" styleName="">
    <a:tblBg/>
    <a:wholeTbl>
      <a:tcTxStyle b="on" i="on">
        <a:font>
          <a:latin typeface="Avenir Book"/>
          <a:ea typeface="Avenir Book"/>
          <a:cs typeface="Avenir Book"/>
        </a:font>
        <a:srgbClr val="86837F"/>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D9D3DE"/>
          </a:solidFill>
        </a:fill>
      </a:tcStyle>
    </a:wholeTbl>
    <a:band2H>
      <a:tcTxStyle b="def" i="def"/>
      <a:tcStyle>
        <a:tcBdr/>
        <a:fill>
          <a:solidFill>
            <a:srgbClr val="EDEAEF"/>
          </a:solidFill>
        </a:fill>
      </a:tcStyle>
    </a:band2H>
    <a:firstCo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96D9B"/>
          </a:solidFill>
        </a:fill>
      </a:tcStyle>
    </a:firstCol>
    <a:la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381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96D9B"/>
          </a:solidFill>
        </a:fill>
      </a:tcStyle>
    </a:lastRow>
    <a:fir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381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96D9B"/>
          </a:solidFill>
        </a:fill>
      </a:tcStyle>
    </a:firstRow>
  </a:tblStyle>
  <a:tblStyle styleId="{CF821DB8-F4EB-4A41-A1BA-3FCAFE7338EE}" styleName="">
    <a:tblBg/>
    <a:wholeTbl>
      <a:tcTxStyle b="on" i="on">
        <a:font>
          <a:latin typeface="Avenir Book"/>
          <a:ea typeface="Avenir Book"/>
          <a:cs typeface="Avenir Book"/>
        </a:font>
        <a:srgbClr val="86837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ECEC"/>
          </a:solidFill>
        </a:fill>
      </a:tcStyle>
    </a:wholeTbl>
    <a:band2H>
      <a:tcTxStyle b="def" i="def"/>
      <a:tcStyle>
        <a:tcBdr/>
        <a:fill>
          <a:solidFill>
            <a:srgbClr val="073E86"/>
          </a:solidFill>
        </a:fill>
      </a:tcStyle>
    </a:band2H>
    <a:firstCol>
      <a:tcTxStyle b="on" i="on">
        <a:font>
          <a:latin typeface="Avenir Book"/>
          <a:ea typeface="Avenir Book"/>
          <a:cs typeface="Avenir Book"/>
        </a:font>
        <a:srgbClr val="073E8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1A4C7"/>
          </a:solidFill>
        </a:fill>
      </a:tcStyle>
    </a:firstCol>
    <a:lastRow>
      <a:tcTxStyle b="on" i="on">
        <a:font>
          <a:latin typeface="Avenir Book"/>
          <a:ea typeface="Avenir Book"/>
          <a:cs typeface="Avenir Book"/>
        </a:font>
        <a:srgbClr val="86837F"/>
      </a:tcTxStyle>
      <a:tcStyle>
        <a:tcBdr>
          <a:left>
            <a:ln w="12700" cap="flat">
              <a:noFill/>
              <a:miter lim="400000"/>
            </a:ln>
          </a:left>
          <a:right>
            <a:ln w="12700" cap="flat">
              <a:noFill/>
              <a:miter lim="400000"/>
            </a:ln>
          </a:right>
          <a:top>
            <a:ln w="50800" cap="flat">
              <a:solidFill>
                <a:srgbClr val="86837F"/>
              </a:solidFill>
              <a:prstDash val="solid"/>
              <a:bevel/>
            </a:ln>
          </a:top>
          <a:bottom>
            <a:ln w="25400" cap="flat">
              <a:solidFill>
                <a:srgbClr val="86837F"/>
              </a:solidFill>
              <a:prstDash val="solid"/>
              <a:bevel/>
            </a:ln>
          </a:bottom>
          <a:insideH>
            <a:ln w="12700" cap="flat">
              <a:noFill/>
              <a:miter lim="400000"/>
            </a:ln>
          </a:insideH>
          <a:insideV>
            <a:ln w="12700" cap="flat">
              <a:noFill/>
              <a:miter lim="400000"/>
            </a:ln>
          </a:insideV>
        </a:tcBdr>
        <a:fill>
          <a:solidFill>
            <a:srgbClr val="073E86"/>
          </a:solidFill>
        </a:fill>
      </a:tcStyle>
    </a:lastRow>
    <a:firstRow>
      <a:tcTxStyle b="on" i="on">
        <a:font>
          <a:latin typeface="Avenir Book"/>
          <a:ea typeface="Avenir Book"/>
          <a:cs typeface="Avenir Book"/>
        </a:font>
        <a:srgbClr val="073E86"/>
      </a:tcTxStyle>
      <a:tcStyle>
        <a:tcBdr>
          <a:left>
            <a:ln w="12700" cap="flat">
              <a:noFill/>
              <a:miter lim="400000"/>
            </a:ln>
          </a:left>
          <a:right>
            <a:ln w="12700" cap="flat">
              <a:noFill/>
              <a:miter lim="400000"/>
            </a:ln>
          </a:right>
          <a:top>
            <a:ln w="25400" cap="flat">
              <a:solidFill>
                <a:srgbClr val="86837F"/>
              </a:solidFill>
              <a:prstDash val="solid"/>
              <a:bevel/>
            </a:ln>
          </a:top>
          <a:bottom>
            <a:ln w="25400" cap="flat">
              <a:solidFill>
                <a:srgbClr val="86837F"/>
              </a:solidFill>
              <a:prstDash val="solid"/>
              <a:bevel/>
            </a:ln>
          </a:bottom>
          <a:insideH>
            <a:ln w="12700" cap="flat">
              <a:noFill/>
              <a:miter lim="400000"/>
            </a:ln>
          </a:insideH>
          <a:insideV>
            <a:ln w="12700" cap="flat">
              <a:noFill/>
              <a:miter lim="400000"/>
            </a:ln>
          </a:insideV>
        </a:tcBdr>
        <a:fill>
          <a:solidFill>
            <a:srgbClr val="61A4C7"/>
          </a:solidFill>
        </a:fill>
      </a:tcStyle>
    </a:firstRow>
  </a:tblStyle>
  <a:tblStyle styleId="{33BA23B1-9221-436E-865A-0063620EA4FD}" styleName="">
    <a:tblBg/>
    <a:wholeTbl>
      <a:tcTxStyle b="on" i="on">
        <a:font>
          <a:latin typeface="Avenir Book"/>
          <a:ea typeface="Avenir Book"/>
          <a:cs typeface="Avenir Book"/>
        </a:font>
        <a:srgbClr val="86837F"/>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D8D8D7"/>
          </a:solidFill>
        </a:fill>
      </a:tcStyle>
    </a:wholeTbl>
    <a:band2H>
      <a:tcTxStyle b="def" i="def"/>
      <a:tcStyle>
        <a:tcBdr/>
        <a:fill>
          <a:solidFill>
            <a:srgbClr val="EDECEC"/>
          </a:solidFill>
        </a:fill>
      </a:tcStyle>
    </a:band2H>
    <a:firstCo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6837F"/>
          </a:solidFill>
        </a:fill>
      </a:tcStyle>
    </a:firstCol>
    <a:la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381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6837F"/>
          </a:solidFill>
        </a:fill>
      </a:tcStyle>
    </a:lastRow>
    <a:fir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381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86837F"/>
          </a:solidFill>
        </a:fill>
      </a:tcStyle>
    </a:firstRow>
  </a:tblStyle>
  <a:tblStyle styleId="{2708684C-4D16-4618-839F-0558EEFCDFE6}" styleName="">
    <a:tblBg/>
    <a:wholeTb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073E86">
              <a:alpha val="20000"/>
            </a:srgbClr>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solidFill>
            <a:srgbClr val="073E86">
              <a:alpha val="20000"/>
            </a:srgbClr>
          </a:solidFill>
        </a:fill>
      </a:tcStyle>
    </a:firstCol>
    <a:la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50800" cap="flat">
              <a:solidFill>
                <a:srgbClr val="073E86"/>
              </a:solidFill>
              <a:prstDash val="solid"/>
              <a:bevel/>
            </a:ln>
          </a:top>
          <a:bottom>
            <a:ln w="127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noFill/>
        </a:fill>
      </a:tcStyle>
    </a:lastRow>
    <a:firstRow>
      <a:tcTxStyle b="on" i="on">
        <a:font>
          <a:latin typeface="Avenir Book"/>
          <a:ea typeface="Avenir Book"/>
          <a:cs typeface="Avenir Book"/>
        </a:font>
        <a:srgbClr val="073E86"/>
      </a:tcTxStyle>
      <a:tcStyle>
        <a:tcBdr>
          <a:left>
            <a:ln w="12700" cap="flat">
              <a:solidFill>
                <a:srgbClr val="073E86"/>
              </a:solidFill>
              <a:prstDash val="solid"/>
              <a:bevel/>
            </a:ln>
          </a:left>
          <a:right>
            <a:ln w="12700" cap="flat">
              <a:solidFill>
                <a:srgbClr val="073E86"/>
              </a:solidFill>
              <a:prstDash val="solid"/>
              <a:bevel/>
            </a:ln>
          </a:right>
          <a:top>
            <a:ln w="12700" cap="flat">
              <a:solidFill>
                <a:srgbClr val="073E86"/>
              </a:solidFill>
              <a:prstDash val="solid"/>
              <a:bevel/>
            </a:ln>
          </a:top>
          <a:bottom>
            <a:ln w="25400" cap="flat">
              <a:solidFill>
                <a:srgbClr val="073E86"/>
              </a:solidFill>
              <a:prstDash val="solid"/>
              <a:bevel/>
            </a:ln>
          </a:bottom>
          <a:insideH>
            <a:ln w="12700" cap="flat">
              <a:solidFill>
                <a:srgbClr val="073E86"/>
              </a:solidFill>
              <a:prstDash val="solid"/>
              <a:bevel/>
            </a:ln>
          </a:insideH>
          <a:insideV>
            <a:ln w="12700" cap="flat">
              <a:solidFill>
                <a:srgbClr val="073E86"/>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DingBat_HD.png"/>
          <p:cNvPicPr/>
          <p:nvPr/>
        </p:nvPicPr>
        <p:blipFill>
          <a:blip r:embed="rId3">
            <a:extLst/>
          </a:blip>
          <a:stretch>
            <a:fillRect/>
          </a:stretch>
        </p:blipFill>
        <p:spPr>
          <a:xfrm>
            <a:off x="2798040" y="5264150"/>
            <a:ext cx="7408720" cy="393700"/>
          </a:xfrm>
          <a:prstGeom prst="rect">
            <a:avLst/>
          </a:prstGeom>
          <a:ln w="12700">
            <a:miter lim="400000"/>
          </a:ln>
        </p:spPr>
      </p:pic>
      <p:sp>
        <p:nvSpPr>
          <p:cNvPr id="6" name="Shape 6"/>
          <p:cNvSpPr/>
          <p:nvPr>
            <p:ph type="title"/>
          </p:nvPr>
        </p:nvSpPr>
        <p:spPr>
          <a:xfrm>
            <a:off x="1841500" y="0"/>
            <a:ext cx="9321800" cy="50927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7" name="Shape 7"/>
          <p:cNvSpPr/>
          <p:nvPr>
            <p:ph type="body" idx="1"/>
          </p:nvPr>
        </p:nvSpPr>
        <p:spPr>
          <a:xfrm>
            <a:off x="1841500" y="5905500"/>
            <a:ext cx="9321800" cy="38481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10" name="Shape 10"/>
          <p:cNvSpPr/>
          <p:nvPr>
            <p:ph type="body"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270000" y="3771900"/>
            <a:ext cx="10464800" cy="2209800"/>
          </a:xfrm>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774700" y="0"/>
            <a:ext cx="6045200" cy="5156200"/>
          </a:xfrm>
          <a:prstGeom prst="rect">
            <a:avLst/>
          </a:prstGeom>
        </p:spPr>
        <p:txBody>
          <a:bodyPr anchor="b"/>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15" name="Shape 15"/>
          <p:cNvSpPr/>
          <p:nvPr>
            <p:ph type="body" idx="1"/>
          </p:nvPr>
        </p:nvSpPr>
        <p:spPr>
          <a:xfrm>
            <a:off x="774700" y="5168900"/>
            <a:ext cx="6045200" cy="4584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xfrm>
            <a:off x="1270000" y="71231"/>
            <a:ext cx="10464800" cy="3007138"/>
          </a:xfrm>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0" name="Shape 2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3" name="Shape 23"/>
          <p:cNvSpPr/>
          <p:nvPr>
            <p:ph type="body" idx="1"/>
          </p:nvPr>
        </p:nvSpPr>
        <p:spPr>
          <a:xfrm>
            <a:off x="1270000" y="2643029"/>
            <a:ext cx="5257800" cy="6397942"/>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body" idx="1"/>
          </p:nvPr>
        </p:nvSpPr>
        <p:spPr>
          <a:xfrm>
            <a:off x="1270000" y="825500"/>
            <a:ext cx="10464800" cy="8102600"/>
          </a:xfrm>
          <a:prstGeom prst="rect">
            <a:avLst/>
          </a:prstGeom>
        </p:spPr>
        <p:txBody>
          <a:bodyPr/>
          <a:lstStyle>
            <a:lvl1pPr marL="482600" indent="-482600">
              <a:spcBef>
                <a:spcPts val="3200"/>
              </a:spcBef>
              <a:buBlip>
                <a:blip r:embed="rId3"/>
              </a:buBlip>
              <a:defRPr sz="4200"/>
            </a:lvl1pPr>
            <a:lvl2pPr marL="965200" indent="-482600">
              <a:spcBef>
                <a:spcPts val="3200"/>
              </a:spcBef>
              <a:buBlip>
                <a:blip r:embed="rId3"/>
              </a:buBlip>
              <a:defRPr sz="4200"/>
            </a:lvl2pPr>
            <a:lvl3pPr marL="1447800" indent="-482600">
              <a:spcBef>
                <a:spcPts val="3200"/>
              </a:spcBef>
              <a:buBlip>
                <a:blip r:embed="rId3"/>
              </a:buBlip>
              <a:defRPr sz="4200"/>
            </a:lvl3pPr>
            <a:lvl4pPr marL="1930400" indent="-482600">
              <a:spcBef>
                <a:spcPts val="3200"/>
              </a:spcBef>
              <a:buBlip>
                <a:blip r:embed="rId3"/>
              </a:buBlip>
              <a:defRPr sz="4200"/>
            </a:lvl4pPr>
            <a:lvl5pPr marL="2413000" indent="-482600">
              <a:spcBef>
                <a:spcPts val="3200"/>
              </a:spcBef>
              <a:buBlip>
                <a:blip r:embed="rId3"/>
              </a:buBlip>
              <a:defRPr sz="4200"/>
            </a:lvl5pPr>
          </a:lstStyle>
          <a:p>
            <a:pPr lvl="0">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One</a:t>
            </a:r>
            <a:endParaRPr i="1" sz="42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Two</a:t>
            </a:r>
            <a:endParaRPr i="1" sz="42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Three</a:t>
            </a:r>
            <a:endParaRPr i="1" sz="42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Four</a:t>
            </a:r>
            <a:endParaRPr i="1" sz="42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506568"/>
            <a:ext cx="10464800" cy="21364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3" name="Shape 3"/>
          <p:cNvSpPr/>
          <p:nvPr>
            <p:ph type="body" idx="1"/>
          </p:nvPr>
        </p:nvSpPr>
        <p:spPr>
          <a:xfrm>
            <a:off x="1270000" y="2643029"/>
            <a:ext cx="10464800" cy="63979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1pPr>
      <a:lvl2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2pPr>
      <a:lvl3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3pPr>
      <a:lvl4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4pPr>
      <a:lvl5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5pPr>
      <a:lvl6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6pPr>
      <a:lvl7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7pPr>
      <a:lvl8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8pPr>
      <a:lvl9pPr algn="ctr" defTabSz="584200">
        <a:defRPr sz="68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9pPr>
    </p:titleStyle>
    <p:bodyStyle>
      <a:lvl1pPr marL="4191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1pPr>
      <a:lvl2pPr marL="8382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2pPr>
      <a:lvl3pPr marL="12573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3pPr>
      <a:lvl4pPr marL="16764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4pPr>
      <a:lvl5pPr marL="20955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5pPr>
      <a:lvl6pPr marL="25146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6pPr>
      <a:lvl7pPr marL="29337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7pPr>
      <a:lvl8pPr marL="33528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8pPr>
      <a:lvl9pPr marL="37719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9pPr>
    </p:bodyStyle>
    <p:otherStyle>
      <a:lvl1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1pPr>
      <a:lvl2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2pPr>
      <a:lvl3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3pPr>
      <a:lvl4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4pPr>
      <a:lvl5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5pPr>
      <a:lvl6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6pPr>
      <a:lvl7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7pPr>
      <a:lvl8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8pPr>
      <a:lvl9pPr algn="r" defTabSz="584200">
        <a:defRPr i="1" sz="1200">
          <a:solidFill>
            <a:schemeClr val="tx1"/>
          </a:solidFill>
          <a:effectLst>
            <a:outerShdw sx="100000" sy="100000" kx="0" ky="0" algn="b" rotWithShape="0" blurRad="25400" dist="12700" dir="5400000">
              <a:srgbClr val="FFFFFF"/>
            </a:outerShdw>
          </a:effectLst>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udybible.info/TR-KJV_Strongs-ERV/2%20Thessalonians%202:11-12" TargetMode="External"/><Relationship Id="rId3" Type="http://schemas.openxmlformats.org/officeDocument/2006/relationships/hyperlink" Target="http://studybible.info/TR-KJV_Strongs-ERV/John%201:12" TargetMode="External"/><Relationship Id="rId4" Type="http://schemas.openxmlformats.org/officeDocument/2006/relationships/hyperlink" Target="http://studybible.info/TR-KJV_Strongs-ERV/2%20Corinthians%205:7" TargetMode="External"/><Relationship Id="rId5" Type="http://schemas.openxmlformats.org/officeDocument/2006/relationships/hyperlink" Target="http://studybible.info/TR-KJV_Strongs-ERV/Romans%204:17" TargetMode="External"/><Relationship Id="rId6" Type="http://schemas.openxmlformats.org/officeDocument/2006/relationships/hyperlink" Target="http://studybible.info/TR-KJV_Strongs-ERV/Romans%204:20" TargetMode="External"/><Relationship Id="rId7" Type="http://schemas.openxmlformats.org/officeDocument/2006/relationships/hyperlink" Target="http://studybible.info/TR-KJV_Strongs-ERV/Romans%204:21"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p:nvPr>
        </p:nvSpPr>
        <p:spPr>
          <a:xfrm>
            <a:off x="1841500" y="1638300"/>
            <a:ext cx="9321800" cy="2819400"/>
          </a:xfrm>
          <a:prstGeom prst="rect">
            <a:avLst/>
          </a:prstGeom>
        </p:spPr>
        <p:txBody>
          <a:bodyPr/>
          <a:lstStyle/>
          <a:p>
            <a:pPr lvl="0" defTabSz="525779">
              <a:defRPr sz="1800">
                <a:solidFill>
                  <a:srgbClr val="000000"/>
                </a:solidFill>
                <a:effectLst/>
              </a:defRPr>
            </a:pPr>
            <a:r>
              <a:rPr sz="8900">
                <a:solidFill>
                  <a:srgbClr val="FAD576"/>
                </a:solidFill>
                <a:effectLst>
                  <a:outerShdw sx="100000" sy="100000" kx="0" ky="0" algn="b" rotWithShape="0" blurRad="25400" dist="22860" dir="16200000">
                    <a:srgbClr val="000000">
                      <a:alpha val="34000"/>
                    </a:srgbClr>
                  </a:outerShdw>
                </a:effectLst>
                <a:latin typeface="Book Antiqua"/>
                <a:ea typeface="Book Antiqua"/>
                <a:cs typeface="Book Antiqua"/>
                <a:sym typeface="Book Antiqua"/>
              </a:rPr>
              <a:t>Ist Timothy</a:t>
            </a:r>
          </a:p>
          <a:p>
            <a:pPr lvl="0" defTabSz="525779">
              <a:defRPr sz="1800">
                <a:solidFill>
                  <a:srgbClr val="000000"/>
                </a:solidFill>
                <a:effectLst/>
              </a:defRPr>
            </a:pPr>
            <a:r>
              <a:rPr sz="8900">
                <a:solidFill>
                  <a:srgbClr val="FAD576"/>
                </a:solidFill>
                <a:effectLst>
                  <a:outerShdw sx="100000" sy="100000" kx="0" ky="0" algn="b" rotWithShape="0" blurRad="25400" dist="22860" dir="16200000">
                    <a:srgbClr val="000000">
                      <a:alpha val="34000"/>
                    </a:srgbClr>
                  </a:outerShdw>
                </a:effectLst>
                <a:latin typeface="Book Antiqua"/>
                <a:ea typeface="Book Antiqua"/>
                <a:cs typeface="Book Antiqua"/>
                <a:sym typeface="Book Antiqua"/>
              </a:rPr>
              <a:t>1:12-20</a:t>
            </a:r>
          </a:p>
        </p:txBody>
      </p:sp>
      <p:sp>
        <p:nvSpPr>
          <p:cNvPr id="34" name="Shape 34"/>
          <p:cNvSpPr/>
          <p:nvPr>
            <p:ph type="body" idx="1"/>
          </p:nvPr>
        </p:nvSpPr>
        <p:spPr>
          <a:xfrm>
            <a:off x="1841500" y="5975944"/>
            <a:ext cx="9321800" cy="1941911"/>
          </a:xfrm>
          <a:prstGeom prst="rect">
            <a:avLst/>
          </a:prstGeom>
        </p:spPr>
        <p:txBody>
          <a:bodyPr/>
          <a:lstStyle>
            <a:lvl1pPr>
              <a:defRPr sz="7300">
                <a:solidFill>
                  <a:srgbClr val="FAD576"/>
                </a:solidFill>
                <a:latin typeface="Book Antiqua"/>
                <a:ea typeface="Book Antiqua"/>
                <a:cs typeface="Book Antiqua"/>
                <a:sym typeface="Book Antiqua"/>
              </a:defRPr>
            </a:lvl1pPr>
          </a:lstStyle>
          <a:p>
            <a:pPr lvl="0">
              <a:defRPr i="0" sz="1800">
                <a:solidFill>
                  <a:srgbClr val="000000"/>
                </a:solidFill>
                <a:effectLst/>
              </a:defRPr>
            </a:pPr>
            <a:r>
              <a:rPr i="1" sz="7300">
                <a:solidFill>
                  <a:srgbClr val="FAD576"/>
                </a:solidFill>
                <a:effectLst>
                  <a:outerShdw sx="100000" sy="100000" kx="0" ky="0" algn="b" rotWithShape="0" blurRad="25400" dist="12700" dir="16200000">
                    <a:srgbClr val="000000">
                      <a:alpha val="48000"/>
                    </a:srgbClr>
                  </a:outerShdw>
                </a:effectLst>
              </a:rPr>
              <a:t>Paul’s Former Conduct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body" idx="1"/>
          </p:nvPr>
        </p:nvSpPr>
        <p:spPr>
          <a:xfrm>
            <a:off x="1549400" y="630831"/>
            <a:ext cx="10566400" cy="8055969"/>
          </a:xfrm>
          <a:prstGeom prst="rect">
            <a:avLst/>
          </a:prstGeom>
        </p:spPr>
        <p:txBody>
          <a:bodyPr/>
          <a:lstStyle/>
          <a:p>
            <a:pPr lvl="0" defTabSz="347472">
              <a:lnSpc>
                <a:spcPct val="10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Saving Faith</a:t>
            </a:r>
            <a:endParaRPr b="1" sz="3600">
              <a:solidFill>
                <a:srgbClr val="FAD576"/>
              </a:solidFill>
              <a:latin typeface="Book Antiqua Bold"/>
              <a:ea typeface="Book Antiqua Bold"/>
              <a:cs typeface="Book Antiqua Bold"/>
              <a:sym typeface="Book Antiqua Bold"/>
            </a:endParaRPr>
          </a:p>
          <a:p>
            <a:pPr lvl="0" algn="l" defTabSz="457200">
              <a:lnSpc>
                <a:spcPct val="100000"/>
              </a:lnSpc>
              <a:defRPr i="0" sz="1800">
                <a:solidFill>
                  <a:srgbClr val="000000"/>
                </a:solidFill>
                <a:effectLst/>
              </a:defRPr>
            </a:pPr>
            <a:r>
              <a:rPr b="1" sz="2400">
                <a:solidFill>
                  <a:srgbClr val="FFD479"/>
                </a:solidFill>
                <a:latin typeface="Book Antiqua"/>
                <a:ea typeface="Book Antiqua"/>
                <a:cs typeface="Book Antiqua"/>
                <a:sym typeface="Book Antiqua"/>
              </a:rPr>
              <a:t>The main elements in "faith" in its relation to the invisible God, as distinct from "faith" in man, are especially brought out in the use of this noun and the corresponding verb, pisteuo; they are:</a:t>
            </a: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r>
              <a:rPr b="1" sz="2400">
                <a:solidFill>
                  <a:srgbClr val="FFD479"/>
                </a:solidFill>
                <a:latin typeface="Book Antiqua"/>
                <a:ea typeface="Book Antiqua"/>
                <a:cs typeface="Book Antiqua"/>
                <a:sym typeface="Book Antiqua"/>
              </a:rPr>
              <a:t>(1) a firm conviction, producing a full acknowledgement of God's revelation or truth, e.g., </a:t>
            </a:r>
            <a:r>
              <a:rPr b="1" sz="2400">
                <a:solidFill>
                  <a:srgbClr val="FFD479"/>
                </a:solidFill>
                <a:latin typeface="Book Antiqua"/>
                <a:ea typeface="Book Antiqua"/>
                <a:cs typeface="Book Antiqua"/>
                <a:sym typeface="Book Antiqua"/>
                <a:hlinkClick r:id="rId2" invalidUrl="" action="" tgtFrame="" tooltip="" history="1" highlightClick="0" endSnd="0"/>
              </a:rPr>
              <a:t>2 Thessalonians 2:11-12</a:t>
            </a:r>
            <a:r>
              <a:rPr b="1" sz="2400">
                <a:solidFill>
                  <a:srgbClr val="FFD479"/>
                </a:solidFill>
                <a:latin typeface="Book Antiqua"/>
                <a:ea typeface="Book Antiqua"/>
                <a:cs typeface="Book Antiqua"/>
                <a:sym typeface="Book Antiqua"/>
              </a:rPr>
              <a:t>; </a:t>
            </a: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r>
              <a:rPr b="1" sz="2400">
                <a:solidFill>
                  <a:srgbClr val="FFD479"/>
                </a:solidFill>
                <a:latin typeface="Book Antiqua"/>
                <a:ea typeface="Book Antiqua"/>
                <a:cs typeface="Book Antiqua"/>
                <a:sym typeface="Book Antiqua"/>
              </a:rPr>
              <a:t>(2) a personal surrender to Him, </a:t>
            </a:r>
            <a:r>
              <a:rPr b="1" sz="2400">
                <a:solidFill>
                  <a:srgbClr val="FFD479"/>
                </a:solidFill>
                <a:latin typeface="Book Antiqua"/>
                <a:ea typeface="Book Antiqua"/>
                <a:cs typeface="Book Antiqua"/>
                <a:sym typeface="Book Antiqua"/>
                <a:hlinkClick r:id="rId3" invalidUrl="" action="" tgtFrame="" tooltip="" history="1" highlightClick="0" endSnd="0"/>
              </a:rPr>
              <a:t>John 1:12</a:t>
            </a:r>
            <a:r>
              <a:rPr b="1" sz="2400">
                <a:solidFill>
                  <a:srgbClr val="FFD479"/>
                </a:solidFill>
                <a:latin typeface="Book Antiqua"/>
                <a:ea typeface="Book Antiqua"/>
                <a:cs typeface="Book Antiqua"/>
                <a:sym typeface="Book Antiqua"/>
              </a:rPr>
              <a:t>; </a:t>
            </a: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endParaRPr b="1" sz="2400">
              <a:solidFill>
                <a:srgbClr val="FFD479"/>
              </a:solidFill>
              <a:latin typeface="Book Antiqua"/>
              <a:ea typeface="Book Antiqua"/>
              <a:cs typeface="Book Antiqua"/>
              <a:sym typeface="Book Antiqua"/>
            </a:endParaRPr>
          </a:p>
          <a:p>
            <a:pPr lvl="0" algn="l" defTabSz="457200">
              <a:lnSpc>
                <a:spcPct val="100000"/>
              </a:lnSpc>
              <a:defRPr i="0" sz="1800">
                <a:solidFill>
                  <a:srgbClr val="000000"/>
                </a:solidFill>
                <a:effectLst/>
              </a:defRPr>
            </a:pPr>
            <a:r>
              <a:rPr b="1" sz="2400">
                <a:solidFill>
                  <a:srgbClr val="FFD479"/>
                </a:solidFill>
                <a:latin typeface="Book Antiqua"/>
                <a:ea typeface="Book Antiqua"/>
                <a:cs typeface="Book Antiqua"/>
                <a:sym typeface="Book Antiqua"/>
              </a:rPr>
              <a:t>(3) a conduct inspired by such surrender, </a:t>
            </a:r>
            <a:r>
              <a:rPr b="1" sz="2400">
                <a:solidFill>
                  <a:srgbClr val="FFD479"/>
                </a:solidFill>
                <a:latin typeface="Book Antiqua"/>
                <a:ea typeface="Book Antiqua"/>
                <a:cs typeface="Book Antiqua"/>
                <a:sym typeface="Book Antiqua"/>
                <a:hlinkClick r:id="rId4" invalidUrl="" action="" tgtFrame="" tooltip="" history="1" highlightClick="0" endSnd="0"/>
              </a:rPr>
              <a:t>2 Corinthians 5:7</a:t>
            </a:r>
            <a:r>
              <a:rPr b="1" sz="2400">
                <a:solidFill>
                  <a:srgbClr val="FFD479"/>
                </a:solidFill>
                <a:latin typeface="Book Antiqua"/>
                <a:ea typeface="Book Antiqua"/>
                <a:cs typeface="Book Antiqua"/>
                <a:sym typeface="Book Antiqua"/>
              </a:rPr>
              <a:t>. Prominence is given to one or other of these elements according to the context. All this stands in contrast to belief in its purely natural exercise, which consists of an opinion held in good "faith" without necessary reference to its proof. The object of Abraham's "faith" was not God's promise (that was the occasion of its exercise); his "faith" rested on God Himself, </a:t>
            </a:r>
            <a:r>
              <a:rPr b="1" sz="2400">
                <a:solidFill>
                  <a:srgbClr val="FFD479"/>
                </a:solidFill>
                <a:latin typeface="Book Antiqua"/>
                <a:ea typeface="Book Antiqua"/>
                <a:cs typeface="Book Antiqua"/>
                <a:sym typeface="Book Antiqua"/>
                <a:hlinkClick r:id="rId5" invalidUrl="" action="" tgtFrame="" tooltip="" history="1" highlightClick="0" endSnd="0"/>
              </a:rPr>
              <a:t>Romans 4:17</a:t>
            </a:r>
            <a:r>
              <a:rPr b="1" sz="2400">
                <a:solidFill>
                  <a:srgbClr val="FFD479"/>
                </a:solidFill>
                <a:latin typeface="Book Antiqua"/>
                <a:ea typeface="Book Antiqua"/>
                <a:cs typeface="Book Antiqua"/>
                <a:sym typeface="Book Antiqua"/>
              </a:rPr>
              <a:t>, </a:t>
            </a:r>
            <a:r>
              <a:rPr b="1" sz="2400">
                <a:solidFill>
                  <a:srgbClr val="FFD479"/>
                </a:solidFill>
                <a:latin typeface="Book Antiqua"/>
                <a:ea typeface="Book Antiqua"/>
                <a:cs typeface="Book Antiqua"/>
                <a:sym typeface="Book Antiqua"/>
                <a:hlinkClick r:id="rId6" invalidUrl="" action="" tgtFrame="" tooltip="" history="1" highlightClick="0" endSnd="0"/>
              </a:rPr>
              <a:t>Romans 4:20</a:t>
            </a:r>
            <a:r>
              <a:rPr b="1" sz="2400">
                <a:solidFill>
                  <a:srgbClr val="FFD479"/>
                </a:solidFill>
                <a:latin typeface="Book Antiqua"/>
                <a:ea typeface="Book Antiqua"/>
                <a:cs typeface="Book Antiqua"/>
                <a:sym typeface="Book Antiqua"/>
              </a:rPr>
              <a:t>-</a:t>
            </a:r>
            <a:r>
              <a:rPr b="1" sz="2400">
                <a:solidFill>
                  <a:srgbClr val="FFD479"/>
                </a:solidFill>
                <a:latin typeface="Book Antiqua"/>
                <a:ea typeface="Book Antiqua"/>
                <a:cs typeface="Book Antiqua"/>
                <a:sym typeface="Book Antiqua"/>
                <a:hlinkClick r:id="rId7" invalidUrl="" action="" tgtFrame="" tooltip="" history="1" highlightClick="0" endSnd="0"/>
              </a:rPr>
              <a:t>Romans 4:21</a:t>
            </a:r>
            <a:r>
              <a:rPr b="1" sz="2400">
                <a:solidFill>
                  <a:srgbClr val="FFD479"/>
                </a:solidFill>
                <a:latin typeface="Book Antiqua"/>
                <a:ea typeface="Book Antiqua"/>
                <a:cs typeface="Book Antiqua"/>
                <a:sym typeface="Book Antiqua"/>
              </a:rPr>
              <a: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body" idx="1"/>
          </p:nvPr>
        </p:nvSpPr>
        <p:spPr>
          <a:xfrm>
            <a:off x="1841499" y="630832"/>
            <a:ext cx="9915775" cy="7778940"/>
          </a:xfrm>
          <a:prstGeom prst="rect">
            <a:avLst/>
          </a:prstGeom>
        </p:spPr>
        <p:txBody>
          <a:bodyPr anchor="b"/>
          <a:lstStyle/>
          <a:p>
            <a:pPr lvl="0" defTabSz="288401">
              <a:lnSpc>
                <a:spcPct val="100000"/>
              </a:lnSpc>
              <a:defRPr i="0" sz="1800">
                <a:solidFill>
                  <a:srgbClr val="000000"/>
                </a:solidFill>
                <a:effectLst/>
              </a:defRPr>
            </a:pPr>
            <a:r>
              <a:rPr b="1" sz="3900">
                <a:solidFill>
                  <a:srgbClr val="FAD576"/>
                </a:solidFill>
                <a:latin typeface="Book Antiqua Bold"/>
                <a:ea typeface="Book Antiqua Bold"/>
                <a:cs typeface="Book Antiqua Bold"/>
                <a:sym typeface="Book Antiqua Bold"/>
              </a:rPr>
              <a:t>Paul’s gratitude for What Jesus had Done for him</a:t>
            </a:r>
            <a:endParaRPr sz="1400"/>
          </a:p>
          <a:p>
            <a:pPr lvl="0" marL="758951" indent="-758951" algn="l" defTabSz="288401">
              <a:lnSpc>
                <a:spcPct val="100000"/>
              </a:lnSpc>
              <a:spcBef>
                <a:spcPts val="900"/>
              </a:spcBef>
              <a:buClr>
                <a:srgbClr val="FAD576"/>
              </a:buClr>
              <a:buSzPct val="100000"/>
              <a:buFont typeface="Arial"/>
              <a:buChar char="•"/>
              <a:defRPr i="0" sz="1800">
                <a:solidFill>
                  <a:srgbClr val="000000"/>
                </a:solidFill>
                <a:effectLst/>
              </a:defRPr>
            </a:pPr>
            <a:r>
              <a:rPr b="1" sz="3200">
                <a:solidFill>
                  <a:srgbClr val="FAD576"/>
                </a:solidFill>
                <a:latin typeface="Book Antiqua Bold"/>
                <a:ea typeface="Book Antiqua Bold"/>
                <a:cs typeface="Book Antiqua Bold"/>
                <a:sym typeface="Book Antiqua Bold"/>
              </a:rPr>
              <a:t>Paul had been strengthened by Jesus, counted as faithful and put into service.</a:t>
            </a:r>
            <a:endParaRPr sz="3200"/>
          </a:p>
          <a:p>
            <a:pPr lvl="0" marL="758951" indent="-758951" algn="l" defTabSz="288401">
              <a:lnSpc>
                <a:spcPct val="100000"/>
              </a:lnSpc>
              <a:spcBef>
                <a:spcPts val="900"/>
              </a:spcBef>
              <a:buClr>
                <a:srgbClr val="FAD576"/>
              </a:buClr>
              <a:buSzPct val="100000"/>
              <a:buFont typeface="Arial"/>
              <a:buChar char="•"/>
              <a:defRPr i="0" sz="1800">
                <a:solidFill>
                  <a:srgbClr val="000000"/>
                </a:solidFill>
                <a:effectLst/>
              </a:defRPr>
            </a:pPr>
            <a:r>
              <a:rPr b="1" sz="3200">
                <a:solidFill>
                  <a:srgbClr val="FAD576"/>
                </a:solidFill>
                <a:latin typeface="Book Antiqua Bold"/>
                <a:ea typeface="Book Antiqua Bold"/>
                <a:cs typeface="Book Antiqua Bold"/>
                <a:sym typeface="Book Antiqua Bold"/>
              </a:rPr>
              <a:t>Paul expresses gratitude for this.</a:t>
            </a:r>
            <a:endParaRPr b="1" sz="3200"/>
          </a:p>
          <a:p>
            <a:pPr lvl="2" marL="379474" indent="-379474" algn="l" defTabSz="288401">
              <a:lnSpc>
                <a:spcPct val="100000"/>
              </a:lnSpc>
              <a:spcBef>
                <a:spcPts val="900"/>
              </a:spcBef>
              <a:buClr>
                <a:srgbClr val="FAD576"/>
              </a:buClr>
              <a:buSzPct val="100000"/>
              <a:buFont typeface="Arial"/>
              <a:buChar char="•"/>
              <a:defRPr i="0" sz="1800">
                <a:solidFill>
                  <a:srgbClr val="000000"/>
                </a:solidFill>
                <a:effectLst/>
              </a:defRPr>
            </a:pPr>
            <a:r>
              <a:rPr b="1" sz="3200"/>
              <a:t>    </a:t>
            </a:r>
            <a:r>
              <a:rPr b="1" sz="3200">
                <a:solidFill>
                  <a:srgbClr val="FFD479"/>
                </a:solidFill>
                <a:latin typeface="Book Antiqua Bold"/>
                <a:ea typeface="Book Antiqua Bold"/>
                <a:cs typeface="Book Antiqua Bold"/>
                <a:sym typeface="Book Antiqua Bold"/>
              </a:rPr>
              <a:t>Think of all that Paul had experienced:</a:t>
            </a:r>
            <a:endParaRPr sz="3200"/>
          </a:p>
          <a:p>
            <a:pPr lvl="3" indent="685800" algn="l" defTabSz="288401">
              <a:lnSpc>
                <a:spcPct val="100000"/>
              </a:lnSpc>
              <a:spcBef>
                <a:spcPts val="900"/>
              </a:spcBef>
              <a:defRPr i="0" sz="1800">
                <a:solidFill>
                  <a:srgbClr val="000000"/>
                </a:solidFill>
                <a:effectLst/>
              </a:defRPr>
            </a:pPr>
            <a:r>
              <a:rPr b="1" sz="3200">
                <a:solidFill>
                  <a:srgbClr val="FAD576"/>
                </a:solidFill>
                <a:latin typeface="Book Antiqua Bold"/>
                <a:ea typeface="Book Antiqua Bold"/>
                <a:cs typeface="Book Antiqua Bold"/>
                <a:sym typeface="Book Antiqua Bold"/>
              </a:rPr>
              <a:t>II Corinthians 11:23-30 mentions labor, imprisonment, beatings, stoning, shipwrecked (3 times), a day and night in the deep, frequent journeys, river dangers, robbers, various perils, weariness, toil, lack of sleep, hunger, thirst, lack     of food and sufficient clothing.</a:t>
            </a:r>
            <a:endParaRPr b="1" sz="3200">
              <a:solidFill>
                <a:srgbClr val="FAD576"/>
              </a:solidFill>
              <a:latin typeface="Book Antiqua Bold"/>
              <a:ea typeface="Book Antiqua Bold"/>
              <a:cs typeface="Book Antiqua Bold"/>
              <a:sym typeface="Book Antiqua Bold"/>
            </a:endParaRPr>
          </a:p>
          <a:p>
            <a:pPr lvl="1" marL="701842" indent="-320842" algn="l" defTabSz="288401">
              <a:lnSpc>
                <a:spcPct val="100000"/>
              </a:lnSpc>
              <a:spcBef>
                <a:spcPts val="900"/>
              </a:spcBef>
              <a:buSzPct val="100000"/>
              <a:buChar char="•"/>
              <a:defRPr i="0" sz="1800">
                <a:solidFill>
                  <a:srgbClr val="000000"/>
                </a:solidFill>
                <a:effectLst/>
              </a:defRPr>
            </a:pPr>
            <a:r>
              <a:rPr b="1" sz="3200">
                <a:solidFill>
                  <a:srgbClr val="FAD576"/>
                </a:solidFill>
                <a:latin typeface="Book Antiqua Bold"/>
                <a:ea typeface="Book Antiqua Bold"/>
                <a:cs typeface="Book Antiqua Bold"/>
                <a:sym typeface="Book Antiqua Bold"/>
              </a:rPr>
              <a:t>Yet Paul still expresses gratitude for the role Christ gave him!</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body" idx="1"/>
          </p:nvPr>
        </p:nvSpPr>
        <p:spPr>
          <a:xfrm>
            <a:off x="1841500" y="630832"/>
            <a:ext cx="9321800" cy="6794442"/>
          </a:xfrm>
          <a:prstGeom prst="rect">
            <a:avLst/>
          </a:prstGeom>
        </p:spPr>
        <p:txBody>
          <a:bodyPr/>
          <a:lstStyle/>
          <a:p>
            <a:pPr lvl="0" defTabSz="323148">
              <a:lnSpc>
                <a:spcPct val="100000"/>
              </a:lnSpc>
              <a:defRPr i="0" sz="1800">
                <a:solidFill>
                  <a:srgbClr val="000000"/>
                </a:solidFill>
                <a:effectLst/>
              </a:defRPr>
            </a:pPr>
            <a:r>
              <a:rPr b="1" sz="4400">
                <a:solidFill>
                  <a:srgbClr val="FAD576"/>
                </a:solidFill>
                <a:latin typeface="Book Antiqua Bold"/>
                <a:ea typeface="Book Antiqua Bold"/>
                <a:cs typeface="Book Antiqua Bold"/>
                <a:sym typeface="Book Antiqua Bold"/>
              </a:rPr>
              <a:t>Paul’s gratitude for What Jesus had Done for him</a:t>
            </a:r>
            <a:endParaRPr sz="1600"/>
          </a:p>
          <a:p>
            <a:pPr lvl="0" marL="1559050" indent="-1559050" algn="l" defTabSz="323148">
              <a:lnSpc>
                <a:spcPct val="100000"/>
              </a:lnSpc>
              <a:spcBef>
                <a:spcPts val="1100"/>
              </a:spcBef>
              <a:buClr>
                <a:srgbClr val="FAD576"/>
              </a:buClr>
              <a:buSzPct val="100000"/>
              <a:buFont typeface="Arial"/>
              <a:buChar char="•"/>
              <a:defRPr i="0" sz="1800">
                <a:solidFill>
                  <a:srgbClr val="000000"/>
                </a:solidFill>
                <a:effectLst/>
              </a:defRPr>
            </a:pPr>
            <a:r>
              <a:rPr b="1" sz="3300">
                <a:solidFill>
                  <a:srgbClr val="FAD576"/>
                </a:solidFill>
                <a:latin typeface="Book Antiqua Bold"/>
                <a:ea typeface="Book Antiqua Bold"/>
                <a:cs typeface="Book Antiqua Bold"/>
                <a:sym typeface="Book Antiqua Bold"/>
              </a:rPr>
              <a:t>Paul describes himself as a:</a:t>
            </a:r>
          </a:p>
          <a:p>
            <a:pPr lvl="0" marL="1559050" indent="-1559050" algn="l" defTabSz="323148">
              <a:lnSpc>
                <a:spcPct val="100000"/>
              </a:lnSpc>
              <a:spcBef>
                <a:spcPts val="1100"/>
              </a:spcBef>
              <a:buClr>
                <a:srgbClr val="FAD576"/>
              </a:buClr>
              <a:buSzPct val="100000"/>
              <a:buFont typeface="Arial"/>
              <a:buChar char="•"/>
              <a:defRPr i="0" sz="1800">
                <a:solidFill>
                  <a:srgbClr val="000000"/>
                </a:solidFill>
                <a:effectLst/>
              </a:defRPr>
            </a:pPr>
            <a:r>
              <a:rPr b="1" sz="3300">
                <a:solidFill>
                  <a:srgbClr val="FAD576"/>
                </a:solidFill>
                <a:latin typeface="Book Antiqua Bold"/>
                <a:ea typeface="Book Antiqua Bold"/>
                <a:cs typeface="Book Antiqua Bold"/>
                <a:sym typeface="Book Antiqua Bold"/>
              </a:rPr>
              <a:t>Blasphemer: one who speaks against God or man.  He had spoken against Jesus.</a:t>
            </a:r>
          </a:p>
          <a:p>
            <a:pPr lvl="0" marL="1559050" indent="-1559050" algn="l" defTabSz="323148">
              <a:lnSpc>
                <a:spcPct val="100000"/>
              </a:lnSpc>
              <a:spcBef>
                <a:spcPts val="1100"/>
              </a:spcBef>
              <a:buClr>
                <a:srgbClr val="FAD576"/>
              </a:buClr>
              <a:buSzPct val="100000"/>
              <a:buFont typeface="Arial"/>
              <a:buChar char="•"/>
              <a:defRPr i="0" sz="1800">
                <a:solidFill>
                  <a:srgbClr val="000000"/>
                </a:solidFill>
                <a:effectLst/>
              </a:defRPr>
            </a:pPr>
            <a:r>
              <a:rPr b="1" sz="3300">
                <a:solidFill>
                  <a:srgbClr val="FAD576"/>
                </a:solidFill>
                <a:latin typeface="Book Antiqua Bold"/>
                <a:ea typeface="Book Antiqua Bold"/>
                <a:cs typeface="Book Antiqua Bold"/>
                <a:sym typeface="Book Antiqua Bold"/>
              </a:rPr>
              <a:t>Persecutor:  he had been in the forefront of arresting Christians.  Acts 8:1-3; 9:1-2; 26</a:t>
            </a:r>
          </a:p>
          <a:p>
            <a:pPr lvl="0" marL="1559050" indent="-1559050" algn="l" defTabSz="323148">
              <a:lnSpc>
                <a:spcPct val="100000"/>
              </a:lnSpc>
              <a:spcBef>
                <a:spcPts val="1100"/>
              </a:spcBef>
              <a:buClr>
                <a:srgbClr val="FAD576"/>
              </a:buClr>
              <a:buSzPct val="100000"/>
              <a:buFont typeface="Arial"/>
              <a:buChar char="•"/>
              <a:defRPr i="0" sz="1800">
                <a:solidFill>
                  <a:srgbClr val="000000"/>
                </a:solidFill>
                <a:effectLst/>
              </a:defRPr>
            </a:pPr>
            <a:r>
              <a:rPr b="1" sz="3300">
                <a:solidFill>
                  <a:srgbClr val="FAD576"/>
                </a:solidFill>
                <a:latin typeface="Book Antiqua Bold"/>
                <a:ea typeface="Book Antiqua Bold"/>
                <a:cs typeface="Book Antiqua Bold"/>
                <a:sym typeface="Book Antiqua Bold"/>
              </a:rPr>
              <a:t>Insolent man (injurious): refers to the attitude, haughtiness:</a:t>
            </a:r>
          </a:p>
          <a:p>
            <a:pPr lvl="0" marL="1559050" indent="-1559050" algn="l" defTabSz="323148">
              <a:lnSpc>
                <a:spcPct val="100000"/>
              </a:lnSpc>
              <a:spcBef>
                <a:spcPts val="1100"/>
              </a:spcBef>
              <a:buClr>
                <a:srgbClr val="FAD576"/>
              </a:buClr>
              <a:buSzPct val="100000"/>
              <a:buFont typeface="Arial"/>
              <a:buChar char="•"/>
              <a:defRPr i="0" sz="1800">
                <a:solidFill>
                  <a:srgbClr val="000000"/>
                </a:solidFill>
                <a:effectLst/>
              </a:defRPr>
            </a:pPr>
            <a:r>
              <a:rPr b="1" sz="3300">
                <a:solidFill>
                  <a:srgbClr val="FAD576"/>
                </a:solidFill>
                <a:latin typeface="Book Antiqua Bold"/>
                <a:ea typeface="Book Antiqua Bold"/>
                <a:cs typeface="Book Antiqua Bold"/>
                <a:sym typeface="Book Antiqua Bold"/>
              </a:rPr>
              <a:t>But he obtained mercy because he did it ignorantly, in unbelief.</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body" idx="1"/>
          </p:nvPr>
        </p:nvSpPr>
        <p:spPr>
          <a:xfrm>
            <a:off x="1841500" y="630832"/>
            <a:ext cx="9321800" cy="6794442"/>
          </a:xfrm>
          <a:prstGeom prst="rect">
            <a:avLst/>
          </a:prstGeom>
        </p:spPr>
        <p:txBody>
          <a:bodyPr/>
          <a:lstStyle/>
          <a:p>
            <a:pPr lvl="0" defTabSz="347472">
              <a:lnSpc>
                <a:spcPct val="9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Paul provides a summary of his former life to Agrippa in Acts 26:4-11.</a:t>
            </a:r>
            <a:r>
              <a:rPr b="1" sz="3600">
                <a:solidFill>
                  <a:srgbClr val="FAD576"/>
                </a:solidFill>
                <a:latin typeface="Book Antiqua Bold"/>
                <a:ea typeface="Book Antiqua Bold"/>
                <a:cs typeface="Book Antiqua Bold"/>
                <a:sym typeface="Book Antiqua Bold"/>
              </a:rPr>
              <a:t>  To the Galatians in 1:13-24.</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The Lord’s grace was “exceedingly abundant”-phrase occurs 158 times in the NT, 106 of which are in Paul’s writings.  </a:t>
            </a: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That grace led to Paul’s faith and love in Christ.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1841500" y="630832"/>
            <a:ext cx="9321800" cy="6794442"/>
          </a:xfrm>
          <a:prstGeom prst="rect">
            <a:avLst/>
          </a:prstGeom>
        </p:spPr>
        <p:txBody>
          <a:bodyPr/>
          <a:lstStyle/>
          <a:p>
            <a:pPr lvl="0" defTabSz="347472">
              <a:lnSpc>
                <a:spcPct val="9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Faithful Saying: Phrase also seen in I Timothy 3:1; 4:9; 2 Timothy 2:11; Titus 3:8; </a:t>
            </a: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Faithful saying: “can be relied on as true”.  </a:t>
            </a: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Christ Jesus came into the world to save, of whom Paul said he was chief.</a:t>
            </a:r>
          </a:p>
          <a:p>
            <a:pPr lvl="0" marL="1828800" indent="-1828800" algn="l" defTabSz="347472">
              <a:lnSpc>
                <a:spcPct val="9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Consider the list of sinners in 1:9-10, yet Paul says he was chief of all sinners.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body" idx="1"/>
          </p:nvPr>
        </p:nvSpPr>
        <p:spPr>
          <a:xfrm>
            <a:off x="1841500" y="630832"/>
            <a:ext cx="9321800" cy="8055968"/>
          </a:xfrm>
          <a:prstGeom prst="rect">
            <a:avLst/>
          </a:prstGeom>
        </p:spPr>
        <p:txBody>
          <a:bodyPr/>
          <a:lstStyle/>
          <a:p>
            <a:pPr lvl="0" defTabSz="347472">
              <a:lnSpc>
                <a:spcPct val="10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One reason for the mercy shown Paul was so that as the chief sinner, he would be an example to others of Christ’s patience, to lead them to belief and eternal life. 2 Peter 3:9 discusses God’s patience.</a:t>
            </a: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Some people have felt that they have been too wicked to ever repent and receive forgiveness.  Paul’s example shows that if he can be saved, anyone can.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body" idx="1"/>
          </p:nvPr>
        </p:nvSpPr>
        <p:spPr>
          <a:xfrm>
            <a:off x="1841500" y="630832"/>
            <a:ext cx="9321800" cy="8055968"/>
          </a:xfrm>
          <a:prstGeom prst="rect">
            <a:avLst/>
          </a:prstGeom>
        </p:spPr>
        <p:txBody>
          <a:bodyPr/>
          <a:lstStyle/>
          <a:p>
            <a:pPr lvl="0" defTabSz="347472">
              <a:lnSpc>
                <a:spcPct val="10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Verse 17, King Eternal, Immortal is literally “To the King of ages, who is immortal”.  God will never die. </a:t>
            </a: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Invisible.  No man has seen God.  John 1:18.  Compare 1 Timothy 6:13-16.</a:t>
            </a: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Timothy’s work had been prophesied, connected to “fight the good fight”. Compare Ephesians 6:10-20.</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1841500" y="1596032"/>
            <a:ext cx="9321800" cy="8055968"/>
          </a:xfrm>
          <a:prstGeom prst="rect">
            <a:avLst/>
          </a:prstGeom>
        </p:spPr>
        <p:txBody>
          <a:bodyPr/>
          <a:lstStyle/>
          <a:p>
            <a:pPr lvl="0" defTabSz="347472">
              <a:lnSpc>
                <a:spcPct val="10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Timothy was to keep “faith”.</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Faith in this passage is from the greek “pistis”. </a:t>
            </a: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Faith (pistis): “primarily, firm persuasion," a conviction based upon hearing (akin to peitho, "to persuade"), is used in the NT always of "faith in God or Christ, or things spiritual."</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body" idx="1"/>
          </p:nvPr>
        </p:nvSpPr>
        <p:spPr>
          <a:xfrm>
            <a:off x="1596652" y="1433016"/>
            <a:ext cx="9811495" cy="8055968"/>
          </a:xfrm>
          <a:prstGeom prst="rect">
            <a:avLst/>
          </a:prstGeom>
        </p:spPr>
        <p:txBody>
          <a:bodyPr/>
          <a:lstStyle/>
          <a:p>
            <a:pPr lvl="0" defTabSz="347472">
              <a:lnSpc>
                <a:spcPct val="100000"/>
              </a:lnSpc>
              <a:defRPr i="0" sz="1800">
                <a:solidFill>
                  <a:srgbClr val="000000"/>
                </a:solidFill>
                <a:effectLst/>
              </a:defRPr>
            </a:pPr>
            <a:r>
              <a:rPr b="1" sz="4800">
                <a:solidFill>
                  <a:srgbClr val="FAD576"/>
                </a:solidFill>
                <a:latin typeface="Book Antiqua Bold"/>
                <a:ea typeface="Book Antiqua Bold"/>
                <a:cs typeface="Book Antiqua Bold"/>
                <a:sym typeface="Book Antiqua Bold"/>
              </a:rPr>
              <a:t>Paul’s gratitude for What Jesus had Done for him</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Timothy was to have a good conscience. Paul did. Acts 23:1; 2 Tim. 2:3; We should as well.  1 Peter 3:15-16.</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Hymenaeus (2 Timothy 2:17) and Alexander had made shipwreck of their faith.  This shows that one can lose their faith.  1 Corinthians 10:12.</a:t>
            </a:r>
            <a:endParaRPr b="1" sz="3600">
              <a:solidFill>
                <a:srgbClr val="FAD576"/>
              </a:solidFill>
              <a:latin typeface="Book Antiqua Bold"/>
              <a:ea typeface="Book Antiqua Bold"/>
              <a:cs typeface="Book Antiqua Bold"/>
              <a:sym typeface="Book Antiqua Bold"/>
            </a:endParaRPr>
          </a:p>
          <a:p>
            <a:pPr lvl="0" marL="1828800" indent="-1828800" algn="l" defTabSz="347472">
              <a:lnSpc>
                <a:spcPct val="100000"/>
              </a:lnSpc>
              <a:spcBef>
                <a:spcPts val="1200"/>
              </a:spcBef>
              <a:buClr>
                <a:srgbClr val="FAD576"/>
              </a:buClr>
              <a:buSzPct val="100000"/>
              <a:buFont typeface="Arial"/>
              <a:buChar char="•"/>
              <a:defRPr i="0" sz="1800">
                <a:solidFill>
                  <a:srgbClr val="000000"/>
                </a:solidFill>
                <a:effectLst/>
              </a:defRPr>
            </a:pPr>
            <a:r>
              <a:rPr b="1" sz="3600">
                <a:solidFill>
                  <a:srgbClr val="FAD576"/>
                </a:solidFill>
                <a:latin typeface="Book Antiqua Bold"/>
                <a:ea typeface="Book Antiqua Bold"/>
                <a:cs typeface="Book Antiqua Bold"/>
                <a:sym typeface="Book Antiqua Bold"/>
              </a:rPr>
              <a:t>Paul had “delivered” them “to Satan” so they would learn not to blaspheme.  Compare to I Corinthians 5:5.</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73D86"/>
      </a:dk1>
      <a:lt1>
        <a:srgbClr val="86837F"/>
      </a:lt1>
      <a:dk2>
        <a:srgbClr val="A7A7A7"/>
      </a:dk2>
      <a:lt2>
        <a:srgbClr val="535353"/>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3E86"/>
        </a:solidFill>
        <a:ln w="25400" cap="flat">
          <a:solidFill>
            <a:srgbClr val="61A4C7"/>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solidFill>
            <a:effectLst>
              <a:outerShdw sx="100000" sy="100000" kx="0" ky="0" algn="b" rotWithShape="0" blurRad="25400" dist="12700" dir="5400000">
                <a:srgbClr val="FFFFFF"/>
              </a:outerShdw>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1A4C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solidFill>
            <a:effectLst>
              <a:outerShdw sx="100000" sy="100000" kx="0" ky="0" algn="b" rotWithShape="0" blurRad="25400" dist="12700" dir="5400000">
                <a:srgbClr val="FFFFFF"/>
              </a:outerShdw>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3E86"/>
        </a:solidFill>
        <a:ln w="25400" cap="flat">
          <a:solidFill>
            <a:srgbClr val="61A4C7"/>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solidFill>
            <a:effectLst>
              <a:outerShdw sx="100000" sy="100000" kx="0" ky="0" algn="b" rotWithShape="0" blurRad="25400" dist="12700" dir="5400000">
                <a:srgbClr val="FFFFFF"/>
              </a:outerShdw>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1A4C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solidFill>
            <a:effectLst>
              <a:outerShdw sx="100000" sy="100000" kx="0" ky="0" algn="b" rotWithShape="0" blurRad="25400" dist="12700" dir="5400000">
                <a:srgbClr val="FFFFFF"/>
              </a:outerShdw>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