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79" r:id="rId4"/>
    <p:sldId id="305" r:id="rId5"/>
    <p:sldId id="320" r:id="rId6"/>
    <p:sldId id="258" r:id="rId7"/>
    <p:sldId id="326" r:id="rId8"/>
    <p:sldId id="327" r:id="rId9"/>
    <p:sldId id="328" r:id="rId10"/>
    <p:sldId id="329" r:id="rId11"/>
    <p:sldId id="319" r:id="rId12"/>
    <p:sldId id="256" r:id="rId13"/>
    <p:sldId id="257" r:id="rId14"/>
    <p:sldId id="330" r:id="rId15"/>
    <p:sldId id="259" r:id="rId16"/>
    <p:sldId id="278" r:id="rId17"/>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2" clrIdx="0">
    <p:extLst>
      <p:ext uri="{19B8F6BF-5375-455C-9EA6-DF929625EA0E}">
        <p15:presenceInfo xmlns:p15="http://schemas.microsoft.com/office/powerpoint/2012/main" userId="2335d502bc972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B00"/>
    <a:srgbClr val="7435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2308" autoAdjust="0"/>
  </p:normalViewPr>
  <p:slideViewPr>
    <p:cSldViewPr snapToGrid="0">
      <p:cViewPr varScale="1">
        <p:scale>
          <a:sx n="58" d="100"/>
          <a:sy n="58" d="100"/>
        </p:scale>
        <p:origin x="648"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22A2DF44-1D89-45CD-990A-29A68AAB0423}" type="datetimeFigureOut">
              <a:rPr lang="en-US" smtClean="0"/>
              <a:t>4/20/2021</a:t>
            </a:fld>
            <a:endParaRPr lang="en-US"/>
          </a:p>
        </p:txBody>
      </p:sp>
      <p:sp>
        <p:nvSpPr>
          <p:cNvPr id="4" name="Slide Image Placeholder 3"/>
          <p:cNvSpPr>
            <a:spLocks noGrp="1" noRot="1" noChangeAspect="1"/>
          </p:cNvSpPr>
          <p:nvPr>
            <p:ph type="sldImg" idx="2"/>
          </p:nvPr>
        </p:nvSpPr>
        <p:spPr>
          <a:xfrm>
            <a:off x="1397000" y="1154113"/>
            <a:ext cx="41608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F2E46CB5-9D6F-4925-85BB-DBA452160F76}" type="slidenum">
              <a:rPr lang="en-US" smtClean="0"/>
              <a:t>‹#›</a:t>
            </a:fld>
            <a:endParaRPr lang="en-US"/>
          </a:p>
        </p:txBody>
      </p:sp>
    </p:spTree>
    <p:extLst>
      <p:ext uri="{BB962C8B-B14F-4D97-AF65-F5344CB8AC3E}">
        <p14:creationId xmlns:p14="http://schemas.microsoft.com/office/powerpoint/2010/main" val="7634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46CB5-9D6F-4925-85BB-DBA452160F76}" type="slidenum">
              <a:rPr lang="en-US" smtClean="0"/>
              <a:t>1</a:t>
            </a:fld>
            <a:endParaRPr lang="en-US"/>
          </a:p>
        </p:txBody>
      </p:sp>
    </p:spTree>
    <p:extLst>
      <p:ext uri="{BB962C8B-B14F-4D97-AF65-F5344CB8AC3E}">
        <p14:creationId xmlns:p14="http://schemas.microsoft.com/office/powerpoint/2010/main" val="97853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46CB5-9D6F-4925-85BB-DBA452160F76}" type="slidenum">
              <a:rPr lang="en-US" smtClean="0"/>
              <a:t>10</a:t>
            </a:fld>
            <a:endParaRPr lang="en-US"/>
          </a:p>
        </p:txBody>
      </p:sp>
    </p:spTree>
    <p:extLst>
      <p:ext uri="{BB962C8B-B14F-4D97-AF65-F5344CB8AC3E}">
        <p14:creationId xmlns:p14="http://schemas.microsoft.com/office/powerpoint/2010/main" val="59774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46CB5-9D6F-4925-85BB-DBA452160F76}" type="slidenum">
              <a:rPr lang="en-US" smtClean="0"/>
              <a:t>11</a:t>
            </a:fld>
            <a:endParaRPr lang="en-US"/>
          </a:p>
        </p:txBody>
      </p:sp>
    </p:spTree>
    <p:extLst>
      <p:ext uri="{BB962C8B-B14F-4D97-AF65-F5344CB8AC3E}">
        <p14:creationId xmlns:p14="http://schemas.microsoft.com/office/powerpoint/2010/main" val="384895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According to John 3:12-13 &amp; 31-32, why is it that Jesus is the only who is </a:t>
            </a:r>
          </a:p>
          <a:p>
            <a:r>
              <a:rPr lang="en-US" b="0" dirty="0"/>
              <a:t>qualified to offer testimony about heavenly things? </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77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46CB5-9D6F-4925-85BB-DBA452160F76}" type="slidenum">
              <a:rPr lang="en-US" smtClean="0"/>
              <a:t>13</a:t>
            </a:fld>
            <a:endParaRPr lang="en-US"/>
          </a:p>
        </p:txBody>
      </p:sp>
    </p:spTree>
    <p:extLst>
      <p:ext uri="{BB962C8B-B14F-4D97-AF65-F5344CB8AC3E}">
        <p14:creationId xmlns:p14="http://schemas.microsoft.com/office/powerpoint/2010/main" val="282864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715">
              <a:defRPr/>
            </a:pPr>
            <a:fld id="{46BF4FDF-A9CF-40FE-882E-AE64A7261A16}" type="slidenum">
              <a:rPr lang="en-US">
                <a:solidFill>
                  <a:prstClr val="black"/>
                </a:solidFill>
                <a:latin typeface="Calibri" panose="020F0502020204030204"/>
              </a:rPr>
              <a:pPr defTabSz="94771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453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period of consideration continues as the people witness the zeal of Jesus for His Father’s house, and Jesus illuminates a teacher of Israel.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0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“Passover” commemorated Israel’s deliverance from Egyptian bondage – the Power of God and the blood of a Lamb were significant aspects of that deliverance </a:t>
            </a:r>
            <a:r>
              <a:rPr lang="en-US" b="1" dirty="0"/>
              <a:t>(Exodus 12)</a:t>
            </a:r>
          </a:p>
          <a:p>
            <a:r>
              <a:rPr lang="en-US" b="1" dirty="0"/>
              <a:t>There are at least three Passovers mentioned in John (cf. 6:4; 11:55)</a:t>
            </a:r>
          </a:p>
          <a:p>
            <a:r>
              <a:rPr lang="en-US" b="1" dirty="0"/>
              <a:t>Psalms 69:7-9  </a:t>
            </a:r>
            <a:r>
              <a:rPr lang="en-US" b="0" dirty="0"/>
              <a:t>Because for Your sake I have borne reproach (cf. Romans 15:3). Shame has covered my face.  8  I have become a stranger to my brothers, And an alien to my mother's children;  9  Because zeal for Your house has eaten me up, And the reproaches of those who reproach You have fallen on me.</a:t>
            </a:r>
          </a:p>
          <a:p>
            <a:r>
              <a:rPr lang="en-US" b="1" dirty="0"/>
              <a:t>Romans 15:3  </a:t>
            </a:r>
            <a:r>
              <a:rPr lang="en-US" b="0" dirty="0"/>
              <a:t>For even Christ did not please Himself; but as it is written, "THE REPROACHES OF THOSE WHO REPROACHED YOU FELL ON ME.“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29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46CB5-9D6F-4925-85BB-DBA452160F76}" type="slidenum">
              <a:rPr lang="en-US" smtClean="0"/>
              <a:t>4</a:t>
            </a:fld>
            <a:endParaRPr lang="en-US"/>
          </a:p>
        </p:txBody>
      </p:sp>
    </p:spTree>
    <p:extLst>
      <p:ext uri="{BB962C8B-B14F-4D97-AF65-F5344CB8AC3E}">
        <p14:creationId xmlns:p14="http://schemas.microsoft.com/office/powerpoint/2010/main" val="197431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temple Herod the Great commenced repairing, or began to rebuild, in the eighteenth year of his reign – [20 BC] that is, sixteen years before the birth of Christ [4 BC] (Jos. ‘Ant.,’ b. xv. Section 1). The main body of the temple he completed in “nine years and a half” (Jos. ‘Ant.,’ xv. 5, 6), yet the temple, with its outbuildings, was not entirely complete in the time of our </a:t>
            </a:r>
            <a:r>
              <a:rPr lang="en-US" b="0" dirty="0" err="1"/>
              <a:t>Saviour</a:t>
            </a:r>
            <a:r>
              <a:rPr lang="en-US" b="0" dirty="0"/>
              <a:t>… As Herod began to rebuild the temple sixteen years before the birth of Jesus, and as what is here mentioned happened in the thirtieth year of the age of Jesus, so the time which had been occupied in it was “forty-six years.” This circumstance is one of the many in the New Testament which show the accuracy of the evangelists, and which prove that they were well acquainted with what they recorded. It demonstrates that their narration is true. (Albert Barnes).</a:t>
            </a:r>
          </a:p>
          <a:p>
            <a:r>
              <a:rPr lang="en-US" b="0" dirty="0"/>
              <a:t>This also coincides with “the fifteenth year of the reign of Tiberius Caesar” (Luke 3:1) and with the age of Jesus given by Luke as “about thirty years of age” at the beginning of His ministry (Luke 3:23).</a:t>
            </a:r>
          </a:p>
          <a:p>
            <a:r>
              <a:rPr lang="en-US" b="1" dirty="0"/>
              <a:t>Psalms 16:10  </a:t>
            </a:r>
            <a:r>
              <a:rPr lang="en-US" b="0" dirty="0"/>
              <a:t>For You will not leave my soul in </a:t>
            </a:r>
            <a:r>
              <a:rPr lang="en-US" b="0" dirty="0" err="1"/>
              <a:t>Sheol</a:t>
            </a:r>
            <a:r>
              <a:rPr lang="en-US" b="0" dirty="0"/>
              <a:t>, Nor will You allow Your Holy One to see corruption.</a:t>
            </a:r>
          </a:p>
          <a:p>
            <a:r>
              <a:rPr lang="en-US" b="1" dirty="0"/>
              <a:t>Acts 13:35-37  </a:t>
            </a:r>
            <a:r>
              <a:rPr lang="en-US" b="0" dirty="0"/>
              <a:t>Therefore He also says in another Psalm: 'YOU WILL NOT ALLOW YOUR HOLY ONE TO SEE CORRUPTION.'  36  "For David, after he had served his own generation by the will of God, fell asleep, was buried with his fathers, and saw corruption;  37  but He whom God raised up saw no corruption.</a:t>
            </a:r>
          </a:p>
          <a:p>
            <a:r>
              <a:rPr lang="en-US" b="1" dirty="0"/>
              <a:t>Note: Three things that point to Jesus as the Son of God </a:t>
            </a:r>
          </a:p>
          <a:p>
            <a:r>
              <a:rPr lang="en-US" b="0" dirty="0"/>
              <a:t>He was upset that His Fathers house was being misused. </a:t>
            </a:r>
          </a:p>
          <a:p>
            <a:r>
              <a:rPr lang="en-US" b="0" dirty="0"/>
              <a:t>His zeal for His Fathers house fulfilled a prophecy.</a:t>
            </a:r>
          </a:p>
          <a:p>
            <a:r>
              <a:rPr lang="en-US" b="0" dirty="0"/>
              <a:t>He predicts His death and resurrection.</a:t>
            </a:r>
          </a:p>
          <a:p>
            <a:endParaRPr lang="en-US" b="0" dirty="0"/>
          </a:p>
          <a:p>
            <a:r>
              <a:rPr lang="en-US" b="1" dirty="0"/>
              <a:t>NOTE: </a:t>
            </a:r>
            <a:r>
              <a:rPr lang="en-US" b="0" dirty="0"/>
              <a:t>This word “commit” or “entrust” is the same as the word “believed” in verse 23.  Thayer says it means “to place confidence in.”  These believers may have accepted Him as the Christ, but what would they do when He did not turn out to be the type of Christ they were expecting?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18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 is referred to as “one of them” in John 7:50 in reference to the chief priests, Pharisees, and rulers who wanted Jesus arrested  “Nicodemus (he who came to Jesus by night, being one of them) said to them,</a:t>
            </a:r>
          </a:p>
          <a:p>
            <a:r>
              <a:rPr lang="en-US" b="0" dirty="0"/>
              <a:t>This may indicate that he wanted to keep the meeting secret.  He was associated with Joseph of Arimathea: </a:t>
            </a:r>
          </a:p>
          <a:p>
            <a:r>
              <a:rPr lang="en-US" b="1" dirty="0"/>
              <a:t>John 19:38-40  </a:t>
            </a:r>
            <a:r>
              <a:rPr lang="en-US" b="0" dirty="0"/>
              <a:t>After this, Joseph of Arimathea, being a disciple of Jesus, but secretly, for fear of the Jews, asked Pilate that he might take away the body of Jesus; and Pilate gave him permission. So he came and took the body of Jesus.  39  And Nicodemus, who at first came to Jesus by night, also came, bringing a mixture of myrrh and aloes, about a hundred pounds.  40  Then they took the body of Jesus, and bound it in strips of linen with the spices, as the custom of the Jews is to bury.</a:t>
            </a:r>
          </a:p>
          <a:p>
            <a:r>
              <a:rPr lang="en-US" b="1" dirty="0"/>
              <a:t>Romans 6:4  </a:t>
            </a:r>
            <a:r>
              <a:rPr lang="en-US" b="0" dirty="0"/>
              <a:t>Therefore we were buried with Him through baptism into death, that just as Christ was raised from the dead by the glory of the Father, even so we also should walk in newness of life.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8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12:32-34  </a:t>
            </a:r>
            <a:r>
              <a:rPr lang="en-US" b="0" dirty="0"/>
              <a:t>And I, if I am lifted up from the earth, will draw all peoples to Myself."  33  This He said, signifying by what death He would die.  34  The people answered Him, "We have heard from the law that the Christ remains forever; and how can You say, 'The Son of Man must be lifted up'? Who is this Son of Man?“</a:t>
            </a:r>
          </a:p>
          <a:p>
            <a:r>
              <a:rPr lang="en-US" b="1" dirty="0"/>
              <a:t>John 8:28  </a:t>
            </a:r>
            <a:r>
              <a:rPr lang="en-US" b="0" dirty="0"/>
              <a:t>Then Jesus said to them, "When you lift up the Son of Man, then you will know that I am He, and that I do nothing of Myself; but as My Father taught Me, I speak these things.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25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50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8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7400507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800144745"/>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0177516"/>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4/20/2021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251661"/>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4/20/2021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35961"/>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4/20/2021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27599"/>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4/20/2021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61438"/>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4/20/2021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105819"/>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4/20/2021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608372"/>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4/20/2021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5131466"/>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4/20/2021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3026798"/>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07178399"/>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4/20/2021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292504"/>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4/20/2021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529579"/>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4/20/2021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974327"/>
      </p:ext>
    </p:extLst>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B22C199-AC2E-4680-9EF7-7E22673CE8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D84A7D7-1806-4222-AD05-62B792B0BC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73FB5A-CD44-43EB-B412-4CD3F4F6F312}"/>
              </a:ext>
            </a:extLst>
          </p:cNvPr>
          <p:cNvSpPr>
            <a:spLocks noGrp="1" noChangeArrowheads="1"/>
          </p:cNvSpPr>
          <p:nvPr>
            <p:ph type="sldNum" sz="quarter" idx="12"/>
          </p:nvPr>
        </p:nvSpPr>
        <p:spPr>
          <a:ln/>
        </p:spPr>
        <p:txBody>
          <a:bodyPr/>
          <a:lstStyle>
            <a:lvl1pPr>
              <a:defRPr/>
            </a:lvl1pPr>
          </a:lstStyle>
          <a:p>
            <a:fld id="{3B6ABDBD-70F3-40E1-91BA-DAA34AD57E20}" type="slidenum">
              <a:rPr lang="en-US" altLang="en-US"/>
              <a:pPr/>
              <a:t>‹#›</a:t>
            </a:fld>
            <a:endParaRPr lang="en-US" altLang="en-US"/>
          </a:p>
        </p:txBody>
      </p:sp>
    </p:spTree>
    <p:extLst>
      <p:ext uri="{BB962C8B-B14F-4D97-AF65-F5344CB8AC3E}">
        <p14:creationId xmlns:p14="http://schemas.microsoft.com/office/powerpoint/2010/main" val="3244312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5D21D5-D638-49C8-9813-BF24A75990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F35DBA5-50BA-434C-887A-9C9F01AC1D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A08E92-74DC-482B-B2FA-AAA2D872A71E}"/>
              </a:ext>
            </a:extLst>
          </p:cNvPr>
          <p:cNvSpPr>
            <a:spLocks noGrp="1" noChangeArrowheads="1"/>
          </p:cNvSpPr>
          <p:nvPr>
            <p:ph type="sldNum" sz="quarter" idx="12"/>
          </p:nvPr>
        </p:nvSpPr>
        <p:spPr>
          <a:ln/>
        </p:spPr>
        <p:txBody>
          <a:bodyPr/>
          <a:lstStyle>
            <a:lvl1pPr>
              <a:defRPr/>
            </a:lvl1pPr>
          </a:lstStyle>
          <a:p>
            <a:fld id="{2C7F4EB2-6E3F-42D2-BCB4-2C427212AA88}" type="slidenum">
              <a:rPr lang="en-US" altLang="en-US"/>
              <a:pPr/>
              <a:t>‹#›</a:t>
            </a:fld>
            <a:endParaRPr lang="en-US" altLang="en-US"/>
          </a:p>
        </p:txBody>
      </p:sp>
    </p:spTree>
    <p:extLst>
      <p:ext uri="{BB962C8B-B14F-4D97-AF65-F5344CB8AC3E}">
        <p14:creationId xmlns:p14="http://schemas.microsoft.com/office/powerpoint/2010/main" val="2429206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87D4082-D27F-4758-9FF8-3D346741B8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E952F74-04B8-49A4-9FD4-0027463AB7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A63D09-45A6-4895-966A-5AB51C640F9C}"/>
              </a:ext>
            </a:extLst>
          </p:cNvPr>
          <p:cNvSpPr>
            <a:spLocks noGrp="1" noChangeArrowheads="1"/>
          </p:cNvSpPr>
          <p:nvPr>
            <p:ph type="sldNum" sz="quarter" idx="12"/>
          </p:nvPr>
        </p:nvSpPr>
        <p:spPr>
          <a:ln/>
        </p:spPr>
        <p:txBody>
          <a:bodyPr/>
          <a:lstStyle>
            <a:lvl1pPr>
              <a:defRPr/>
            </a:lvl1pPr>
          </a:lstStyle>
          <a:p>
            <a:fld id="{1B4A4FD0-60C8-42C6-969F-B4847C4CAF75}" type="slidenum">
              <a:rPr lang="en-US" altLang="en-US"/>
              <a:pPr/>
              <a:t>‹#›</a:t>
            </a:fld>
            <a:endParaRPr lang="en-US" altLang="en-US"/>
          </a:p>
        </p:txBody>
      </p:sp>
    </p:spTree>
    <p:extLst>
      <p:ext uri="{BB962C8B-B14F-4D97-AF65-F5344CB8AC3E}">
        <p14:creationId xmlns:p14="http://schemas.microsoft.com/office/powerpoint/2010/main" val="3016213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A97D2B-EABC-444B-B934-2569A71B0C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DB138DE-69CE-4912-ACDC-88C934C39F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57BEC45-976B-4D96-A6FD-3DD7EA06701A}"/>
              </a:ext>
            </a:extLst>
          </p:cNvPr>
          <p:cNvSpPr>
            <a:spLocks noGrp="1" noChangeArrowheads="1"/>
          </p:cNvSpPr>
          <p:nvPr>
            <p:ph type="sldNum" sz="quarter" idx="12"/>
          </p:nvPr>
        </p:nvSpPr>
        <p:spPr>
          <a:ln/>
        </p:spPr>
        <p:txBody>
          <a:bodyPr/>
          <a:lstStyle>
            <a:lvl1pPr>
              <a:defRPr/>
            </a:lvl1pPr>
          </a:lstStyle>
          <a:p>
            <a:fld id="{E00F5A8A-2A62-4D05-BDC9-6F5E892D1933}" type="slidenum">
              <a:rPr lang="en-US" altLang="en-US"/>
              <a:pPr/>
              <a:t>‹#›</a:t>
            </a:fld>
            <a:endParaRPr lang="en-US" altLang="en-US"/>
          </a:p>
        </p:txBody>
      </p:sp>
    </p:spTree>
    <p:extLst>
      <p:ext uri="{BB962C8B-B14F-4D97-AF65-F5344CB8AC3E}">
        <p14:creationId xmlns:p14="http://schemas.microsoft.com/office/powerpoint/2010/main" val="532275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5ADC415-655F-4468-87F0-8859298855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1CE4143-D21F-49FA-80DA-3CDCC7C00B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B721319-7CC8-4173-A93F-70BC1CFA5DCF}"/>
              </a:ext>
            </a:extLst>
          </p:cNvPr>
          <p:cNvSpPr>
            <a:spLocks noGrp="1" noChangeArrowheads="1"/>
          </p:cNvSpPr>
          <p:nvPr>
            <p:ph type="sldNum" sz="quarter" idx="12"/>
          </p:nvPr>
        </p:nvSpPr>
        <p:spPr>
          <a:ln/>
        </p:spPr>
        <p:txBody>
          <a:bodyPr/>
          <a:lstStyle>
            <a:lvl1pPr>
              <a:defRPr/>
            </a:lvl1pPr>
          </a:lstStyle>
          <a:p>
            <a:fld id="{8E9E9A82-4969-438F-B06A-84B800341E7C}" type="slidenum">
              <a:rPr lang="en-US" altLang="en-US"/>
              <a:pPr/>
              <a:t>‹#›</a:t>
            </a:fld>
            <a:endParaRPr lang="en-US" altLang="en-US"/>
          </a:p>
        </p:txBody>
      </p:sp>
    </p:spTree>
    <p:extLst>
      <p:ext uri="{BB962C8B-B14F-4D97-AF65-F5344CB8AC3E}">
        <p14:creationId xmlns:p14="http://schemas.microsoft.com/office/powerpoint/2010/main" val="2166360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CC81ADB-54A0-45B8-836E-2A3428D3E6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86578EE-F3F8-442A-8B1B-93A7C58838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5ECFB80-CA08-457E-89AA-5C171239C33B}"/>
              </a:ext>
            </a:extLst>
          </p:cNvPr>
          <p:cNvSpPr>
            <a:spLocks noGrp="1" noChangeArrowheads="1"/>
          </p:cNvSpPr>
          <p:nvPr>
            <p:ph type="sldNum" sz="quarter" idx="12"/>
          </p:nvPr>
        </p:nvSpPr>
        <p:spPr>
          <a:ln/>
        </p:spPr>
        <p:txBody>
          <a:bodyPr/>
          <a:lstStyle>
            <a:lvl1pPr>
              <a:defRPr/>
            </a:lvl1pPr>
          </a:lstStyle>
          <a:p>
            <a:fld id="{49288F99-CE49-45C1-98D2-47724246CEC7}" type="slidenum">
              <a:rPr lang="en-US" altLang="en-US"/>
              <a:pPr/>
              <a:t>‹#›</a:t>
            </a:fld>
            <a:endParaRPr lang="en-US" altLang="en-US"/>
          </a:p>
        </p:txBody>
      </p:sp>
    </p:spTree>
    <p:extLst>
      <p:ext uri="{BB962C8B-B14F-4D97-AF65-F5344CB8AC3E}">
        <p14:creationId xmlns:p14="http://schemas.microsoft.com/office/powerpoint/2010/main" val="1411257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5A85DFB-0327-4C67-AB37-60CA8A4534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D267C1B-B037-4DA8-A7FA-CB04BBBBDF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36C795B-47D5-403C-99C2-AE55ACF00845}"/>
              </a:ext>
            </a:extLst>
          </p:cNvPr>
          <p:cNvSpPr>
            <a:spLocks noGrp="1" noChangeArrowheads="1"/>
          </p:cNvSpPr>
          <p:nvPr>
            <p:ph type="sldNum" sz="quarter" idx="12"/>
          </p:nvPr>
        </p:nvSpPr>
        <p:spPr>
          <a:ln/>
        </p:spPr>
        <p:txBody>
          <a:bodyPr/>
          <a:lstStyle>
            <a:lvl1pPr>
              <a:defRPr/>
            </a:lvl1pPr>
          </a:lstStyle>
          <a:p>
            <a:fld id="{2B1A0FE8-8F72-48DB-BEFE-BCB0F8B7FF27}" type="slidenum">
              <a:rPr lang="en-US" altLang="en-US"/>
              <a:pPr/>
              <a:t>‹#›</a:t>
            </a:fld>
            <a:endParaRPr lang="en-US" altLang="en-US"/>
          </a:p>
        </p:txBody>
      </p:sp>
    </p:spTree>
    <p:extLst>
      <p:ext uri="{BB962C8B-B14F-4D97-AF65-F5344CB8AC3E}">
        <p14:creationId xmlns:p14="http://schemas.microsoft.com/office/powerpoint/2010/main" val="118635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80031838"/>
      </p:ext>
    </p:extLst>
  </p:cSld>
  <p:clrMapOvr>
    <a:masterClrMapping/>
  </p:clrMapOvr>
  <p:transition spd="med">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09A2ED9-C5C2-47C1-8B47-B3761ECB97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F47DB0D-AEF0-4DCB-9DD8-D7D671B2D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689B550-6DC0-4B83-8111-226D4837FF2F}"/>
              </a:ext>
            </a:extLst>
          </p:cNvPr>
          <p:cNvSpPr>
            <a:spLocks noGrp="1" noChangeArrowheads="1"/>
          </p:cNvSpPr>
          <p:nvPr>
            <p:ph type="sldNum" sz="quarter" idx="12"/>
          </p:nvPr>
        </p:nvSpPr>
        <p:spPr>
          <a:ln/>
        </p:spPr>
        <p:txBody>
          <a:bodyPr/>
          <a:lstStyle>
            <a:lvl1pPr>
              <a:defRPr/>
            </a:lvl1pPr>
          </a:lstStyle>
          <a:p>
            <a:fld id="{A63AEE9A-B82E-44C6-9956-6D7CCB6619EE}" type="slidenum">
              <a:rPr lang="en-US" altLang="en-US"/>
              <a:pPr/>
              <a:t>‹#›</a:t>
            </a:fld>
            <a:endParaRPr lang="en-US" altLang="en-US"/>
          </a:p>
        </p:txBody>
      </p:sp>
    </p:spTree>
    <p:extLst>
      <p:ext uri="{BB962C8B-B14F-4D97-AF65-F5344CB8AC3E}">
        <p14:creationId xmlns:p14="http://schemas.microsoft.com/office/powerpoint/2010/main" val="887840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2E225ED-3250-4E3F-A386-A095E98469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F02AD3-D50A-4D64-ACD9-6736A689EA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AE4AA9D-8437-42AB-8083-47EC35E2D63E}"/>
              </a:ext>
            </a:extLst>
          </p:cNvPr>
          <p:cNvSpPr>
            <a:spLocks noGrp="1" noChangeArrowheads="1"/>
          </p:cNvSpPr>
          <p:nvPr>
            <p:ph type="sldNum" sz="quarter" idx="12"/>
          </p:nvPr>
        </p:nvSpPr>
        <p:spPr>
          <a:ln/>
        </p:spPr>
        <p:txBody>
          <a:bodyPr/>
          <a:lstStyle>
            <a:lvl1pPr>
              <a:defRPr/>
            </a:lvl1pPr>
          </a:lstStyle>
          <a:p>
            <a:fld id="{EBDF25C9-2697-43AF-A268-B4BD65AED00A}" type="slidenum">
              <a:rPr lang="en-US" altLang="en-US"/>
              <a:pPr/>
              <a:t>‹#›</a:t>
            </a:fld>
            <a:endParaRPr lang="en-US" altLang="en-US"/>
          </a:p>
        </p:txBody>
      </p:sp>
    </p:spTree>
    <p:extLst>
      <p:ext uri="{BB962C8B-B14F-4D97-AF65-F5344CB8AC3E}">
        <p14:creationId xmlns:p14="http://schemas.microsoft.com/office/powerpoint/2010/main" val="274980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2256EE-BD47-44DE-8066-EA95583BAB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AFF893-3739-4EB8-9DC4-827ED4AFE4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DABE64C-B5F4-4C13-A403-BD82E37ED345}"/>
              </a:ext>
            </a:extLst>
          </p:cNvPr>
          <p:cNvSpPr>
            <a:spLocks noGrp="1" noChangeArrowheads="1"/>
          </p:cNvSpPr>
          <p:nvPr>
            <p:ph type="sldNum" sz="quarter" idx="12"/>
          </p:nvPr>
        </p:nvSpPr>
        <p:spPr>
          <a:ln/>
        </p:spPr>
        <p:txBody>
          <a:bodyPr/>
          <a:lstStyle>
            <a:lvl1pPr>
              <a:defRPr/>
            </a:lvl1pPr>
          </a:lstStyle>
          <a:p>
            <a:fld id="{7733FCF7-6FC8-4663-A70B-D8DB21085DBF}" type="slidenum">
              <a:rPr lang="en-US" altLang="en-US"/>
              <a:pPr/>
              <a:t>‹#›</a:t>
            </a:fld>
            <a:endParaRPr lang="en-US" altLang="en-US"/>
          </a:p>
        </p:txBody>
      </p:sp>
    </p:spTree>
    <p:extLst>
      <p:ext uri="{BB962C8B-B14F-4D97-AF65-F5344CB8AC3E}">
        <p14:creationId xmlns:p14="http://schemas.microsoft.com/office/powerpoint/2010/main" val="1409267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59B256-968B-4DC1-94C5-FDDA509536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7EBFD03-AEFE-4687-B193-F71DC5F062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3D4EE66-3E80-46C6-9D38-E810E9FFCC52}"/>
              </a:ext>
            </a:extLst>
          </p:cNvPr>
          <p:cNvSpPr>
            <a:spLocks noGrp="1" noChangeArrowheads="1"/>
          </p:cNvSpPr>
          <p:nvPr>
            <p:ph type="sldNum" sz="quarter" idx="12"/>
          </p:nvPr>
        </p:nvSpPr>
        <p:spPr>
          <a:ln/>
        </p:spPr>
        <p:txBody>
          <a:bodyPr/>
          <a:lstStyle>
            <a:lvl1pPr>
              <a:defRPr/>
            </a:lvl1pPr>
          </a:lstStyle>
          <a:p>
            <a:fld id="{34D7BA18-CFF1-4710-B93A-BC5F6C411336}" type="slidenum">
              <a:rPr lang="en-US" altLang="en-US"/>
              <a:pPr/>
              <a:t>‹#›</a:t>
            </a:fld>
            <a:endParaRPr lang="en-US" altLang="en-US"/>
          </a:p>
        </p:txBody>
      </p:sp>
    </p:spTree>
    <p:extLst>
      <p:ext uri="{BB962C8B-B14F-4D97-AF65-F5344CB8AC3E}">
        <p14:creationId xmlns:p14="http://schemas.microsoft.com/office/powerpoint/2010/main" val="17320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830366"/>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058048657"/>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284029010"/>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6572725"/>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817312897"/>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4169532859"/>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4/20/2021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67832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4/20/2021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52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orient="ver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B852D9-9E5E-49DF-BEDD-C8742B500B8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97F801-69A9-4B4C-8C1F-C28BF8F7FD5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9DF45B-CE18-49AC-881F-4D53954A822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a:extLst>
              <a:ext uri="{FF2B5EF4-FFF2-40B4-BE49-F238E27FC236}">
                <a16:creationId xmlns:a16="http://schemas.microsoft.com/office/drawing/2014/main" id="{D0B80AFB-4405-434B-9B9E-A0DFE450C80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a:extLst>
              <a:ext uri="{FF2B5EF4-FFF2-40B4-BE49-F238E27FC236}">
                <a16:creationId xmlns:a16="http://schemas.microsoft.com/office/drawing/2014/main" id="{013B3E66-273F-4425-9DA2-DB16CCF3EB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4E7A5C5-1E8D-4BA5-ADDB-5772B8E444FA}" type="slidenum">
              <a:rPr lang="en-US" altLang="en-US"/>
              <a:pPr/>
              <a:t>‹#›</a:t>
            </a:fld>
            <a:endParaRPr lang="en-US" altLang="en-US"/>
          </a:p>
        </p:txBody>
      </p:sp>
    </p:spTree>
    <p:extLst>
      <p:ext uri="{BB962C8B-B14F-4D97-AF65-F5344CB8AC3E}">
        <p14:creationId xmlns:p14="http://schemas.microsoft.com/office/powerpoint/2010/main" val="625553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40" y="1343036"/>
            <a:ext cx="7176319" cy="375147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377738" y="4562375"/>
            <a:ext cx="4388522" cy="2427693"/>
          </a:xfrm>
          <a:prstGeom prst="rect">
            <a:avLst/>
          </a:prstGeom>
        </p:spPr>
      </p:pic>
    </p:spTree>
    <p:extLst>
      <p:ext uri="{BB962C8B-B14F-4D97-AF65-F5344CB8AC3E}">
        <p14:creationId xmlns:p14="http://schemas.microsoft.com/office/powerpoint/2010/main" val="1496208074"/>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salem_dsc02263">
            <a:extLst>
              <a:ext uri="{FF2B5EF4-FFF2-40B4-BE49-F238E27FC236}">
                <a16:creationId xmlns:a16="http://schemas.microsoft.com/office/drawing/2014/main" id="{3CD88A57-4DED-4190-A3D5-2D746F3F2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CEA2C375-3ED0-4705-BE22-11B4984A1FBE}"/>
              </a:ext>
            </a:extLst>
          </p:cNvPr>
          <p:cNvSpPr>
            <a:spLocks noGrp="1" noChangeArrowheads="1"/>
          </p:cNvSpPr>
          <p:nvPr>
            <p:ph type="ctrTitle"/>
          </p:nvPr>
        </p:nvSpPr>
        <p:spPr>
          <a:xfrm>
            <a:off x="190041" y="11017"/>
            <a:ext cx="7772400" cy="1066800"/>
          </a:xfrm>
        </p:spPr>
        <p:txBody>
          <a:bodyPr anchor="ctr"/>
          <a:lstStyle/>
          <a:p>
            <a:pPr algn="l" eaLnBrk="1" hangingPunct="1"/>
            <a:r>
              <a:rPr lang="en-US"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Pools near Salim</a:t>
            </a:r>
          </a:p>
        </p:txBody>
      </p:sp>
      <p:sp>
        <p:nvSpPr>
          <p:cNvPr id="3076" name="Rectangle 3">
            <a:extLst>
              <a:ext uri="{FF2B5EF4-FFF2-40B4-BE49-F238E27FC236}">
                <a16:creationId xmlns:a16="http://schemas.microsoft.com/office/drawing/2014/main" id="{AA749AD7-E330-4DD6-8041-C114A4125A32}"/>
              </a:ext>
            </a:extLst>
          </p:cNvPr>
          <p:cNvSpPr>
            <a:spLocks noGrp="1" noChangeArrowheads="1"/>
          </p:cNvSpPr>
          <p:nvPr>
            <p:ph type="subTitle" idx="1"/>
          </p:nvPr>
        </p:nvSpPr>
        <p:spPr>
          <a:xfrm>
            <a:off x="190041" y="825347"/>
            <a:ext cx="6400800" cy="1752600"/>
          </a:xfrm>
        </p:spPr>
        <p:txBody>
          <a:bodyPr/>
          <a:lstStyle/>
          <a:p>
            <a:pPr algn="l" eaLnBrk="1" hangingPunct="1">
              <a:spcBef>
                <a:spcPts val="300"/>
              </a:spcBef>
            </a:pPr>
            <a:r>
              <a:rPr lang="en-US" altLang="en-US" sz="3200" dirty="0"/>
              <a:t>Tel Salim in the foreground</a:t>
            </a:r>
          </a:p>
          <a:p>
            <a:pPr algn="l" eaLnBrk="1" hangingPunct="1">
              <a:spcBef>
                <a:spcPts val="300"/>
              </a:spcBef>
            </a:pPr>
            <a:r>
              <a:rPr lang="en-US" altLang="en-US" sz="3200" dirty="0"/>
              <a:t>The Transjordan in the distance</a:t>
            </a:r>
          </a:p>
        </p:txBody>
      </p:sp>
      <p:sp>
        <p:nvSpPr>
          <p:cNvPr id="3077" name="Rectangle 6">
            <a:extLst>
              <a:ext uri="{FF2B5EF4-FFF2-40B4-BE49-F238E27FC236}">
                <a16:creationId xmlns:a16="http://schemas.microsoft.com/office/drawing/2014/main" id="{C5FA4944-31A9-48E1-B51B-12124B321B21}"/>
              </a:ext>
            </a:extLst>
          </p:cNvPr>
          <p:cNvSpPr>
            <a:spLocks noChangeArrowheads="1"/>
          </p:cNvSpPr>
          <p:nvPr/>
        </p:nvSpPr>
        <p:spPr bwMode="auto">
          <a:xfrm>
            <a:off x="5943600" y="6400800"/>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en-US" altLang="en-US" sz="2000"/>
              <a:t>Photo by Leon Mauldin</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3165B44-786C-4C44-9101-F3964CF2A0E9}"/>
              </a:ext>
            </a:extLst>
          </p:cNvPr>
          <p:cNvSpPr>
            <a:spLocks noGrp="1" noChangeArrowheads="1"/>
          </p:cNvSpPr>
          <p:nvPr>
            <p:ph type="title"/>
          </p:nvPr>
        </p:nvSpPr>
        <p:spPr/>
        <p:txBody>
          <a:bodyPr/>
          <a:lstStyle/>
          <a:p>
            <a:pPr eaLnBrk="1" hangingPunct="1"/>
            <a:endParaRPr lang="en-US" altLang="en-US"/>
          </a:p>
        </p:txBody>
      </p:sp>
      <p:sp>
        <p:nvSpPr>
          <p:cNvPr id="4099" name="Rectangle 3">
            <a:extLst>
              <a:ext uri="{FF2B5EF4-FFF2-40B4-BE49-F238E27FC236}">
                <a16:creationId xmlns:a16="http://schemas.microsoft.com/office/drawing/2014/main" id="{768FAEC4-1774-439A-866C-48D1A7993029}"/>
              </a:ext>
            </a:extLst>
          </p:cNvPr>
          <p:cNvSpPr>
            <a:spLocks noGrp="1" noChangeArrowheads="1"/>
          </p:cNvSpPr>
          <p:nvPr>
            <p:ph type="body" idx="1"/>
          </p:nvPr>
        </p:nvSpPr>
        <p:spPr/>
        <p:txBody>
          <a:bodyPr/>
          <a:lstStyle/>
          <a:p>
            <a:pPr eaLnBrk="1" hangingPunct="1"/>
            <a:endParaRPr lang="en-US" altLang="en-US"/>
          </a:p>
        </p:txBody>
      </p:sp>
      <p:pic>
        <p:nvPicPr>
          <p:cNvPr id="4100" name="Picture 5" descr="salim1">
            <a:extLst>
              <a:ext uri="{FF2B5EF4-FFF2-40B4-BE49-F238E27FC236}">
                <a16:creationId xmlns:a16="http://schemas.microsoft.com/office/drawing/2014/main" id="{25464B24-A0F7-41F3-A2E1-29B0D6482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t>Further Testimony Of John The Baptist</a:t>
            </a:r>
            <a:b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3200" b="1" dirty="0">
                <a:solidFill>
                  <a:srgbClr val="361B00"/>
                </a:solidFill>
                <a:effectLst>
                  <a:glow rad="101600">
                    <a:schemeClr val="accent4">
                      <a:lumMod val="20000"/>
                      <a:lumOff val="80000"/>
                      <a:alpha val="60000"/>
                    </a:schemeClr>
                  </a:glow>
                </a:effectLst>
                <a:latin typeface="Maiandra GD" panose="020E0502030308020204" pitchFamily="34" charset="0"/>
              </a:rPr>
              <a:t>(John 3:22-36)</a:t>
            </a:r>
            <a:endParaRPr lang="en-US" sz="36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1090670"/>
            <a:ext cx="8854300" cy="5558010"/>
          </a:xfrm>
        </p:spPr>
        <p:txBody>
          <a:bodyPr>
            <a:noAutofit/>
          </a:bodyPr>
          <a:lstStyle/>
          <a:p>
            <a:pPr marL="0" lvl="1" indent="0">
              <a:spcBef>
                <a:spcPts val="0"/>
              </a:spcBef>
              <a:spcAft>
                <a:spcPts val="300"/>
              </a:spcAft>
              <a:buNone/>
            </a:pPr>
            <a:r>
              <a:rPr lang="en-US" sz="3200" b="1" dirty="0">
                <a:ea typeface="Times New Roman" panose="02020603050405020304" pitchFamily="18" charset="0"/>
              </a:rPr>
              <a:t>Jesus and His disciples, and John and his disciples, continue baptizing (3:22-24)</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 was baptizing in </a:t>
            </a:r>
            <a:r>
              <a:rPr lang="en-US" sz="3200" i="1" dirty="0" err="1">
                <a:solidFill>
                  <a:srgbClr val="74350A"/>
                </a:solidFill>
                <a:effectLst>
                  <a:outerShdw blurRad="38100" dist="38100" dir="2700000" algn="tl">
                    <a:srgbClr val="000000">
                      <a:alpha val="43137"/>
                    </a:srgbClr>
                  </a:outerShdw>
                </a:effectLst>
                <a:ea typeface="Times New Roman" panose="02020603050405020304" pitchFamily="18" charset="0"/>
              </a:rPr>
              <a:t>Aenon</a:t>
            </a: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 near Salim because there was “much water there.”</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John’s disciples are troubled that greater numbers are going to Jesus to be baptized (3:25-26).</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 reminds them who Jesus is (3:27-36).</a:t>
            </a:r>
          </a:p>
          <a:p>
            <a:pPr marL="457200" lvl="2" indent="-285750">
              <a:spcBef>
                <a:spcPts val="0"/>
              </a:spcBef>
              <a:spcAft>
                <a:spcPts val="300"/>
              </a:spcAft>
            </a:pPr>
            <a:r>
              <a:rPr lang="en-US" sz="2800" dirty="0">
                <a:ea typeface="Times New Roman" panose="02020603050405020304" pitchFamily="18" charset="0"/>
              </a:rPr>
              <a:t>Jesus has received His authority and work from heaven. </a:t>
            </a:r>
          </a:p>
          <a:p>
            <a:pPr marL="457200" lvl="2" indent="-285750">
              <a:spcBef>
                <a:spcPts val="0"/>
              </a:spcBef>
              <a:spcAft>
                <a:spcPts val="300"/>
              </a:spcAft>
            </a:pPr>
            <a:r>
              <a:rPr lang="en-US" sz="2800" dirty="0">
                <a:ea typeface="Times New Roman" panose="02020603050405020304" pitchFamily="18" charset="0"/>
              </a:rPr>
              <a:t>John had testified the he himself was not the Christ.</a:t>
            </a:r>
          </a:p>
          <a:p>
            <a:pPr marL="457200" lvl="2" indent="-285750">
              <a:spcBef>
                <a:spcPts val="0"/>
              </a:spcBef>
              <a:spcAft>
                <a:spcPts val="300"/>
              </a:spcAft>
            </a:pPr>
            <a:r>
              <a:rPr lang="en-US" sz="2800" dirty="0">
                <a:ea typeface="Times New Roman" panose="02020603050405020304" pitchFamily="18" charset="0"/>
              </a:rPr>
              <a:t>He compares himself to the friend of the groom, rejoicing to hear the groom’s voice as he approaches.</a:t>
            </a:r>
          </a:p>
          <a:p>
            <a:pPr marL="457200" lvl="2" indent="-285750">
              <a:spcBef>
                <a:spcPts val="0"/>
              </a:spcBef>
              <a:spcAft>
                <a:spcPts val="300"/>
              </a:spcAft>
            </a:pPr>
            <a:r>
              <a:rPr lang="en-US" sz="2800" dirty="0">
                <a:ea typeface="Times New Roman" panose="02020603050405020304" pitchFamily="18" charset="0"/>
              </a:rPr>
              <a:t>John declares “He must increase but I must decrease.”</a:t>
            </a:r>
          </a:p>
          <a:p>
            <a:pPr marL="457200" lvl="2" indent="-285750">
              <a:spcBef>
                <a:spcPts val="0"/>
              </a:spcBef>
              <a:spcAft>
                <a:spcPts val="300"/>
              </a:spcAft>
            </a:pPr>
            <a:r>
              <a:rPr lang="en-US" sz="2800" dirty="0">
                <a:ea typeface="Times New Roman" panose="02020603050405020304" pitchFamily="18" charset="0"/>
              </a:rPr>
              <a:t>Jesus is above all – qualified to testify of heavenly things.</a:t>
            </a:r>
          </a:p>
        </p:txBody>
      </p:sp>
    </p:spTree>
    <p:extLst>
      <p:ext uri="{BB962C8B-B14F-4D97-AF65-F5344CB8AC3E}">
        <p14:creationId xmlns:p14="http://schemas.microsoft.com/office/powerpoint/2010/main" val="31961299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a:extLst>
              <a:ext uri="{FF2B5EF4-FFF2-40B4-BE49-F238E27FC236}">
                <a16:creationId xmlns:a16="http://schemas.microsoft.com/office/drawing/2014/main" id="{B392C4CF-E5B9-49E4-8CD9-BCBF60FF4CED}"/>
              </a:ext>
            </a:extLst>
          </p:cNvPr>
          <p:cNvSpPr>
            <a:spLocks noGrp="1" noChangeArrowheads="1"/>
          </p:cNvSpPr>
          <p:nvPr>
            <p:ph type="title"/>
          </p:nvPr>
        </p:nvSpPr>
        <p:spPr/>
        <p:txBody>
          <a:bodyPr/>
          <a:lstStyle/>
          <a:p>
            <a:pPr algn="ctr"/>
            <a:r>
              <a:rPr lang="en-US" altLang="en-US" b="1" dirty="0"/>
              <a:t>Did the Jews respect John?</a:t>
            </a:r>
          </a:p>
        </p:txBody>
      </p:sp>
      <p:sp>
        <p:nvSpPr>
          <p:cNvPr id="2051" name="Content Placeholder 4">
            <a:extLst>
              <a:ext uri="{FF2B5EF4-FFF2-40B4-BE49-F238E27FC236}">
                <a16:creationId xmlns:a16="http://schemas.microsoft.com/office/drawing/2014/main" id="{B7ADF6F8-5CC0-4320-B5AC-E2B997B24359}"/>
              </a:ext>
            </a:extLst>
          </p:cNvPr>
          <p:cNvSpPr>
            <a:spLocks noGrp="1" noChangeArrowheads="1"/>
          </p:cNvSpPr>
          <p:nvPr>
            <p:ph idx="1"/>
          </p:nvPr>
        </p:nvSpPr>
        <p:spPr>
          <a:xfrm>
            <a:off x="473725" y="1531344"/>
            <a:ext cx="8306718" cy="5326656"/>
          </a:xfrm>
        </p:spPr>
        <p:txBody>
          <a:bodyPr>
            <a:normAutofit lnSpcReduction="10000"/>
          </a:bodyPr>
          <a:lstStyle/>
          <a:p>
            <a:pPr marL="0" indent="0">
              <a:buFontTx/>
              <a:buNone/>
            </a:pPr>
            <a:r>
              <a:rPr lang="en-US" altLang="en-US" sz="3200" dirty="0"/>
              <a:t>Mark 11:32 states that “all counted John to have been a prophet indeed.”  This fact is corroborated by other sources:</a:t>
            </a:r>
          </a:p>
          <a:p>
            <a:pPr marL="0" indent="0">
              <a:buFontTx/>
              <a:buNone/>
            </a:pPr>
            <a:r>
              <a:rPr lang="en-US" altLang="en-US" sz="3200" dirty="0"/>
              <a:t>“Now some of the Jews thought that the destruction of Herod's army came from God, and that very justly, as a punishment of what he did against John, that was called the Baptist: for Herod slew him, who was a good man, and commanded the Jews to exercise virtue, both as to righteousness towards one another, and piety towards God, and so to come to baptism…” </a:t>
            </a:r>
            <a:r>
              <a:rPr lang="en-US" altLang="en-US" dirty="0"/>
              <a:t>(Josephus, Antiquities, 18.5.2)</a:t>
            </a:r>
            <a:endParaRPr lang="en-US" altLang="en-US" sz="32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fade">
                                      <p:cBhvr>
                                        <p:cTn id="7"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38" y="192242"/>
            <a:ext cx="7176319" cy="455022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3" name="Picture 2">
            <a:extLst>
              <a:ext uri="{FF2B5EF4-FFF2-40B4-BE49-F238E27FC236}">
                <a16:creationId xmlns:a16="http://schemas.microsoft.com/office/drawing/2014/main" id="{C9275EA0-C080-430D-9D3B-CC8724C1A8CB}"/>
              </a:ext>
            </a:extLst>
          </p:cNvPr>
          <p:cNvPicPr>
            <a:picLocks noChangeAspect="1"/>
          </p:cNvPicPr>
          <p:nvPr/>
        </p:nvPicPr>
        <p:blipFill>
          <a:blip r:embed="rId4"/>
          <a:stretch>
            <a:fillRect/>
          </a:stretch>
        </p:blipFill>
        <p:spPr>
          <a:xfrm>
            <a:off x="-3" y="4582377"/>
            <a:ext cx="9144000" cy="644429"/>
          </a:xfrm>
          <a:prstGeom prst="rect">
            <a:avLst/>
          </a:prstGeom>
        </p:spPr>
      </p:pic>
      <p:sp>
        <p:nvSpPr>
          <p:cNvPr id="5" name="TextBox 4">
            <a:extLst>
              <a:ext uri="{FF2B5EF4-FFF2-40B4-BE49-F238E27FC236}">
                <a16:creationId xmlns:a16="http://schemas.microsoft.com/office/drawing/2014/main" id="{26C8A251-5D07-40BB-A213-5D239372005D}"/>
              </a:ext>
            </a:extLst>
          </p:cNvPr>
          <p:cNvSpPr txBox="1"/>
          <p:nvPr/>
        </p:nvSpPr>
        <p:spPr>
          <a:xfrm>
            <a:off x="-6" y="4597269"/>
            <a:ext cx="914400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Cleansing Temple / Nicodemus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(John 2:12—3:21)</a:t>
            </a:r>
          </a:p>
        </p:txBody>
      </p:sp>
      <p:pic>
        <p:nvPicPr>
          <p:cNvPr id="6" name="Picture 5">
            <a:extLst>
              <a:ext uri="{FF2B5EF4-FFF2-40B4-BE49-F238E27FC236}">
                <a16:creationId xmlns:a16="http://schemas.microsoft.com/office/drawing/2014/main" id="{EDBC1F99-121B-4760-BF2F-B4232A318BFD}"/>
              </a:ext>
            </a:extLst>
          </p:cNvPr>
          <p:cNvPicPr>
            <a:picLocks noChangeAspect="1"/>
          </p:cNvPicPr>
          <p:nvPr/>
        </p:nvPicPr>
        <p:blipFill>
          <a:blip r:embed="rId5"/>
          <a:stretch>
            <a:fillRect/>
          </a:stretch>
        </p:blipFill>
        <p:spPr>
          <a:xfrm>
            <a:off x="3005189" y="5199999"/>
            <a:ext cx="3133616" cy="1737511"/>
          </a:xfrm>
          <a:prstGeom prst="rect">
            <a:avLst/>
          </a:prstGeom>
        </p:spPr>
      </p:pic>
    </p:spTree>
    <p:extLst>
      <p:ext uri="{BB962C8B-B14F-4D97-AF65-F5344CB8AC3E}">
        <p14:creationId xmlns:p14="http://schemas.microsoft.com/office/powerpoint/2010/main" val="150944547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Cleansing the Temple (John 2:12-25)</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941784"/>
            <a:ext cx="8854300" cy="5823856"/>
          </a:xfrm>
        </p:spPr>
        <p:txBody>
          <a:bodyPr>
            <a:noAutofit/>
          </a:bodyPr>
          <a:lstStyle/>
          <a:p>
            <a:pPr marL="0" lvl="1" indent="0">
              <a:spcBef>
                <a:spcPts val="0"/>
              </a:spcBef>
              <a:spcAft>
                <a:spcPts val="300"/>
              </a:spcAft>
              <a:buNone/>
            </a:pPr>
            <a:r>
              <a:rPr lang="en-US" sz="3200" b="1" dirty="0">
                <a:ea typeface="Times New Roman" panose="02020603050405020304" pitchFamily="18" charset="0"/>
              </a:rPr>
              <a:t>Jesus goes to Jerusalem at Passover</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After the wedding in Cana, Jesus “went down to Capernaum, He, His mother, His brothers, and His disciples” but did not stay many days (2:12).</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Jesus goes to Jerusalem at Passover* (2:13-17).  </a:t>
            </a:r>
          </a:p>
          <a:p>
            <a:pPr marL="569913" lvl="2" indent="-284163">
              <a:spcBef>
                <a:spcPts val="0"/>
              </a:spcBef>
              <a:spcAft>
                <a:spcPts val="300"/>
              </a:spcAft>
            </a:pPr>
            <a:r>
              <a:rPr lang="en-US" sz="2800" dirty="0">
                <a:ea typeface="Times New Roman" panose="02020603050405020304" pitchFamily="18" charset="0"/>
              </a:rPr>
              <a:t>He finds those selling oxen, sheep, and doves, as well as the money changers; He makes a whip of cords and drives them out, overturning the tables.</a:t>
            </a:r>
          </a:p>
          <a:p>
            <a:pPr marL="914400" lvl="3" indent="-285750">
              <a:spcBef>
                <a:spcPts val="0"/>
              </a:spcBef>
              <a:spcAft>
                <a:spcPts val="300"/>
              </a:spcAft>
            </a:pP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The synoptic gospels place a similar event at a later Passover during which Jesus was crucified     (Matthew 21:12-17; Mark 11:15-19; Luke 9:45-48).</a:t>
            </a:r>
          </a:p>
          <a:p>
            <a:pPr marL="511175" lvl="2" indent="-225425">
              <a:spcBef>
                <a:spcPts val="0"/>
              </a:spcBef>
              <a:spcAft>
                <a:spcPts val="300"/>
              </a:spcAft>
            </a:pPr>
            <a:r>
              <a:rPr lang="en-US" sz="2800" dirty="0">
                <a:ea typeface="Times New Roman" panose="02020603050405020304" pitchFamily="18" charset="0"/>
              </a:rPr>
              <a:t>The disciples recall the Psalm of David: </a:t>
            </a:r>
            <a:r>
              <a:rPr lang="en-US" sz="2800" i="1" dirty="0">
                <a:effectLst>
                  <a:outerShdw blurRad="38100" dist="38100" dir="2700000" algn="tl">
                    <a:srgbClr val="000000">
                      <a:alpha val="43137"/>
                    </a:srgbClr>
                  </a:outerShdw>
                </a:effectLst>
                <a:ea typeface="Times New Roman" panose="02020603050405020304" pitchFamily="18" charset="0"/>
              </a:rPr>
              <a:t>“Zeal for Your house has eaten me up”</a:t>
            </a:r>
            <a:r>
              <a:rPr lang="en-US" sz="2800" dirty="0">
                <a:ea typeface="Times New Roman" panose="02020603050405020304" pitchFamily="18" charset="0"/>
              </a:rPr>
              <a:t> (Ps. 69:9; cf. Romans 15:3).</a:t>
            </a:r>
          </a:p>
        </p:txBody>
      </p:sp>
    </p:spTree>
    <p:extLst>
      <p:ext uri="{BB962C8B-B14F-4D97-AF65-F5344CB8AC3E}">
        <p14:creationId xmlns:p14="http://schemas.microsoft.com/office/powerpoint/2010/main" val="38933096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338FBD3-F804-46E9-A940-C6586DAC830B}"/>
              </a:ext>
            </a:extLst>
          </p:cNvPr>
          <p:cNvSpPr>
            <a:spLocks noGrp="1"/>
          </p:cNvSpPr>
          <p:nvPr>
            <p:ph type="title"/>
          </p:nvPr>
        </p:nvSpPr>
        <p:spPr/>
        <p:txBody>
          <a:bodyPr/>
          <a:lstStyle/>
          <a:p>
            <a:pPr eaLnBrk="1" hangingPunct="1"/>
            <a:endParaRPr lang="en-US" altLang="en-US"/>
          </a:p>
        </p:txBody>
      </p:sp>
      <p:sp>
        <p:nvSpPr>
          <p:cNvPr id="4099" name="Content Placeholder 2">
            <a:extLst>
              <a:ext uri="{FF2B5EF4-FFF2-40B4-BE49-F238E27FC236}">
                <a16:creationId xmlns:a16="http://schemas.microsoft.com/office/drawing/2014/main" id="{5EA22259-4C59-4B82-B19B-517E9DF2B420}"/>
              </a:ext>
            </a:extLst>
          </p:cNvPr>
          <p:cNvSpPr>
            <a:spLocks noGrp="1"/>
          </p:cNvSpPr>
          <p:nvPr>
            <p:ph idx="1"/>
          </p:nvPr>
        </p:nvSpPr>
        <p:spPr/>
        <p:txBody>
          <a:bodyPr/>
          <a:lstStyle/>
          <a:p>
            <a:pPr eaLnBrk="1" hangingPunct="1"/>
            <a:endParaRPr lang="en-US" altLang="en-US"/>
          </a:p>
        </p:txBody>
      </p:sp>
      <p:pic>
        <p:nvPicPr>
          <p:cNvPr id="4100" name="Picture 2" descr="http://www.spiritualblessings.org/wp-content/uploads/2013/11/Herods-Temple.jpg">
            <a:extLst>
              <a:ext uri="{FF2B5EF4-FFF2-40B4-BE49-F238E27FC236}">
                <a16:creationId xmlns:a16="http://schemas.microsoft.com/office/drawing/2014/main" id="{C845B9BB-DFBC-4351-AB66-1CE22091A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Cleansing the Temple (John 2:12-25)</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849424"/>
            <a:ext cx="8854300" cy="5916216"/>
          </a:xfrm>
        </p:spPr>
        <p:txBody>
          <a:bodyPr>
            <a:noAutofit/>
          </a:bodyPr>
          <a:lstStyle/>
          <a:p>
            <a:pPr marL="0" lvl="1" indent="0">
              <a:spcBef>
                <a:spcPts val="0"/>
              </a:spcBef>
              <a:spcAft>
                <a:spcPts val="300"/>
              </a:spcAft>
              <a:buNone/>
            </a:pPr>
            <a:r>
              <a:rPr lang="en-US" sz="3200" b="1" dirty="0">
                <a:ea typeface="Times New Roman" panose="02020603050405020304" pitchFamily="18" charset="0"/>
              </a:rPr>
              <a:t>Jesus goes to Jerusalem at Passover</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The Jews demand a sign (2:18-22).</a:t>
            </a:r>
          </a:p>
          <a:p>
            <a:pPr marL="511175" lvl="2" indent="-225425">
              <a:spcBef>
                <a:spcPts val="0"/>
              </a:spcBef>
              <a:spcAft>
                <a:spcPts val="300"/>
              </a:spcAft>
            </a:pPr>
            <a:r>
              <a:rPr lang="en-US" sz="2800" dirty="0">
                <a:ea typeface="Times New Roman" panose="02020603050405020304" pitchFamily="18" charset="0"/>
              </a:rPr>
              <a:t>Jesus says, </a:t>
            </a:r>
            <a:r>
              <a:rPr lang="en-US" sz="2800" i="1" dirty="0">
                <a:effectLst>
                  <a:outerShdw blurRad="38100" dist="38100" dir="2700000" algn="tl">
                    <a:srgbClr val="000000">
                      <a:alpha val="43137"/>
                    </a:srgbClr>
                  </a:outerShdw>
                </a:effectLst>
                <a:ea typeface="Times New Roman" panose="02020603050405020304" pitchFamily="18" charset="0"/>
              </a:rPr>
              <a:t>“Destroy this temple, and in three days I will raise it up." </a:t>
            </a:r>
          </a:p>
          <a:p>
            <a:pPr marL="855663" lvl="3" indent="-285750">
              <a:spcBef>
                <a:spcPts val="0"/>
              </a:spcBef>
              <a:spcAft>
                <a:spcPts val="300"/>
              </a:spcAft>
            </a:pP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The literal temple had been under reconstruction for 46 years, but Jesus spoke of the temple of His body.</a:t>
            </a:r>
          </a:p>
          <a:p>
            <a:pPr marL="511175" lvl="2" indent="-225425">
              <a:spcBef>
                <a:spcPts val="0"/>
              </a:spcBef>
              <a:spcAft>
                <a:spcPts val="300"/>
              </a:spcAft>
            </a:pPr>
            <a:r>
              <a:rPr lang="en-US" sz="2800" dirty="0">
                <a:ea typeface="Times New Roman" panose="02020603050405020304" pitchFamily="18" charset="0"/>
              </a:rPr>
              <a:t>After the resurrection, the disciples remembered Jesus’ words and believed the Scripture (cf. Psalm 16:10;     Acts 2:27-32; 13:35-37).</a:t>
            </a:r>
          </a:p>
          <a:p>
            <a:pPr marL="344488" lvl="1" indent="-344488">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Many</a:t>
            </a:r>
            <a:r>
              <a:rPr lang="en-US" sz="3200" i="1" dirty="0">
                <a:effectLst>
                  <a:outerShdw blurRad="38100" dist="38100" dir="2700000" algn="tl">
                    <a:srgbClr val="000000">
                      <a:alpha val="43137"/>
                    </a:srgbClr>
                  </a:outerShdw>
                </a:effectLst>
                <a:ea typeface="Times New Roman" panose="02020603050405020304" pitchFamily="18" charset="0"/>
              </a:rPr>
              <a:t> </a:t>
            </a: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“believed in His name when </a:t>
            </a:r>
            <a:r>
              <a:rPr lang="en-US" sz="3200" b="1" i="1" dirty="0">
                <a:solidFill>
                  <a:srgbClr val="74350A"/>
                </a:solidFill>
                <a:effectLst>
                  <a:outerShdw blurRad="38100" dist="38100" dir="2700000" algn="tl">
                    <a:srgbClr val="000000">
                      <a:alpha val="43137"/>
                    </a:srgbClr>
                  </a:outerShdw>
                </a:effectLst>
                <a:ea typeface="Times New Roman" panose="02020603050405020304" pitchFamily="18" charset="0"/>
              </a:rPr>
              <a:t>they saw the signs </a:t>
            </a: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which He did”  (2:23-25).</a:t>
            </a:r>
          </a:p>
          <a:p>
            <a:pPr marL="511175" lvl="2" indent="-225425">
              <a:spcBef>
                <a:spcPts val="0"/>
              </a:spcBef>
              <a:spcAft>
                <a:spcPts val="300"/>
              </a:spcAft>
            </a:pPr>
            <a:r>
              <a:rPr lang="en-US" sz="2800" dirty="0">
                <a:ea typeface="Times New Roman" panose="02020603050405020304" pitchFamily="18" charset="0"/>
              </a:rPr>
              <a:t>Jesus performs many signs which John does not record.</a:t>
            </a:r>
          </a:p>
          <a:p>
            <a:pPr marL="511175" lvl="2" indent="-225425">
              <a:spcBef>
                <a:spcPts val="0"/>
              </a:spcBef>
              <a:spcAft>
                <a:spcPts val="300"/>
              </a:spcAft>
            </a:pPr>
            <a:r>
              <a:rPr lang="en-US" sz="2800" dirty="0">
                <a:ea typeface="Times New Roman" panose="02020603050405020304" pitchFamily="18" charset="0"/>
              </a:rPr>
              <a:t>He does not </a:t>
            </a:r>
            <a:r>
              <a:rPr lang="en-US" sz="2800" b="1" dirty="0">
                <a:ea typeface="Times New Roman" panose="02020603050405020304" pitchFamily="18" charset="0"/>
              </a:rPr>
              <a:t>commit </a:t>
            </a:r>
            <a:r>
              <a:rPr lang="en-US" sz="2800" dirty="0">
                <a:ea typeface="Times New Roman" panose="02020603050405020304" pitchFamily="18" charset="0"/>
              </a:rPr>
              <a:t>or </a:t>
            </a:r>
            <a:r>
              <a:rPr lang="en-US" sz="2800" b="1" dirty="0">
                <a:ea typeface="Times New Roman" panose="02020603050405020304" pitchFamily="18" charset="0"/>
              </a:rPr>
              <a:t>entrust</a:t>
            </a:r>
            <a:r>
              <a:rPr lang="en-US" sz="2800" dirty="0">
                <a:ea typeface="Times New Roman" panose="02020603050405020304" pitchFamily="18" charset="0"/>
              </a:rPr>
              <a:t> Himself to these believers because He knew what was in them.</a:t>
            </a:r>
          </a:p>
        </p:txBody>
      </p:sp>
    </p:spTree>
    <p:extLst>
      <p:ext uri="{BB962C8B-B14F-4D97-AF65-F5344CB8AC3E}">
        <p14:creationId xmlns:p14="http://schemas.microsoft.com/office/powerpoint/2010/main" val="23851153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fontScale="90000"/>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Interview with Nicodemus (John 3:1-21)</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849424"/>
            <a:ext cx="8854300" cy="5916216"/>
          </a:xfrm>
        </p:spPr>
        <p:txBody>
          <a:bodyPr>
            <a:noAutofit/>
          </a:bodyPr>
          <a:lstStyle/>
          <a:p>
            <a:pPr marL="0" lvl="1" indent="0">
              <a:spcBef>
                <a:spcPts val="0"/>
              </a:spcBef>
              <a:spcAft>
                <a:spcPts val="300"/>
              </a:spcAft>
              <a:buNone/>
            </a:pPr>
            <a:r>
              <a:rPr lang="en-US" sz="3000" b="1" dirty="0">
                <a:ea typeface="Times New Roman" panose="02020603050405020304" pitchFamily="18" charset="0"/>
              </a:rPr>
              <a:t>Nicodemus comes to Jesus (3:1-2).</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He is a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pharisee</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 and a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ruler</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 of the Jews (7:50).</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He comes by night (7:50; 19:38-40).</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He believes that Jesus is “a teacher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come from God</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 because of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the signs </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He does.</a:t>
            </a:r>
          </a:p>
          <a:p>
            <a:pPr marL="0" lvl="1" indent="0">
              <a:spcBef>
                <a:spcPts val="0"/>
              </a:spcBef>
              <a:spcAft>
                <a:spcPts val="300"/>
              </a:spcAft>
              <a:buNone/>
            </a:pPr>
            <a:r>
              <a:rPr lang="en-US" sz="3000" b="1" dirty="0">
                <a:ea typeface="Times New Roman" panose="02020603050405020304" pitchFamily="18" charset="0"/>
              </a:rPr>
              <a:t>Jesus teaches Nicodemus about the new birth (3:3-8).</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One must be born again (of water and Spirit) to enter the kingdom (cf. Romans 6:4).</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This spiritual rebirth is within a person, like the unseen force of the wind.</a:t>
            </a:r>
          </a:p>
          <a:p>
            <a:pPr marL="344488" lvl="1" indent="-344488">
              <a:spcBef>
                <a:spcPts val="0"/>
              </a:spcBef>
              <a:spcAft>
                <a:spcPts val="300"/>
              </a:spcAft>
            </a:pPr>
            <a:endPar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6427844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fontScale="90000"/>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Interview with Nicodemus (John 3:1-21)</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849424"/>
            <a:ext cx="8854300" cy="5916216"/>
          </a:xfrm>
        </p:spPr>
        <p:txBody>
          <a:bodyPr>
            <a:noAutofit/>
          </a:bodyPr>
          <a:lstStyle/>
          <a:p>
            <a:pPr marL="0" lvl="1" indent="0">
              <a:spcBef>
                <a:spcPts val="0"/>
              </a:spcBef>
              <a:spcAft>
                <a:spcPts val="300"/>
              </a:spcAft>
              <a:buNone/>
            </a:pPr>
            <a:r>
              <a:rPr lang="en-US" sz="3000" b="1" dirty="0">
                <a:ea typeface="Times New Roman" panose="02020603050405020304" pitchFamily="18" charset="0"/>
              </a:rPr>
              <a:t>Nicodemus asks, “How can these things be?” (3:9)</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He seems to have trouble grasping the deeply spiritual nature of the new birth.</a:t>
            </a:r>
          </a:p>
          <a:p>
            <a:pPr marL="0" lvl="1" indent="0">
              <a:spcBef>
                <a:spcPts val="0"/>
              </a:spcBef>
              <a:spcAft>
                <a:spcPts val="300"/>
              </a:spcAft>
              <a:buNone/>
            </a:pPr>
            <a:r>
              <a:rPr lang="en-US" sz="3000" b="1" dirty="0">
                <a:ea typeface="Times New Roman" panose="02020603050405020304" pitchFamily="18" charset="0"/>
              </a:rPr>
              <a:t>Jesus explains (3:10-21).</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is testifying to truth as a witness from heaven.</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Son of man must be lifted up like the serpent in the wilderness (Numbers 21:8-9). </a:t>
            </a:r>
          </a:p>
          <a:p>
            <a:pPr marL="511175" lvl="2" indent="-225425">
              <a:spcBef>
                <a:spcPts val="0"/>
              </a:spcBef>
              <a:spcAft>
                <a:spcPts val="300"/>
              </a:spcAft>
            </a:pPr>
            <a:r>
              <a:rPr lang="en-US" sz="2800" dirty="0">
                <a:ea typeface="Times New Roman" panose="02020603050405020304" pitchFamily="18" charset="0"/>
              </a:rPr>
              <a:t>Being “lifted up” is a euphemism for Jesus’ crucifixion     (John 12:32-34; 8:28).</a:t>
            </a:r>
          </a:p>
          <a:p>
            <a:pPr marL="285750" lvl="2" indent="0">
              <a:spcBef>
                <a:spcPts val="0"/>
              </a:spcBef>
              <a:spcAft>
                <a:spcPts val="300"/>
              </a:spcAft>
              <a:buNone/>
            </a:pPr>
            <a:endParaRPr lang="en-US" sz="2800" dirty="0">
              <a:ea typeface="Times New Roman" panose="02020603050405020304" pitchFamily="18" charset="0"/>
            </a:endParaRPr>
          </a:p>
        </p:txBody>
      </p:sp>
    </p:spTree>
    <p:extLst>
      <p:ext uri="{BB962C8B-B14F-4D97-AF65-F5344CB8AC3E}">
        <p14:creationId xmlns:p14="http://schemas.microsoft.com/office/powerpoint/2010/main" val="21219434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fontScale="90000"/>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Interview with Nicodemus (John 3:1-21)</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849424"/>
            <a:ext cx="8854300" cy="5916216"/>
          </a:xfrm>
        </p:spPr>
        <p:txBody>
          <a:bodyPr>
            <a:noAutofit/>
          </a:bodyPr>
          <a:lstStyle/>
          <a:p>
            <a:pPr marL="0" lvl="1" indent="0">
              <a:spcBef>
                <a:spcPts val="0"/>
              </a:spcBef>
              <a:spcAft>
                <a:spcPts val="300"/>
              </a:spcAft>
              <a:buNone/>
            </a:pPr>
            <a:r>
              <a:rPr lang="en-US" sz="3000" b="1" dirty="0">
                <a:ea typeface="Times New Roman" panose="02020603050405020304" pitchFamily="18" charset="0"/>
              </a:rPr>
              <a:t>Jesus explains (3:10-21).</a:t>
            </a:r>
          </a:p>
          <a:p>
            <a:pPr marL="344488" lvl="1" indent="-344488">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God’s love for the world has made these things possible (3:16-21).</a:t>
            </a:r>
          </a:p>
          <a:p>
            <a:pPr marL="511175" lvl="2" indent="-225425">
              <a:spcBef>
                <a:spcPts val="0"/>
              </a:spcBef>
              <a:spcAft>
                <a:spcPts val="300"/>
              </a:spcAft>
            </a:pPr>
            <a:r>
              <a:rPr lang="en-US" sz="2800" dirty="0">
                <a:ea typeface="Times New Roman" panose="02020603050405020304" pitchFamily="18" charset="0"/>
              </a:rPr>
              <a:t>He gave His only begotten Son </a:t>
            </a:r>
            <a:r>
              <a:rPr lang="en-US" sz="2800" i="1" dirty="0">
                <a:effectLst>
                  <a:outerShdw blurRad="38100" dist="38100" dir="2700000" algn="tl">
                    <a:srgbClr val="000000">
                      <a:alpha val="43137"/>
                    </a:srgbClr>
                  </a:outerShdw>
                </a:effectLst>
                <a:ea typeface="Times New Roman" panose="02020603050405020304" pitchFamily="18" charset="0"/>
              </a:rPr>
              <a:t>“that whoever believes in Him should not perish but have everlasting life” </a:t>
            </a:r>
            <a:r>
              <a:rPr lang="en-US" sz="2800" dirty="0">
                <a:ea typeface="Times New Roman" panose="02020603050405020304" pitchFamily="18" charset="0"/>
              </a:rPr>
              <a:t>(3:16).</a:t>
            </a:r>
          </a:p>
          <a:p>
            <a:pPr marL="511175" lvl="2" indent="-225425">
              <a:spcBef>
                <a:spcPts val="0"/>
              </a:spcBef>
              <a:spcAft>
                <a:spcPts val="300"/>
              </a:spcAft>
            </a:pPr>
            <a:r>
              <a:rPr lang="en-US" sz="2800" dirty="0">
                <a:ea typeface="Times New Roman" panose="02020603050405020304" pitchFamily="18" charset="0"/>
              </a:rPr>
              <a:t>He sent His son to save, not condemn (3:17-18a).</a:t>
            </a:r>
          </a:p>
          <a:p>
            <a:pPr marL="511175" lvl="2" indent="-225425">
              <a:spcBef>
                <a:spcPts val="0"/>
              </a:spcBef>
              <a:spcAft>
                <a:spcPts val="300"/>
              </a:spcAft>
            </a:pPr>
            <a:r>
              <a:rPr lang="en-US" sz="2800" dirty="0">
                <a:ea typeface="Times New Roman" panose="02020603050405020304" pitchFamily="18" charset="0"/>
              </a:rPr>
              <a:t>But failure to believe will lead to condemnation (3:18b).</a:t>
            </a:r>
          </a:p>
          <a:p>
            <a:pPr marL="511175" lvl="2" indent="-225425">
              <a:spcBef>
                <a:spcPts val="0"/>
              </a:spcBef>
              <a:spcAft>
                <a:spcPts val="300"/>
              </a:spcAft>
            </a:pPr>
            <a:r>
              <a:rPr lang="en-US" sz="2800" dirty="0">
                <a:ea typeface="Times New Roman" panose="02020603050405020304" pitchFamily="18" charset="0"/>
              </a:rPr>
              <a:t>The love of darkness will lead one to choose unbelief (3:19-21).</a:t>
            </a:r>
          </a:p>
        </p:txBody>
      </p:sp>
    </p:spTree>
    <p:extLst>
      <p:ext uri="{BB962C8B-B14F-4D97-AF65-F5344CB8AC3E}">
        <p14:creationId xmlns:p14="http://schemas.microsoft.com/office/powerpoint/2010/main" val="26593538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46180"/>
            <a:ext cx="8886286" cy="1207630"/>
          </a:xfrm>
        </p:spPr>
        <p:txBody>
          <a:bodyPr>
            <a:normAutofit/>
          </a:bodyPr>
          <a:lstStyle/>
          <a:p>
            <a:pPr algn="ctr"/>
            <a: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t>Further Testimony Of John The Baptist</a:t>
            </a:r>
            <a:br>
              <a:rPr lang="en-US" sz="3600" b="1" dirty="0">
                <a:solidFill>
                  <a:srgbClr val="361B00"/>
                </a:solidFill>
                <a:effectLst>
                  <a:glow rad="101600">
                    <a:schemeClr val="accent4">
                      <a:lumMod val="20000"/>
                      <a:lumOff val="80000"/>
                      <a:alpha val="60000"/>
                    </a:schemeClr>
                  </a:glow>
                </a:effectLst>
                <a:latin typeface="Maiandra GD" panose="020E0502030308020204" pitchFamily="34" charset="0"/>
              </a:rPr>
            </a:br>
            <a:r>
              <a:rPr lang="en-US" sz="3200" b="1" dirty="0">
                <a:solidFill>
                  <a:srgbClr val="361B00"/>
                </a:solidFill>
                <a:effectLst>
                  <a:glow rad="101600">
                    <a:schemeClr val="accent4">
                      <a:lumMod val="20000"/>
                      <a:lumOff val="80000"/>
                      <a:alpha val="60000"/>
                    </a:schemeClr>
                  </a:glow>
                </a:effectLst>
                <a:latin typeface="Maiandra GD" panose="020E0502030308020204" pitchFamily="34" charset="0"/>
              </a:rPr>
              <a:t>(John 3:22-36)</a:t>
            </a:r>
            <a:endParaRPr lang="en-US" sz="3600" b="1" dirty="0">
              <a:solidFill>
                <a:srgbClr val="361B00"/>
              </a:solidFill>
              <a:effectLst>
                <a:glow rad="101600">
                  <a:schemeClr val="accent4">
                    <a:lumMod val="20000"/>
                    <a:lumOff val="80000"/>
                    <a:alpha val="60000"/>
                  </a:schemeClr>
                </a:glow>
              </a:effectLst>
              <a:latin typeface="Maiandra GD" panose="020E0502030308020204" pitchFamily="34" charset="0"/>
            </a:endParaRP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1090670"/>
            <a:ext cx="8854300" cy="5558010"/>
          </a:xfrm>
        </p:spPr>
        <p:txBody>
          <a:bodyPr>
            <a:noAutofit/>
          </a:bodyPr>
          <a:lstStyle/>
          <a:p>
            <a:pPr marL="0" lvl="1" indent="0">
              <a:spcBef>
                <a:spcPts val="0"/>
              </a:spcBef>
              <a:spcAft>
                <a:spcPts val="300"/>
              </a:spcAft>
              <a:buNone/>
            </a:pPr>
            <a:r>
              <a:rPr lang="en-US" sz="3200" b="1" dirty="0">
                <a:ea typeface="Times New Roman" panose="02020603050405020304" pitchFamily="18" charset="0"/>
              </a:rPr>
              <a:t>Jesus and His disciples, and John and his disciples, continue baptizing (3:22-24).</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 was baptizing in </a:t>
            </a:r>
            <a:r>
              <a:rPr lang="en-US" sz="3200" i="1" dirty="0" err="1">
                <a:solidFill>
                  <a:srgbClr val="74350A"/>
                </a:solidFill>
                <a:effectLst>
                  <a:outerShdw blurRad="38100" dist="38100" dir="2700000" algn="tl">
                    <a:srgbClr val="000000">
                      <a:alpha val="43137"/>
                    </a:srgbClr>
                  </a:outerShdw>
                </a:effectLst>
                <a:ea typeface="Times New Roman" panose="02020603050405020304" pitchFamily="18" charset="0"/>
              </a:rPr>
              <a:t>Aenon</a:t>
            </a: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 near Salim because there was “much water there.”</a:t>
            </a:r>
          </a:p>
          <a:p>
            <a:pPr marL="285750" lvl="1" indent="-285750">
              <a:spcBef>
                <a:spcPts val="0"/>
              </a:spcBef>
              <a:spcAft>
                <a:spcPts val="300"/>
              </a:spcAft>
            </a:pPr>
            <a:endParaRPr lang="en-US" sz="2800" dirty="0">
              <a:ea typeface="Times New Roman" panose="02020603050405020304" pitchFamily="18" charset="0"/>
            </a:endParaRPr>
          </a:p>
        </p:txBody>
      </p:sp>
    </p:spTree>
    <p:extLst>
      <p:ext uri="{BB962C8B-B14F-4D97-AF65-F5344CB8AC3E}">
        <p14:creationId xmlns:p14="http://schemas.microsoft.com/office/powerpoint/2010/main" val="743014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8391</TotalTime>
  <Words>1848</Words>
  <Application>Microsoft Office PowerPoint</Application>
  <PresentationFormat>On-screen Show (4:3)</PresentationFormat>
  <Paragraphs>100</Paragraphs>
  <Slides>14</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Agency FB</vt:lpstr>
      <vt:lpstr>Arial</vt:lpstr>
      <vt:lpstr>Berlin Sans FB Demi</vt:lpstr>
      <vt:lpstr>Calibri</vt:lpstr>
      <vt:lpstr>Calibri Light</vt:lpstr>
      <vt:lpstr>Maiandra GD</vt:lpstr>
      <vt:lpstr>Papyrus</vt:lpstr>
      <vt:lpstr>Office Theme</vt:lpstr>
      <vt:lpstr>1_Office Theme</vt:lpstr>
      <vt:lpstr>Default Design</vt:lpstr>
      <vt:lpstr>The  Gospel of John</vt:lpstr>
      <vt:lpstr>The  Gospel of John</vt:lpstr>
      <vt:lpstr>Cleansing the Temple (John 2:12-25)</vt:lpstr>
      <vt:lpstr>PowerPoint Presentation</vt:lpstr>
      <vt:lpstr>Cleansing the Temple (John 2:12-25)</vt:lpstr>
      <vt:lpstr>Interview with Nicodemus (John 3:1-21)</vt:lpstr>
      <vt:lpstr>Interview with Nicodemus (John 3:1-21)</vt:lpstr>
      <vt:lpstr>Interview with Nicodemus (John 3:1-21)</vt:lpstr>
      <vt:lpstr>Further Testimony Of John The Baptist (John 3:22-36)</vt:lpstr>
      <vt:lpstr>Pools near Salim</vt:lpstr>
      <vt:lpstr>PowerPoint Presentation</vt:lpstr>
      <vt:lpstr>Further Testimony Of John The Baptist (John 3:22-36)</vt:lpstr>
      <vt:lpstr>Did the Jews respect John?</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dc:title>
  <dc:creator>Steve</dc:creator>
  <cp:lastModifiedBy>Steve</cp:lastModifiedBy>
  <cp:revision>419</cp:revision>
  <cp:lastPrinted>2021-04-21T14:50:02Z</cp:lastPrinted>
  <dcterms:created xsi:type="dcterms:W3CDTF">2020-12-21T14:42:06Z</dcterms:created>
  <dcterms:modified xsi:type="dcterms:W3CDTF">2021-04-21T15:22:45Z</dcterms:modified>
</cp:coreProperties>
</file>