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sldIdLst>
    <p:sldId id="279" r:id="rId3"/>
    <p:sldId id="305" r:id="rId4"/>
    <p:sldId id="332" r:id="rId5"/>
    <p:sldId id="333" r:id="rId6"/>
    <p:sldId id="334" r:id="rId7"/>
    <p:sldId id="335" r:id="rId8"/>
    <p:sldId id="336" r:id="rId9"/>
    <p:sldId id="339" r:id="rId10"/>
    <p:sldId id="338" r:id="rId11"/>
    <p:sldId id="342" r:id="rId12"/>
    <p:sldId id="256" r:id="rId13"/>
    <p:sldId id="257" r:id="rId14"/>
    <p:sldId id="343" r:id="rId15"/>
    <p:sldId id="340" r:id="rId16"/>
    <p:sldId id="278" r:id="rId17"/>
  </p:sldIdLst>
  <p:sldSz cx="9144000" cy="6858000" type="screen4x3"/>
  <p:notesSz cx="6954838" cy="9239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 initials="S" lastIdx="2" clrIdx="0">
    <p:extLst>
      <p:ext uri="{19B8F6BF-5375-455C-9EA6-DF929625EA0E}">
        <p15:presenceInfo xmlns:p15="http://schemas.microsoft.com/office/powerpoint/2012/main" userId="2335d502bc9721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350A"/>
    <a:srgbClr val="361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3792" autoAdjust="0"/>
  </p:normalViewPr>
  <p:slideViewPr>
    <p:cSldViewPr snapToGrid="0">
      <p:cViewPr varScale="1">
        <p:scale>
          <a:sx n="59" d="100"/>
          <a:sy n="59" d="100"/>
        </p:scale>
        <p:origin x="1544"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567"/>
          </a:xfrm>
          <a:prstGeom prst="rect">
            <a:avLst/>
          </a:prstGeom>
        </p:spPr>
        <p:txBody>
          <a:bodyPr vert="horz" lIns="92537" tIns="46269" rIns="92537" bIns="46269" rtlCol="0"/>
          <a:lstStyle>
            <a:lvl1pPr algn="l">
              <a:defRPr sz="1200"/>
            </a:lvl1pPr>
          </a:lstStyle>
          <a:p>
            <a:endParaRPr lang="en-US"/>
          </a:p>
        </p:txBody>
      </p:sp>
      <p:sp>
        <p:nvSpPr>
          <p:cNvPr id="3" name="Date Placeholder 2"/>
          <p:cNvSpPr>
            <a:spLocks noGrp="1"/>
          </p:cNvSpPr>
          <p:nvPr>
            <p:ph type="dt" idx="1"/>
          </p:nvPr>
        </p:nvSpPr>
        <p:spPr>
          <a:xfrm>
            <a:off x="3939466" y="0"/>
            <a:ext cx="3013763" cy="463567"/>
          </a:xfrm>
          <a:prstGeom prst="rect">
            <a:avLst/>
          </a:prstGeom>
        </p:spPr>
        <p:txBody>
          <a:bodyPr vert="horz" lIns="92537" tIns="46269" rIns="92537" bIns="46269" rtlCol="0"/>
          <a:lstStyle>
            <a:lvl1pPr algn="r">
              <a:defRPr sz="1200"/>
            </a:lvl1pPr>
          </a:lstStyle>
          <a:p>
            <a:fld id="{22A2DF44-1D89-45CD-990A-29A68AAB0423}" type="datetimeFigureOut">
              <a:rPr lang="en-US" smtClean="0"/>
              <a:t>4/28/2021</a:t>
            </a:fld>
            <a:endParaRPr lang="en-US"/>
          </a:p>
        </p:txBody>
      </p:sp>
      <p:sp>
        <p:nvSpPr>
          <p:cNvPr id="4" name="Slide Image Placeholder 3"/>
          <p:cNvSpPr>
            <a:spLocks noGrp="1" noRot="1" noChangeAspect="1"/>
          </p:cNvSpPr>
          <p:nvPr>
            <p:ph type="sldImg" idx="2"/>
          </p:nvPr>
        </p:nvSpPr>
        <p:spPr>
          <a:xfrm>
            <a:off x="1397000" y="1154113"/>
            <a:ext cx="4160838" cy="3119437"/>
          </a:xfrm>
          <a:prstGeom prst="rect">
            <a:avLst/>
          </a:prstGeom>
          <a:noFill/>
          <a:ln w="12700">
            <a:solidFill>
              <a:prstClr val="black"/>
            </a:solidFill>
          </a:ln>
        </p:spPr>
        <p:txBody>
          <a:bodyPr vert="horz" lIns="92537" tIns="46269" rIns="92537" bIns="46269" rtlCol="0" anchor="ctr"/>
          <a:lstStyle/>
          <a:p>
            <a:endParaRPr lang="en-US"/>
          </a:p>
        </p:txBody>
      </p:sp>
      <p:sp>
        <p:nvSpPr>
          <p:cNvPr id="5" name="Notes Placeholder 4"/>
          <p:cNvSpPr>
            <a:spLocks noGrp="1"/>
          </p:cNvSpPr>
          <p:nvPr>
            <p:ph type="body" sz="quarter" idx="3"/>
          </p:nvPr>
        </p:nvSpPr>
        <p:spPr>
          <a:xfrm>
            <a:off x="695484" y="4446389"/>
            <a:ext cx="5563870" cy="3637955"/>
          </a:xfrm>
          <a:prstGeom prst="rect">
            <a:avLst/>
          </a:prstGeom>
        </p:spPr>
        <p:txBody>
          <a:bodyPr vert="horz" lIns="92537" tIns="46269" rIns="92537" bIns="4626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5684"/>
            <a:ext cx="3013763" cy="463566"/>
          </a:xfrm>
          <a:prstGeom prst="rect">
            <a:avLst/>
          </a:prstGeom>
        </p:spPr>
        <p:txBody>
          <a:bodyPr vert="horz" lIns="92537" tIns="46269" rIns="92537" bIns="46269"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5684"/>
            <a:ext cx="3013763" cy="463566"/>
          </a:xfrm>
          <a:prstGeom prst="rect">
            <a:avLst/>
          </a:prstGeom>
        </p:spPr>
        <p:txBody>
          <a:bodyPr vert="horz" lIns="92537" tIns="46269" rIns="92537" bIns="46269" rtlCol="0" anchor="b"/>
          <a:lstStyle>
            <a:lvl1pPr algn="r">
              <a:defRPr sz="1200"/>
            </a:lvl1pPr>
          </a:lstStyle>
          <a:p>
            <a:fld id="{F2E46CB5-9D6F-4925-85BB-DBA452160F76}" type="slidenum">
              <a:rPr lang="en-US" smtClean="0"/>
              <a:t>‹#›</a:t>
            </a:fld>
            <a:endParaRPr lang="en-US"/>
          </a:p>
        </p:txBody>
      </p:sp>
    </p:spTree>
    <p:extLst>
      <p:ext uri="{BB962C8B-B14F-4D97-AF65-F5344CB8AC3E}">
        <p14:creationId xmlns:p14="http://schemas.microsoft.com/office/powerpoint/2010/main" val="763464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E46CB5-9D6F-4925-85BB-DBA452160F76}" type="slidenum">
              <a:rPr lang="en-US" smtClean="0"/>
              <a:t>1</a:t>
            </a:fld>
            <a:endParaRPr lang="en-US"/>
          </a:p>
        </p:txBody>
      </p:sp>
    </p:spTree>
    <p:extLst>
      <p:ext uri="{BB962C8B-B14F-4D97-AF65-F5344CB8AC3E}">
        <p14:creationId xmlns:p14="http://schemas.microsoft.com/office/powerpoint/2010/main" val="978531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Matthew 13:57  </a:t>
            </a:r>
            <a:r>
              <a:rPr lang="en-US" b="0" dirty="0"/>
              <a:t>So they were offended at Him. But Jesus said to them, "A prophet is not without honor except in his own country and in his own house.“</a:t>
            </a:r>
          </a:p>
          <a:p>
            <a:r>
              <a:rPr lang="en-US" b="1" dirty="0"/>
              <a:t>Luke 4:28-29  </a:t>
            </a:r>
            <a:r>
              <a:rPr lang="en-US" b="0" dirty="0"/>
              <a:t>So all those in the synagogue, when they heard these things, were filled with wrath,  29  and rose up and thrust Him out of the city; and they led Him to the brow of the hill on which their city was built, that they might throw Him down over the cliff.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46CB5-9D6F-4925-85BB-DBA452160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106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E46CB5-9D6F-4925-85BB-DBA452160F76}" type="slidenum">
              <a:rPr lang="en-US" smtClean="0"/>
              <a:t>11</a:t>
            </a:fld>
            <a:endParaRPr lang="en-US"/>
          </a:p>
        </p:txBody>
      </p:sp>
    </p:spTree>
    <p:extLst>
      <p:ext uri="{BB962C8B-B14F-4D97-AF65-F5344CB8AC3E}">
        <p14:creationId xmlns:p14="http://schemas.microsoft.com/office/powerpoint/2010/main" val="3605692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E46CB5-9D6F-4925-85BB-DBA452160F76}" type="slidenum">
              <a:rPr lang="en-US" smtClean="0"/>
              <a:t>12</a:t>
            </a:fld>
            <a:endParaRPr lang="en-US"/>
          </a:p>
        </p:txBody>
      </p:sp>
    </p:spTree>
    <p:extLst>
      <p:ext uri="{BB962C8B-B14F-4D97-AF65-F5344CB8AC3E}">
        <p14:creationId xmlns:p14="http://schemas.microsoft.com/office/powerpoint/2010/main" val="3748878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1, 2013, Ferrell’s Travel Blog</a:t>
            </a:r>
          </a:p>
          <a:p>
            <a:r>
              <a:rPr lang="en-US" dirty="0"/>
              <a:t>This morning we set out from Tiberias to reach Khirbet Kana, the likely site of the Cana of Galilee…Jesus attended a marriage at Cana of Galilee (John 2:1-11), and met the royal official (John 4:46-54).</a:t>
            </a:r>
          </a:p>
          <a:p>
            <a:r>
              <a:rPr lang="en-US" dirty="0"/>
              <a:t>Here is a view of the rocky hill located on the north side of the Bet </a:t>
            </a:r>
            <a:r>
              <a:rPr lang="en-US" dirty="0" err="1"/>
              <a:t>Netofa</a:t>
            </a:r>
            <a:r>
              <a:rPr lang="en-US" dirty="0"/>
              <a:t> Valley. The ancient road ran in the valley below the city.</a:t>
            </a:r>
          </a:p>
          <a:p>
            <a:r>
              <a:rPr lang="en-US" dirty="0"/>
              <a:t>This is not the sort of visit one may take lightly. It probably took us 45 minutes in from the main road, and 45 minutes out. (We should have had a Jeep-type vehicle. We spent about an hour walking up one side of the hill and down another. (I hope no one will ask directions!).</a:t>
            </a:r>
          </a:p>
        </p:txBody>
      </p:sp>
      <p:sp>
        <p:nvSpPr>
          <p:cNvPr id="4" name="Slide Number Placeholder 3"/>
          <p:cNvSpPr>
            <a:spLocks noGrp="1"/>
          </p:cNvSpPr>
          <p:nvPr>
            <p:ph type="sldNum" sz="quarter" idx="5"/>
          </p:nvPr>
        </p:nvSpPr>
        <p:spPr/>
        <p:txBody>
          <a:bodyPr/>
          <a:lstStyle/>
          <a:p>
            <a:fld id="{F2E46CB5-9D6F-4925-85BB-DBA452160F76}" type="slidenum">
              <a:rPr lang="en-US" smtClean="0"/>
              <a:t>13</a:t>
            </a:fld>
            <a:endParaRPr lang="en-US"/>
          </a:p>
        </p:txBody>
      </p:sp>
    </p:spTree>
    <p:extLst>
      <p:ext uri="{BB962C8B-B14F-4D97-AF65-F5344CB8AC3E}">
        <p14:creationId xmlns:p14="http://schemas.microsoft.com/office/powerpoint/2010/main" val="673734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46CB5-9D6F-4925-85BB-DBA452160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421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7715">
              <a:defRPr/>
            </a:pPr>
            <a:fld id="{46BF4FDF-A9CF-40FE-882E-AE64A7261A16}" type="slidenum">
              <a:rPr lang="en-US">
                <a:solidFill>
                  <a:prstClr val="black"/>
                </a:solidFill>
                <a:latin typeface="Calibri" panose="020F0502020204030204"/>
              </a:rPr>
              <a:pPr defTabSz="947715">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1645388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Gospel of John presents its case of evidence that Jesus is the Christ the Son of God, Jesus’ dialogue with the woman at the well and His healing of the Nobleman’s son are offered into evidence.  In these accounts, Jesus reaches across racial and gender barriers to share the good news, and He reaches across  physical distance to exhibit His compassion and divine power to heal.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46CB5-9D6F-4925-85BB-DBA452160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401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46CB5-9D6F-4925-85BB-DBA452160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202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46CB5-9D6F-4925-85BB-DBA452160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476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46CB5-9D6F-4925-85BB-DBA452160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780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46CB5-9D6F-4925-85BB-DBA452160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135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46CB5-9D6F-4925-85BB-DBA452160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17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46CB5-9D6F-4925-85BB-DBA452160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117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Matthew 9:36-38  </a:t>
            </a:r>
            <a:r>
              <a:rPr lang="en-US" b="0" dirty="0"/>
              <a:t>But when He saw the multitudes, He was moved with compassion for them, because they were weary and scattered, like sheep having no shepherd.  37  Then He said to His disciples, "The harvest truly is plentiful, but the laborers are few.  38  Therefore pray the Lord of the harvest to send out laborers into His harvest.“</a:t>
            </a:r>
          </a:p>
          <a:p>
            <a:r>
              <a:rPr lang="en-US" b="1" dirty="0"/>
              <a:t>Luke 10:1-2  </a:t>
            </a:r>
            <a:r>
              <a:rPr lang="en-US" b="0" dirty="0"/>
              <a:t>After these things the Lord appointed seventy others also, and sent them two by two before His face into every city and place where He Himself was about to go.  2  Then He said to them, "The harvest truly is great, but the laborers are few; therefore pray the Lord of the harvest to send out laborers into His harvest.</a:t>
            </a:r>
          </a:p>
          <a:p>
            <a:r>
              <a:rPr lang="en-US" b="1" dirty="0"/>
              <a:t>Amos 9:13  </a:t>
            </a:r>
            <a:r>
              <a:rPr lang="en-US" b="0" dirty="0"/>
              <a:t>"Behold, the days are coming," says the LORD, "When the plowman shall overtake the reaper, And the treader of grapes him who sows seed; The mountains shall drip with sweet wine, And all the hills shall flow with it.</a:t>
            </a:r>
          </a:p>
          <a:p>
            <a:r>
              <a:rPr lang="en-US" b="1" dirty="0"/>
              <a:t>1 Corinthians 3:6  </a:t>
            </a:r>
            <a:r>
              <a:rPr lang="en-US" b="0" dirty="0"/>
              <a:t>I planted, Apollos watered, but God gave the increase.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46CB5-9D6F-4925-85BB-DBA452160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33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F988E7-71BC-4DC2-85B7-268126EBDCBE}"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2774005074"/>
      </p:ext>
    </p:extLst>
  </p:cSld>
  <p:clrMapOvr>
    <a:masterClrMapping/>
  </p:clrMapOvr>
  <p:transition spd="med">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F988E7-71BC-4DC2-85B7-268126EBDCBE}"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3800144745"/>
      </p:ext>
    </p:extLst>
  </p:cSld>
  <p:clrMapOvr>
    <a:masterClrMapping/>
  </p:clrMapOvr>
  <p:transition spd="med">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F988E7-71BC-4DC2-85B7-268126EBDCBE}"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1780177516"/>
      </p:ext>
    </p:extLst>
  </p:cSld>
  <p:clrMapOvr>
    <a:masterClrMapping/>
  </p:clrMapOvr>
  <p:transition spd="med">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0A04C-9F62-4F1E-A985-9EB82F82A67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5EFE3B5-5EF8-4240-AD08-A15C316A15E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FFF74E5-E74B-4845-8EE2-D64E17AE4252}"/>
              </a:ext>
            </a:extLst>
          </p:cNvPr>
          <p:cNvSpPr>
            <a:spLocks noGrp="1"/>
          </p:cNvSpPr>
          <p:nvPr>
            <p:ph type="dt" sz="half" idx="10"/>
          </p:nvPr>
        </p:nvSpPr>
        <p:spPr/>
        <p:txBody>
          <a:bodyPr/>
          <a:lstStyle/>
          <a:p>
            <a:fld id="{9184DA70-C731-4C70-880D-CCD4705E623C}" type="datetime1">
              <a:rPr lang="en-US" smtClean="0"/>
              <a:t>4/28/2021</a:t>
            </a:fld>
            <a:endParaRPr lang="en-US" dirty="0"/>
          </a:p>
        </p:txBody>
      </p:sp>
      <p:sp>
        <p:nvSpPr>
          <p:cNvPr id="5" name="Footer Placeholder 4">
            <a:extLst>
              <a:ext uri="{FF2B5EF4-FFF2-40B4-BE49-F238E27FC236}">
                <a16:creationId xmlns:a16="http://schemas.microsoft.com/office/drawing/2014/main" id="{190555E2-8F55-4D43-B3C5-EE93BAE263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CFCD9B-050F-4F73-8F44-70E8347FDD5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4251661"/>
      </p:ext>
    </p:extLst>
  </p:cSld>
  <p:clrMapOvr>
    <a:masterClrMapping/>
  </p:clrMapOvr>
  <p:transition spd="med">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A5F09-DDCB-4B4A-85C4-0A28FD387A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53272-B698-4E3E-A81F-75961AECEF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F7ADB-A97A-4601-81C9-49A36F4C469A}"/>
              </a:ext>
            </a:extLst>
          </p:cNvPr>
          <p:cNvSpPr>
            <a:spLocks noGrp="1"/>
          </p:cNvSpPr>
          <p:nvPr>
            <p:ph type="dt" sz="half" idx="10"/>
          </p:nvPr>
        </p:nvSpPr>
        <p:spPr/>
        <p:txBody>
          <a:bodyPr/>
          <a:lstStyle/>
          <a:p>
            <a:fld id="{4BE1D723-8F53-4F53-90B0-1982A396982E}" type="datetime1">
              <a:rPr lang="en-US" smtClean="0"/>
              <a:t>4/28/2021</a:t>
            </a:fld>
            <a:endParaRPr lang="en-US" dirty="0"/>
          </a:p>
        </p:txBody>
      </p:sp>
      <p:sp>
        <p:nvSpPr>
          <p:cNvPr id="5" name="Footer Placeholder 4">
            <a:extLst>
              <a:ext uri="{FF2B5EF4-FFF2-40B4-BE49-F238E27FC236}">
                <a16:creationId xmlns:a16="http://schemas.microsoft.com/office/drawing/2014/main" id="{E83CC2E4-1777-4C01-8896-F4FD5BE9A0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AA8A8E-3D22-4FB2-9477-260712AA07D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89535961"/>
      </p:ext>
    </p:extLst>
  </p:cSld>
  <p:clrMapOvr>
    <a:masterClrMapping/>
  </p:clrMapOvr>
  <p:transition spd="med">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2DE02-5541-4CB9-B942-97EDBFC9C1E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B11785F-A32C-434D-9A09-1B7A4687D99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B47120-3EEB-41D2-90A4-0456AC29E5C9}"/>
              </a:ext>
            </a:extLst>
          </p:cNvPr>
          <p:cNvSpPr>
            <a:spLocks noGrp="1"/>
          </p:cNvSpPr>
          <p:nvPr>
            <p:ph type="dt" sz="half" idx="10"/>
          </p:nvPr>
        </p:nvSpPr>
        <p:spPr/>
        <p:txBody>
          <a:bodyPr/>
          <a:lstStyle/>
          <a:p>
            <a:fld id="{97669AF7-7BEB-44E4-9852-375E34362B5B}" type="datetime1">
              <a:rPr lang="en-US" smtClean="0"/>
              <a:t>4/28/2021</a:t>
            </a:fld>
            <a:endParaRPr lang="en-US" dirty="0"/>
          </a:p>
        </p:txBody>
      </p:sp>
      <p:sp>
        <p:nvSpPr>
          <p:cNvPr id="5" name="Footer Placeholder 4">
            <a:extLst>
              <a:ext uri="{FF2B5EF4-FFF2-40B4-BE49-F238E27FC236}">
                <a16:creationId xmlns:a16="http://schemas.microsoft.com/office/drawing/2014/main" id="{A89E8233-9B8B-47BC-A098-255A35F0CB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94793F-6E6C-4083-8EF8-340F9236867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93227599"/>
      </p:ext>
    </p:extLst>
  </p:cSld>
  <p:clrMapOvr>
    <a:masterClrMapping/>
  </p:clrMapOvr>
  <p:transition spd="med">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AFE90-755B-47F2-9F1C-6C89B8B90B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2C66B5-53A8-45B7-B4E7-6A3B8D42599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E0E67-F55D-40FC-836C-66C19A8FAC9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B88A34-BA0E-47ED-8B40-A7CC5909992E}"/>
              </a:ext>
            </a:extLst>
          </p:cNvPr>
          <p:cNvSpPr>
            <a:spLocks noGrp="1"/>
          </p:cNvSpPr>
          <p:nvPr>
            <p:ph type="dt" sz="half" idx="10"/>
          </p:nvPr>
        </p:nvSpPr>
        <p:spPr/>
        <p:txBody>
          <a:bodyPr/>
          <a:lstStyle/>
          <a:p>
            <a:fld id="{BAAAC38D-0552-4C82-B593-E6124DFADBE2}" type="datetime1">
              <a:rPr lang="en-US" smtClean="0"/>
              <a:t>4/28/2021</a:t>
            </a:fld>
            <a:endParaRPr lang="en-US" dirty="0"/>
          </a:p>
        </p:txBody>
      </p:sp>
      <p:sp>
        <p:nvSpPr>
          <p:cNvPr id="6" name="Footer Placeholder 5">
            <a:extLst>
              <a:ext uri="{FF2B5EF4-FFF2-40B4-BE49-F238E27FC236}">
                <a16:creationId xmlns:a16="http://schemas.microsoft.com/office/drawing/2014/main" id="{AEF4CFFA-5657-4F64-8452-704A8FC0A94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71A9D6-D38A-4A29-AED8-17F68D76809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08761438"/>
      </p:ext>
    </p:extLst>
  </p:cSld>
  <p:clrMapOvr>
    <a:masterClrMapping/>
  </p:clrMapOvr>
  <p:transition spd="med">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568CD-8338-4B34-B139-B8590E24990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6655FD-5D37-4765-B85E-9C4D27F62F8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72CDD10-4A95-4150-86B8-9FFD78B5021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4C5C34-7D56-4971-886D-2B7E4BBFD84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24C94-5B88-4A22-97DF-CB18AE7964D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DA370-F846-4D14-9FAE-2F73348CE78E}"/>
              </a:ext>
            </a:extLst>
          </p:cNvPr>
          <p:cNvSpPr>
            <a:spLocks noGrp="1"/>
          </p:cNvSpPr>
          <p:nvPr>
            <p:ph type="dt" sz="half" idx="10"/>
          </p:nvPr>
        </p:nvSpPr>
        <p:spPr/>
        <p:txBody>
          <a:bodyPr/>
          <a:lstStyle/>
          <a:p>
            <a:fld id="{D9DF0F1C-5577-4ACB-BB62-DF8F3C494C7E}" type="datetime1">
              <a:rPr lang="en-US" smtClean="0"/>
              <a:t>4/28/2021</a:t>
            </a:fld>
            <a:endParaRPr lang="en-US" dirty="0"/>
          </a:p>
        </p:txBody>
      </p:sp>
      <p:sp>
        <p:nvSpPr>
          <p:cNvPr id="8" name="Footer Placeholder 7">
            <a:extLst>
              <a:ext uri="{FF2B5EF4-FFF2-40B4-BE49-F238E27FC236}">
                <a16:creationId xmlns:a16="http://schemas.microsoft.com/office/drawing/2014/main" id="{CE39CE97-F0DC-4533-A5E5-D385952D093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463DC15-2D66-45B7-BE54-9C3F6D14C07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10105819"/>
      </p:ext>
    </p:extLst>
  </p:cSld>
  <p:clrMapOvr>
    <a:masterClrMapping/>
  </p:clrMapOvr>
  <p:transition spd="med">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35F87-D88C-4CD0-8BC7-5382B0D7DA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142AC5-AC2B-4EA4-B5CA-998D07F0FD1E}"/>
              </a:ext>
            </a:extLst>
          </p:cNvPr>
          <p:cNvSpPr>
            <a:spLocks noGrp="1"/>
          </p:cNvSpPr>
          <p:nvPr>
            <p:ph type="dt" sz="half" idx="10"/>
          </p:nvPr>
        </p:nvSpPr>
        <p:spPr/>
        <p:txBody>
          <a:bodyPr/>
          <a:lstStyle/>
          <a:p>
            <a:fld id="{1775B394-D9F9-4F0C-B15D-605F45CB9E9F}" type="datetime1">
              <a:rPr lang="en-US" smtClean="0"/>
              <a:t>4/28/2021</a:t>
            </a:fld>
            <a:endParaRPr lang="en-US" dirty="0"/>
          </a:p>
        </p:txBody>
      </p:sp>
      <p:sp>
        <p:nvSpPr>
          <p:cNvPr id="4" name="Footer Placeholder 3">
            <a:extLst>
              <a:ext uri="{FF2B5EF4-FFF2-40B4-BE49-F238E27FC236}">
                <a16:creationId xmlns:a16="http://schemas.microsoft.com/office/drawing/2014/main" id="{19EAC12A-3E85-4CC1-B274-913987E3C89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45E58E5-6D6C-4355-AEED-F98967F8BE3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34608372"/>
      </p:ext>
    </p:extLst>
  </p:cSld>
  <p:clrMapOvr>
    <a:masterClrMapping/>
  </p:clrMapOvr>
  <p:transition spd="med">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5BB757-258F-41DF-8125-F9D660F1A9CA}"/>
              </a:ext>
            </a:extLst>
          </p:cNvPr>
          <p:cNvSpPr>
            <a:spLocks noGrp="1"/>
          </p:cNvSpPr>
          <p:nvPr>
            <p:ph type="dt" sz="half" idx="10"/>
          </p:nvPr>
        </p:nvSpPr>
        <p:spPr/>
        <p:txBody>
          <a:bodyPr/>
          <a:lstStyle/>
          <a:p>
            <a:fld id="{39667345-2558-425A-8533-9BFDBCE15005}" type="datetime1">
              <a:rPr lang="en-US" smtClean="0"/>
              <a:t>4/28/2021</a:t>
            </a:fld>
            <a:endParaRPr lang="en-US" dirty="0"/>
          </a:p>
        </p:txBody>
      </p:sp>
      <p:sp>
        <p:nvSpPr>
          <p:cNvPr id="3" name="Footer Placeholder 2">
            <a:extLst>
              <a:ext uri="{FF2B5EF4-FFF2-40B4-BE49-F238E27FC236}">
                <a16:creationId xmlns:a16="http://schemas.microsoft.com/office/drawing/2014/main" id="{242D5FDC-B99F-4CB8-8E54-9704224C141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09D061B-6D7C-44A5-82E3-B273E0A38FD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55131466"/>
      </p:ext>
    </p:extLst>
  </p:cSld>
  <p:clrMapOvr>
    <a:masterClrMapping/>
  </p:clrMapOvr>
  <p:transition spd="med">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5CD2E-6294-476A-BC79-1BA9D547683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A28F5CB-ED1C-408D-A1A1-F27EEF75D28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1DFE7F-BB7F-4514-8BAA-8D7070ACC95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CC05D30-D01D-4329-BE3F-CB3F6CFBB9AF}"/>
              </a:ext>
            </a:extLst>
          </p:cNvPr>
          <p:cNvSpPr>
            <a:spLocks noGrp="1"/>
          </p:cNvSpPr>
          <p:nvPr>
            <p:ph type="dt" sz="half" idx="10"/>
          </p:nvPr>
        </p:nvSpPr>
        <p:spPr/>
        <p:txBody>
          <a:bodyPr/>
          <a:lstStyle/>
          <a:p>
            <a:fld id="{92BEA474-078D-4E9B-9B14-09A87B19DC46}" type="datetime1">
              <a:rPr lang="en-US" smtClean="0"/>
              <a:t>4/28/2021</a:t>
            </a:fld>
            <a:endParaRPr lang="en-US" dirty="0"/>
          </a:p>
        </p:txBody>
      </p:sp>
      <p:sp>
        <p:nvSpPr>
          <p:cNvPr id="6" name="Footer Placeholder 5">
            <a:extLst>
              <a:ext uri="{FF2B5EF4-FFF2-40B4-BE49-F238E27FC236}">
                <a16:creationId xmlns:a16="http://schemas.microsoft.com/office/drawing/2014/main" id="{42D095A2-03DB-45E1-82FC-875CCEA096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F09AD3-20EE-4296-AD07-181EDE17E115}"/>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903026798"/>
      </p:ext>
    </p:extLst>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F988E7-71BC-4DC2-85B7-268126EBDCBE}"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2707178399"/>
      </p:ext>
    </p:extLst>
  </p:cSld>
  <p:clrMapOvr>
    <a:masterClrMapping/>
  </p:clrMapOvr>
  <p:transition spd="med">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AC85-08D1-45BC-A32F-33556E07916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49742C1-889F-4785-B9A7-2DD705D35D2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F0B65BB-86DB-486E-8413-7E889122D23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872AEEC-DC35-47D1-A929-DD3B3BF0C796}"/>
              </a:ext>
            </a:extLst>
          </p:cNvPr>
          <p:cNvSpPr>
            <a:spLocks noGrp="1"/>
          </p:cNvSpPr>
          <p:nvPr>
            <p:ph type="dt" sz="half" idx="10"/>
          </p:nvPr>
        </p:nvSpPr>
        <p:spPr/>
        <p:txBody>
          <a:bodyPr/>
          <a:lstStyle/>
          <a:p>
            <a:fld id="{4907D986-8816-4272-A432-0437A28A9828}" type="datetime1">
              <a:rPr lang="en-US" smtClean="0"/>
              <a:t>4/28/2021</a:t>
            </a:fld>
            <a:endParaRPr lang="en-US" dirty="0"/>
          </a:p>
        </p:txBody>
      </p:sp>
      <p:sp>
        <p:nvSpPr>
          <p:cNvPr id="6" name="Footer Placeholder 5">
            <a:extLst>
              <a:ext uri="{FF2B5EF4-FFF2-40B4-BE49-F238E27FC236}">
                <a16:creationId xmlns:a16="http://schemas.microsoft.com/office/drawing/2014/main" id="{C32FA09A-BE1A-4660-BB1F-B05A8455E59B}"/>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B6314B37-F6C7-402C-99C5-84F28598F4E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60292504"/>
      </p:ext>
    </p:extLst>
  </p:cSld>
  <p:clrMapOvr>
    <a:masterClrMapping/>
  </p:clrMapOvr>
  <p:transition spd="med">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A2D6F-8590-41C0-BA6E-38F644815D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932E2C-7C1A-4CBD-87ED-14D40C42FA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73169-C983-497D-87D6-FB4070DA63B4}"/>
              </a:ext>
            </a:extLst>
          </p:cNvPr>
          <p:cNvSpPr>
            <a:spLocks noGrp="1"/>
          </p:cNvSpPr>
          <p:nvPr>
            <p:ph type="dt" sz="half" idx="10"/>
          </p:nvPr>
        </p:nvSpPr>
        <p:spPr/>
        <p:txBody>
          <a:bodyPr/>
          <a:lstStyle/>
          <a:p>
            <a:fld id="{B612A279-0833-481D-8C56-F67FD0AC6C50}" type="datetime1">
              <a:rPr lang="en-US" smtClean="0"/>
              <a:t>4/28/2021</a:t>
            </a:fld>
            <a:endParaRPr lang="en-US" dirty="0"/>
          </a:p>
        </p:txBody>
      </p:sp>
      <p:sp>
        <p:nvSpPr>
          <p:cNvPr id="5" name="Footer Placeholder 4">
            <a:extLst>
              <a:ext uri="{FF2B5EF4-FFF2-40B4-BE49-F238E27FC236}">
                <a16:creationId xmlns:a16="http://schemas.microsoft.com/office/drawing/2014/main" id="{94A9F3D5-D35B-45B8-A6E5-136CE2B3D1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64C795-87BF-4DA4-9060-F98A1931086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75529579"/>
      </p:ext>
    </p:extLst>
  </p:cSld>
  <p:clrMapOvr>
    <a:masterClrMapping/>
  </p:clrMapOvr>
  <p:transition spd="med">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3B448E-11C6-4D6B-B50E-5F636040878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5816E8-42AE-47A4-B97C-E0AA1FC1CBA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EE4C6-DD0F-42F7-899E-3530351707C8}"/>
              </a:ext>
            </a:extLst>
          </p:cNvPr>
          <p:cNvSpPr>
            <a:spLocks noGrp="1"/>
          </p:cNvSpPr>
          <p:nvPr>
            <p:ph type="dt" sz="half" idx="10"/>
          </p:nvPr>
        </p:nvSpPr>
        <p:spPr/>
        <p:txBody>
          <a:bodyPr/>
          <a:lstStyle/>
          <a:p>
            <a:fld id="{6587DA83-5663-4C9C-B9AA-0B40A3DAFF81}" type="datetime1">
              <a:rPr lang="en-US" smtClean="0"/>
              <a:t>4/28/2021</a:t>
            </a:fld>
            <a:endParaRPr lang="en-US" dirty="0"/>
          </a:p>
        </p:txBody>
      </p:sp>
      <p:sp>
        <p:nvSpPr>
          <p:cNvPr id="5" name="Footer Placeholder 4">
            <a:extLst>
              <a:ext uri="{FF2B5EF4-FFF2-40B4-BE49-F238E27FC236}">
                <a16:creationId xmlns:a16="http://schemas.microsoft.com/office/drawing/2014/main" id="{F93E059B-3513-4CBB-8548-27C3A5E3B3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5ED5D7-255C-4803-896A-78B4B5DC47D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94974327"/>
      </p:ext>
    </p:extLst>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F988E7-71BC-4DC2-85B7-268126EBDCBE}"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80031838"/>
      </p:ext>
    </p:extLst>
  </p:cSld>
  <p:clrMapOvr>
    <a:masterClrMapping/>
  </p:clrMapOvr>
  <p:transition spd="med">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F988E7-71BC-4DC2-85B7-268126EBDCBE}" type="datetimeFigureOut">
              <a:rPr lang="en-US" smtClean="0"/>
              <a:t>4/28/2021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963830366"/>
      </p:ext>
    </p:extLst>
  </p:cSld>
  <p:clrMapOvr>
    <a:masterClrMapping/>
  </p:clrMapOvr>
  <p:transition spd="med">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F988E7-71BC-4DC2-85B7-268126EBDCBE}" type="datetimeFigureOut">
              <a:rPr lang="en-US" smtClean="0"/>
              <a:t>4/28/2021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1058048657"/>
      </p:ext>
    </p:extLst>
  </p:cSld>
  <p:clrMapOvr>
    <a:masterClrMapping/>
  </p:clrMapOvr>
  <p:transition spd="med">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F988E7-71BC-4DC2-85B7-268126EBDCBE}" type="datetimeFigureOut">
              <a:rPr lang="en-US" smtClean="0"/>
              <a:t>4/28/2021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1284029010"/>
      </p:ext>
    </p:extLst>
  </p:cSld>
  <p:clrMapOvr>
    <a:masterClrMapping/>
  </p:clrMapOvr>
  <p:transition spd="med">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F988E7-71BC-4DC2-85B7-268126EBDCBE}" type="datetimeFigureOut">
              <a:rPr lang="en-US" smtClean="0"/>
              <a:t>4/28/2021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1786572725"/>
      </p:ext>
    </p:extLst>
  </p:cSld>
  <p:clrMapOvr>
    <a:masterClrMapping/>
  </p:clrMapOvr>
  <p:transition spd="med">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F988E7-71BC-4DC2-85B7-268126EBDCBE}" type="datetimeFigureOut">
              <a:rPr lang="en-US" smtClean="0"/>
              <a:t>4/28/2021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1817312897"/>
      </p:ext>
    </p:extLst>
  </p:cSld>
  <p:clrMapOvr>
    <a:masterClrMapping/>
  </p:clrMapOvr>
  <p:transition spd="med">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F988E7-71BC-4DC2-85B7-268126EBDCBE}" type="datetimeFigureOut">
              <a:rPr lang="en-US" smtClean="0"/>
              <a:t>4/28/2021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29DAEF-2293-45F2-9DB3-7AB61166F45E}" type="slidenum">
              <a:rPr lang="en-US" smtClean="0"/>
              <a:t>‹#›</a:t>
            </a:fld>
            <a:endParaRPr lang="en-US"/>
          </a:p>
        </p:txBody>
      </p:sp>
    </p:spTree>
    <p:extLst>
      <p:ext uri="{BB962C8B-B14F-4D97-AF65-F5344CB8AC3E}">
        <p14:creationId xmlns:p14="http://schemas.microsoft.com/office/powerpoint/2010/main" val="4169532859"/>
      </p:ext>
    </p:extLst>
  </p:cSld>
  <p:clrMapOvr>
    <a:masterClrMapping/>
  </p:clrMapOvr>
  <p:transition spd="med">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F988E7-71BC-4DC2-85B7-268126EBDCBE}" type="datetimeFigureOut">
              <a:rPr lang="en-US" smtClean="0"/>
              <a:t>4/28/2021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9DAEF-2293-45F2-9DB3-7AB61166F45E}" type="slidenum">
              <a:rPr lang="en-US" smtClean="0"/>
              <a:t>‹#›</a:t>
            </a:fld>
            <a:endParaRPr lang="en-US"/>
          </a:p>
        </p:txBody>
      </p:sp>
    </p:spTree>
    <p:extLst>
      <p:ext uri="{BB962C8B-B14F-4D97-AF65-F5344CB8AC3E}">
        <p14:creationId xmlns:p14="http://schemas.microsoft.com/office/powerpoint/2010/main" val="6783214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split orient="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982846-CCFE-4E2B-9785-7E2960848AD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0551E2-A783-49EB-BC6A-26FA5E7E3CC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337BEE-2F6E-4D54-81DB-19183533F73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2D6E202-B606-4609-B914-27C9371A1F6D}" type="datetime1">
              <a:rPr lang="en-US" smtClean="0"/>
              <a:t>4/28/2021</a:t>
            </a:fld>
            <a:endParaRPr lang="en-US" dirty="0"/>
          </a:p>
        </p:txBody>
      </p:sp>
      <p:sp>
        <p:nvSpPr>
          <p:cNvPr id="5" name="Footer Placeholder 4">
            <a:extLst>
              <a:ext uri="{FF2B5EF4-FFF2-40B4-BE49-F238E27FC236}">
                <a16:creationId xmlns:a16="http://schemas.microsoft.com/office/drawing/2014/main" id="{688EA432-CDCA-43A6-A416-B52131F1291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A30308-656B-4F40-9011-ABDC1C20096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7430525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split orient="vert"/>
  </p:transition>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2C9C13-74FB-4469-A3B7-B4A24952B08A}"/>
              </a:ext>
            </a:extLst>
          </p:cNvPr>
          <p:cNvPicPr>
            <a:picLocks noChangeAspect="1"/>
          </p:cNvPicPr>
          <p:nvPr/>
        </p:nvPicPr>
        <p:blipFill rotWithShape="1">
          <a:blip r:embed="rId3"/>
          <a:srcRect l="6560" t="4215" r="1505" b="8187"/>
          <a:stretch/>
        </p:blipFill>
        <p:spPr>
          <a:xfrm>
            <a:off x="0" y="0"/>
            <a:ext cx="9144000" cy="6858000"/>
          </a:xfrm>
          <a:prstGeom prst="rect">
            <a:avLst/>
          </a:prstGeom>
        </p:spPr>
      </p:pic>
      <p:sp>
        <p:nvSpPr>
          <p:cNvPr id="2" name="Title 1">
            <a:extLst>
              <a:ext uri="{FF2B5EF4-FFF2-40B4-BE49-F238E27FC236}">
                <a16:creationId xmlns:a16="http://schemas.microsoft.com/office/drawing/2014/main" id="{C825B3D4-BC65-4819-AAED-6EA0D6091162}"/>
              </a:ext>
            </a:extLst>
          </p:cNvPr>
          <p:cNvSpPr>
            <a:spLocks noGrp="1"/>
          </p:cNvSpPr>
          <p:nvPr>
            <p:ph type="ctrTitle"/>
          </p:nvPr>
        </p:nvSpPr>
        <p:spPr>
          <a:xfrm>
            <a:off x="983840" y="1343036"/>
            <a:ext cx="7176319" cy="3751478"/>
          </a:xfrm>
        </p:spPr>
        <p:txBody>
          <a:bodyPr>
            <a:normAutofit fontScale="90000"/>
          </a:bodyPr>
          <a:lstStyle/>
          <a:p>
            <a:pPr>
              <a:lnSpc>
                <a:spcPct val="109000"/>
              </a:lnSpc>
              <a:spcBef>
                <a:spcPts val="1000"/>
              </a:spcBef>
              <a:spcAft>
                <a:spcPts val="1000"/>
              </a:spcAft>
            </a:pPr>
            <a:r>
              <a:rPr lang="en-US" sz="6700" dirty="0">
                <a:solidFill>
                  <a:srgbClr val="361B00"/>
                </a:solidFill>
                <a:effectLst>
                  <a:outerShdw blurRad="50800" dist="38100" dir="2700000" algn="tl" rotWithShape="0">
                    <a:prstClr val="black">
                      <a:alpha val="40000"/>
                    </a:prstClr>
                  </a:outerShdw>
                </a:effectLst>
                <a:latin typeface="Papyrus" panose="03070502060502030205" pitchFamily="66" charset="0"/>
              </a:rPr>
              <a:t>The  </a:t>
            </a:r>
            <a:r>
              <a:rPr lang="en-US" sz="8000" dirty="0">
                <a:solidFill>
                  <a:srgbClr val="361B00"/>
                </a:solidFill>
                <a:effectLst>
                  <a:outerShdw blurRad="50800" dist="38100" dir="2700000" algn="tl" rotWithShape="0">
                    <a:prstClr val="black">
                      <a:alpha val="40000"/>
                    </a:prstClr>
                  </a:outerShdw>
                </a:effectLst>
                <a:latin typeface="Papyrus" panose="03070502060502030205" pitchFamily="66" charset="0"/>
              </a:rPr>
              <a:t>Gospel</a:t>
            </a:r>
            <a:r>
              <a:rPr lang="en-US" sz="6700" dirty="0">
                <a:solidFill>
                  <a:srgbClr val="361B00"/>
                </a:solidFill>
                <a:effectLst>
                  <a:outerShdw blurRad="50800" dist="38100" dir="2700000" algn="tl" rotWithShape="0">
                    <a:prstClr val="black">
                      <a:alpha val="40000"/>
                    </a:prstClr>
                  </a:outerShdw>
                </a:effectLst>
                <a:latin typeface="Papyrus" panose="03070502060502030205" pitchFamily="66" charset="0"/>
              </a:rPr>
              <a:t> of</a:t>
            </a:r>
            <a:br>
              <a:rPr lang="en-US" sz="6700" dirty="0">
                <a:solidFill>
                  <a:srgbClr val="361B00"/>
                </a:solidFill>
                <a:effectLst>
                  <a:outerShdw blurRad="50800" dist="38100" dir="2700000" algn="tl" rotWithShape="0">
                    <a:prstClr val="black">
                      <a:alpha val="40000"/>
                    </a:prstClr>
                  </a:outerShdw>
                </a:effectLst>
                <a:latin typeface="Papyrus" panose="03070502060502030205" pitchFamily="66" charset="0"/>
              </a:rPr>
            </a:br>
            <a:r>
              <a:rPr lang="en-US" sz="19900" dirty="0">
                <a:solidFill>
                  <a:srgbClr val="361B00"/>
                </a:solidFill>
                <a:effectLst>
                  <a:outerShdw blurRad="50800" dist="38100" dir="2700000" algn="tl" rotWithShape="0">
                    <a:prstClr val="black">
                      <a:alpha val="40000"/>
                    </a:prstClr>
                  </a:outerShdw>
                </a:effectLst>
                <a:latin typeface="Papyrus" panose="03070502060502030205" pitchFamily="66" charset="0"/>
              </a:rPr>
              <a:t>John</a:t>
            </a:r>
            <a:endParaRPr lang="en-US" sz="13800" dirty="0">
              <a:solidFill>
                <a:srgbClr val="361B00"/>
              </a:solidFill>
              <a:effectLst>
                <a:outerShdw blurRad="50800" dist="38100" dir="2700000" algn="tl" rotWithShape="0">
                  <a:prstClr val="black">
                    <a:alpha val="40000"/>
                  </a:prstClr>
                </a:outerShdw>
              </a:effectLst>
              <a:latin typeface="Papyrus" panose="03070502060502030205" pitchFamily="66" charset="0"/>
            </a:endParaRPr>
          </a:p>
        </p:txBody>
      </p:sp>
      <p:pic>
        <p:nvPicPr>
          <p:cNvPr id="7" name="Picture 6">
            <a:extLst>
              <a:ext uri="{FF2B5EF4-FFF2-40B4-BE49-F238E27FC236}">
                <a16:creationId xmlns:a16="http://schemas.microsoft.com/office/drawing/2014/main" id="{751E9796-74E3-49D6-8965-A7D4A5FD107A}"/>
              </a:ext>
            </a:extLst>
          </p:cNvPr>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2377738" y="4562375"/>
            <a:ext cx="4388522" cy="2427693"/>
          </a:xfrm>
          <a:prstGeom prst="rect">
            <a:avLst/>
          </a:prstGeom>
        </p:spPr>
      </p:pic>
    </p:spTree>
    <p:extLst>
      <p:ext uri="{BB962C8B-B14F-4D97-AF65-F5344CB8AC3E}">
        <p14:creationId xmlns:p14="http://schemas.microsoft.com/office/powerpoint/2010/main" val="1496208074"/>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AF1CFB-9CAD-49DD-AE33-BFF13E7D906B}"/>
              </a:ext>
            </a:extLst>
          </p:cNvPr>
          <p:cNvPicPr>
            <a:picLocks noChangeAspect="1"/>
          </p:cNvPicPr>
          <p:nvPr/>
        </p:nvPicPr>
        <p:blipFill rotWithShape="1">
          <a:blip r:embed="rId3">
            <a:alphaModFix amt="40000"/>
          </a:blip>
          <a:srcRect l="6560" t="4215" r="1505" b="8187"/>
          <a:stretch/>
        </p:blipFill>
        <p:spPr>
          <a:xfrm>
            <a:off x="0" y="0"/>
            <a:ext cx="9144000" cy="6858000"/>
          </a:xfrm>
          <a:prstGeom prst="rect">
            <a:avLst/>
          </a:prstGeom>
        </p:spPr>
      </p:pic>
      <p:sp>
        <p:nvSpPr>
          <p:cNvPr id="2" name="Title 1">
            <a:extLst>
              <a:ext uri="{FF2B5EF4-FFF2-40B4-BE49-F238E27FC236}">
                <a16:creationId xmlns:a16="http://schemas.microsoft.com/office/drawing/2014/main" id="{17E77A51-EE8B-42C6-AE15-1D45C2B67745}"/>
              </a:ext>
            </a:extLst>
          </p:cNvPr>
          <p:cNvSpPr>
            <a:spLocks noGrp="1"/>
          </p:cNvSpPr>
          <p:nvPr>
            <p:ph type="title"/>
          </p:nvPr>
        </p:nvSpPr>
        <p:spPr>
          <a:xfrm>
            <a:off x="128857" y="46180"/>
            <a:ext cx="8886286" cy="1207630"/>
          </a:xfrm>
        </p:spPr>
        <p:txBody>
          <a:bodyPr>
            <a:normAutofit/>
          </a:bodyPr>
          <a:lstStyle/>
          <a:p>
            <a:pPr algn="ctr"/>
            <a:r>
              <a:rPr lang="en-US" sz="4000" b="1" dirty="0">
                <a:solidFill>
                  <a:srgbClr val="361B00"/>
                </a:solidFill>
                <a:effectLst>
                  <a:glow rad="101600">
                    <a:schemeClr val="accent4">
                      <a:lumMod val="20000"/>
                      <a:lumOff val="80000"/>
                      <a:alpha val="60000"/>
                    </a:schemeClr>
                  </a:glow>
                </a:effectLst>
                <a:latin typeface="Maiandra GD" panose="020E0502030308020204" pitchFamily="34" charset="0"/>
              </a:rPr>
              <a:t>Healing the Nobleman’s Son</a:t>
            </a:r>
            <a:br>
              <a:rPr lang="en-US" sz="3600" b="1" dirty="0">
                <a:solidFill>
                  <a:srgbClr val="361B00"/>
                </a:solidFill>
                <a:effectLst>
                  <a:glow rad="101600">
                    <a:schemeClr val="accent4">
                      <a:lumMod val="20000"/>
                      <a:lumOff val="80000"/>
                      <a:alpha val="60000"/>
                    </a:schemeClr>
                  </a:glow>
                </a:effectLst>
                <a:latin typeface="Maiandra GD" panose="020E0502030308020204" pitchFamily="34" charset="0"/>
              </a:rPr>
            </a:br>
            <a:r>
              <a:rPr lang="en-US" sz="3200" b="1" dirty="0">
                <a:solidFill>
                  <a:srgbClr val="361B00"/>
                </a:solidFill>
                <a:effectLst>
                  <a:glow rad="101600">
                    <a:schemeClr val="accent4">
                      <a:lumMod val="20000"/>
                      <a:lumOff val="80000"/>
                      <a:alpha val="60000"/>
                    </a:schemeClr>
                  </a:glow>
                </a:effectLst>
                <a:latin typeface="Maiandra GD" panose="020E0502030308020204" pitchFamily="34" charset="0"/>
              </a:rPr>
              <a:t>(John 4:43-54)</a:t>
            </a:r>
            <a:endParaRPr lang="en-US" sz="3600" b="1" dirty="0">
              <a:solidFill>
                <a:srgbClr val="361B00"/>
              </a:solidFill>
              <a:effectLst>
                <a:glow rad="101600">
                  <a:schemeClr val="accent4">
                    <a:lumMod val="20000"/>
                    <a:lumOff val="80000"/>
                    <a:alpha val="60000"/>
                  </a:schemeClr>
                </a:glow>
              </a:effectLst>
              <a:latin typeface="Maiandra GD" panose="020E0502030308020204" pitchFamily="34" charset="0"/>
            </a:endParaRPr>
          </a:p>
        </p:txBody>
      </p:sp>
      <p:sp>
        <p:nvSpPr>
          <p:cNvPr id="3" name="Content Placeholder 2">
            <a:extLst>
              <a:ext uri="{FF2B5EF4-FFF2-40B4-BE49-F238E27FC236}">
                <a16:creationId xmlns:a16="http://schemas.microsoft.com/office/drawing/2014/main" id="{D5E4FF32-DDAF-4C1F-9332-8C5378EFAEC6}"/>
              </a:ext>
            </a:extLst>
          </p:cNvPr>
          <p:cNvSpPr>
            <a:spLocks noGrp="1"/>
          </p:cNvSpPr>
          <p:nvPr>
            <p:ph idx="1"/>
          </p:nvPr>
        </p:nvSpPr>
        <p:spPr>
          <a:xfrm>
            <a:off x="160842" y="1247532"/>
            <a:ext cx="8983157" cy="5558010"/>
          </a:xfrm>
        </p:spPr>
        <p:txBody>
          <a:bodyPr>
            <a:noAutofit/>
          </a:bodyPr>
          <a:lstStyle/>
          <a:p>
            <a:pPr marL="0" lvl="1" indent="0">
              <a:spcBef>
                <a:spcPts val="0"/>
              </a:spcBef>
              <a:spcAft>
                <a:spcPts val="300"/>
              </a:spcAft>
              <a:buNone/>
            </a:pPr>
            <a:r>
              <a:rPr lang="en-US" sz="3200" b="1" dirty="0">
                <a:ea typeface="Times New Roman" panose="02020603050405020304" pitchFamily="18" charset="0"/>
              </a:rPr>
              <a:t>Jesus Journeys to Galilee (4:43-45)</a:t>
            </a:r>
          </a:p>
          <a:p>
            <a:pPr marL="341313" lvl="1" indent="-341313">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He was received not because it was His home country but because the Galileans had witnessed His works at the feast in Jerusalem (cf. Matt.13:57; Luke 4:28-29).</a:t>
            </a:r>
          </a:p>
          <a:p>
            <a:pPr marL="0" lvl="1" indent="0">
              <a:spcBef>
                <a:spcPts val="0"/>
              </a:spcBef>
              <a:spcAft>
                <a:spcPts val="300"/>
              </a:spcAft>
              <a:buNone/>
            </a:pPr>
            <a:r>
              <a:rPr lang="en-US" sz="3200" b="1" dirty="0">
                <a:ea typeface="Times New Roman" panose="02020603050405020304" pitchFamily="18" charset="0"/>
              </a:rPr>
              <a:t>Healing the Nobleman’s son (4:46-54)</a:t>
            </a:r>
          </a:p>
          <a:p>
            <a:pPr marL="342900" lvl="1" indent="-342900">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While Jesus is in Cana of Galilee, a nobleman travels from Capernaum to beg Jesus to “come down and heal his son” (4:46-47; cf. Luke 8:3; Acts 13:1).</a:t>
            </a:r>
          </a:p>
          <a:p>
            <a:pPr marL="342900" lvl="1" indent="-342900">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Jesus notes that people would not believe unless they saw signs and wonders (4:48).</a:t>
            </a:r>
          </a:p>
          <a:p>
            <a:pPr marL="0" lvl="1" indent="0">
              <a:spcBef>
                <a:spcPts val="0"/>
              </a:spcBef>
              <a:spcAft>
                <a:spcPts val="300"/>
              </a:spcAft>
              <a:buNone/>
            </a:pPr>
            <a:endParaRPr lang="en-US" sz="3200" dirty="0">
              <a:ea typeface="Times New Roman" panose="02020603050405020304" pitchFamily="18" charset="0"/>
            </a:endParaRPr>
          </a:p>
        </p:txBody>
      </p:sp>
    </p:spTree>
    <p:extLst>
      <p:ext uri="{BB962C8B-B14F-4D97-AF65-F5344CB8AC3E}">
        <p14:creationId xmlns:p14="http://schemas.microsoft.com/office/powerpoint/2010/main" val="198603493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a:extLst>
              <a:ext uri="{FF2B5EF4-FFF2-40B4-BE49-F238E27FC236}">
                <a16:creationId xmlns:a16="http://schemas.microsoft.com/office/drawing/2014/main" id="{7C415E25-D0C0-41DE-9304-FE7528E01A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828675"/>
            <a:ext cx="8458200" cy="7686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a:extLst>
              <a:ext uri="{FF2B5EF4-FFF2-40B4-BE49-F238E27FC236}">
                <a16:creationId xmlns:a16="http://schemas.microsoft.com/office/drawing/2014/main" id="{4348A8E5-DACB-41CF-AA30-241ED146D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00" name="Rectangle 4">
            <a:extLst>
              <a:ext uri="{FF2B5EF4-FFF2-40B4-BE49-F238E27FC236}">
                <a16:creationId xmlns:a16="http://schemas.microsoft.com/office/drawing/2014/main" id="{00FA855E-D2A2-4420-BEB0-025B2C261E6A}"/>
              </a:ext>
            </a:extLst>
          </p:cNvPr>
          <p:cNvSpPr>
            <a:spLocks noGrp="1" noChangeArrowheads="1"/>
          </p:cNvSpPr>
          <p:nvPr>
            <p:ph type="title"/>
          </p:nvPr>
        </p:nvSpPr>
        <p:spPr>
          <a:xfrm>
            <a:off x="304800" y="228600"/>
            <a:ext cx="8229600" cy="1143000"/>
          </a:xfrm>
        </p:spPr>
        <p:txBody>
          <a:bodyPr/>
          <a:lstStyle/>
          <a:p>
            <a:pPr algn="l"/>
            <a:r>
              <a:rPr lang="en-US" altLang="en-US" sz="3600"/>
              <a:t>Ancient Roman Road</a:t>
            </a:r>
            <a:br>
              <a:rPr lang="en-US" altLang="en-US" sz="3600"/>
            </a:br>
            <a:r>
              <a:rPr lang="en-US" altLang="en-US" sz="3600"/>
              <a:t> from Cana to Capernaum</a:t>
            </a:r>
          </a:p>
        </p:txBody>
      </p:sp>
    </p:spTree>
  </p:cSld>
  <p:clrMapOvr>
    <a:masterClrMapping/>
  </p:clrMapOvr>
  <p:transition spd="med">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C164A6-3266-4CDD-9A76-DB9671CF2841}"/>
              </a:ext>
            </a:extLst>
          </p:cNvPr>
          <p:cNvPicPr>
            <a:picLocks noChangeAspect="1"/>
          </p:cNvPicPr>
          <p:nvPr/>
        </p:nvPicPr>
        <p:blipFill rotWithShape="1">
          <a:blip r:embed="rId3"/>
          <a:srcRect r="11334"/>
          <a:stretch/>
        </p:blipFill>
        <p:spPr>
          <a:xfrm>
            <a:off x="20" y="10"/>
            <a:ext cx="9143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62137B-9112-4C8E-8E89-E3A08F96F927}"/>
              </a:ext>
            </a:extLst>
          </p:cNvPr>
          <p:cNvSpPr>
            <a:spLocks noGrp="1"/>
          </p:cNvSpPr>
          <p:nvPr>
            <p:ph type="title"/>
          </p:nvPr>
        </p:nvSpPr>
        <p:spPr>
          <a:xfrm>
            <a:off x="392906" y="5317240"/>
            <a:ext cx="8408194" cy="744836"/>
          </a:xfrm>
        </p:spPr>
        <p:txBody>
          <a:bodyPr>
            <a:normAutofit/>
          </a:bodyPr>
          <a:lstStyle/>
          <a:p>
            <a:pPr algn="ctr"/>
            <a:r>
              <a:rPr lang="en-US" sz="4000" dirty="0">
                <a:solidFill>
                  <a:schemeClr val="tx1">
                    <a:lumMod val="85000"/>
                    <a:lumOff val="15000"/>
                  </a:schemeClr>
                </a:solidFill>
                <a:effectLst>
                  <a:outerShdw blurRad="38100" dist="38100" dir="2700000" algn="tl">
                    <a:srgbClr val="000000">
                      <a:alpha val="43137"/>
                    </a:srgbClr>
                  </a:outerShdw>
                </a:effectLst>
              </a:rPr>
              <a:t>Site of Biblical Cana</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7003684"/>
      </p:ext>
    </p:extLst>
  </p:cSld>
  <p:clrMapOvr>
    <a:masterClrMapping/>
  </p:clrMapOvr>
  <p:transition spd="med">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AF1CFB-9CAD-49DD-AE33-BFF13E7D906B}"/>
              </a:ext>
            </a:extLst>
          </p:cNvPr>
          <p:cNvPicPr>
            <a:picLocks noChangeAspect="1"/>
          </p:cNvPicPr>
          <p:nvPr/>
        </p:nvPicPr>
        <p:blipFill rotWithShape="1">
          <a:blip r:embed="rId3">
            <a:alphaModFix amt="40000"/>
          </a:blip>
          <a:srcRect l="6560" t="4215" r="1505" b="8187"/>
          <a:stretch/>
        </p:blipFill>
        <p:spPr>
          <a:xfrm>
            <a:off x="0" y="0"/>
            <a:ext cx="9144000" cy="6858000"/>
          </a:xfrm>
          <a:prstGeom prst="rect">
            <a:avLst/>
          </a:prstGeom>
        </p:spPr>
      </p:pic>
      <p:sp>
        <p:nvSpPr>
          <p:cNvPr id="2" name="Title 1">
            <a:extLst>
              <a:ext uri="{FF2B5EF4-FFF2-40B4-BE49-F238E27FC236}">
                <a16:creationId xmlns:a16="http://schemas.microsoft.com/office/drawing/2014/main" id="{17E77A51-EE8B-42C6-AE15-1D45C2B67745}"/>
              </a:ext>
            </a:extLst>
          </p:cNvPr>
          <p:cNvSpPr>
            <a:spLocks noGrp="1"/>
          </p:cNvSpPr>
          <p:nvPr>
            <p:ph type="title"/>
          </p:nvPr>
        </p:nvSpPr>
        <p:spPr>
          <a:xfrm>
            <a:off x="128857" y="46180"/>
            <a:ext cx="8886286" cy="1207630"/>
          </a:xfrm>
        </p:spPr>
        <p:txBody>
          <a:bodyPr>
            <a:normAutofit/>
          </a:bodyPr>
          <a:lstStyle/>
          <a:p>
            <a:pPr algn="ctr"/>
            <a:r>
              <a:rPr lang="en-US" sz="4000" b="1" dirty="0">
                <a:solidFill>
                  <a:srgbClr val="361B00"/>
                </a:solidFill>
                <a:effectLst>
                  <a:glow rad="101600">
                    <a:schemeClr val="accent4">
                      <a:lumMod val="20000"/>
                      <a:lumOff val="80000"/>
                      <a:alpha val="60000"/>
                    </a:schemeClr>
                  </a:glow>
                </a:effectLst>
                <a:latin typeface="Maiandra GD" panose="020E0502030308020204" pitchFamily="34" charset="0"/>
              </a:rPr>
              <a:t>Healing the Nobleman’s Son</a:t>
            </a:r>
            <a:br>
              <a:rPr lang="en-US" sz="3600" b="1" dirty="0">
                <a:solidFill>
                  <a:srgbClr val="361B00"/>
                </a:solidFill>
                <a:effectLst>
                  <a:glow rad="101600">
                    <a:schemeClr val="accent4">
                      <a:lumMod val="20000"/>
                      <a:lumOff val="80000"/>
                      <a:alpha val="60000"/>
                    </a:schemeClr>
                  </a:glow>
                </a:effectLst>
                <a:latin typeface="Maiandra GD" panose="020E0502030308020204" pitchFamily="34" charset="0"/>
              </a:rPr>
            </a:br>
            <a:r>
              <a:rPr lang="en-US" sz="3200" b="1" dirty="0">
                <a:solidFill>
                  <a:srgbClr val="361B00"/>
                </a:solidFill>
                <a:effectLst>
                  <a:glow rad="101600">
                    <a:schemeClr val="accent4">
                      <a:lumMod val="20000"/>
                      <a:lumOff val="80000"/>
                      <a:alpha val="60000"/>
                    </a:schemeClr>
                  </a:glow>
                </a:effectLst>
                <a:latin typeface="Maiandra GD" panose="020E0502030308020204" pitchFamily="34" charset="0"/>
              </a:rPr>
              <a:t>(John 4:43-54)</a:t>
            </a:r>
            <a:endParaRPr lang="en-US" sz="3600" b="1" dirty="0">
              <a:solidFill>
                <a:srgbClr val="361B00"/>
              </a:solidFill>
              <a:effectLst>
                <a:glow rad="101600">
                  <a:schemeClr val="accent4">
                    <a:lumMod val="20000"/>
                    <a:lumOff val="80000"/>
                    <a:alpha val="60000"/>
                  </a:schemeClr>
                </a:glow>
              </a:effectLst>
              <a:latin typeface="Maiandra GD" panose="020E0502030308020204" pitchFamily="34" charset="0"/>
            </a:endParaRPr>
          </a:p>
        </p:txBody>
      </p:sp>
      <p:sp>
        <p:nvSpPr>
          <p:cNvPr id="3" name="Content Placeholder 2">
            <a:extLst>
              <a:ext uri="{FF2B5EF4-FFF2-40B4-BE49-F238E27FC236}">
                <a16:creationId xmlns:a16="http://schemas.microsoft.com/office/drawing/2014/main" id="{D5E4FF32-DDAF-4C1F-9332-8C5378EFAEC6}"/>
              </a:ext>
            </a:extLst>
          </p:cNvPr>
          <p:cNvSpPr>
            <a:spLocks noGrp="1"/>
          </p:cNvSpPr>
          <p:nvPr>
            <p:ph idx="1"/>
          </p:nvPr>
        </p:nvSpPr>
        <p:spPr>
          <a:xfrm>
            <a:off x="160842" y="1247532"/>
            <a:ext cx="8983157" cy="5558010"/>
          </a:xfrm>
        </p:spPr>
        <p:txBody>
          <a:bodyPr>
            <a:noAutofit/>
          </a:bodyPr>
          <a:lstStyle/>
          <a:p>
            <a:pPr marL="0" lvl="1" indent="0">
              <a:spcBef>
                <a:spcPts val="0"/>
              </a:spcBef>
              <a:spcAft>
                <a:spcPts val="300"/>
              </a:spcAft>
              <a:buNone/>
            </a:pPr>
            <a:r>
              <a:rPr lang="en-US" sz="3200" b="1" dirty="0">
                <a:ea typeface="Times New Roman" panose="02020603050405020304" pitchFamily="18" charset="0"/>
              </a:rPr>
              <a:t>Healing the Nobleman’s son (4:46-54)</a:t>
            </a:r>
          </a:p>
          <a:p>
            <a:pPr marL="342900" lvl="1" indent="-342900">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While Jesus is in Cana of Galilee, a nobleman travels from Capernaum to beg Jesus to “come down and heal his son” (4:46-47).</a:t>
            </a:r>
          </a:p>
          <a:p>
            <a:pPr marL="342900" lvl="1" indent="-342900">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Jesus notes that people would not believe unless they saw signs and wonders (4:48).</a:t>
            </a:r>
          </a:p>
          <a:p>
            <a:pPr marL="342900" lvl="1" indent="-342900">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Jesus tells the nobleman to return home: “Your son lives!” The man </a:t>
            </a:r>
            <a:r>
              <a:rPr lang="en-US" sz="3000" b="1" i="1" dirty="0">
                <a:solidFill>
                  <a:srgbClr val="74350A"/>
                </a:solidFill>
                <a:effectLst>
                  <a:outerShdw blurRad="38100" dist="38100" dir="2700000" algn="tl">
                    <a:srgbClr val="000000">
                      <a:alpha val="43137"/>
                    </a:srgbClr>
                  </a:outerShdw>
                </a:effectLst>
                <a:ea typeface="Times New Roman" panose="02020603050405020304" pitchFamily="18" charset="0"/>
              </a:rPr>
              <a:t>believes</a:t>
            </a: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 and goes home (4:49-50).</a:t>
            </a:r>
          </a:p>
          <a:p>
            <a:pPr marL="342900" lvl="1" indent="-342900">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When the nobleman learns that his son had been healed at the precise time Jesus said, “He lives,” he “believed and his whole household” (4:51-53).</a:t>
            </a:r>
          </a:p>
          <a:p>
            <a:pPr marL="342900" lvl="1" indent="-342900">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This is the </a:t>
            </a:r>
            <a:r>
              <a:rPr lang="en-US" sz="3000" b="1" i="1" dirty="0">
                <a:solidFill>
                  <a:srgbClr val="74350A"/>
                </a:solidFill>
                <a:effectLst>
                  <a:outerShdw blurRad="38100" dist="38100" dir="2700000" algn="tl">
                    <a:srgbClr val="000000">
                      <a:alpha val="43137"/>
                    </a:srgbClr>
                  </a:outerShdw>
                </a:effectLst>
                <a:ea typeface="Times New Roman" panose="02020603050405020304" pitchFamily="18" charset="0"/>
              </a:rPr>
              <a:t>“second sign” </a:t>
            </a: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in the Gospel of John (4:54).</a:t>
            </a:r>
          </a:p>
          <a:p>
            <a:pPr marL="342900" lvl="1" indent="-342900">
              <a:spcBef>
                <a:spcPts val="0"/>
              </a:spcBef>
              <a:spcAft>
                <a:spcPts val="300"/>
              </a:spcAft>
            </a:pPr>
            <a:endParaRPr lang="en-US" sz="2800" i="1" dirty="0">
              <a:solidFill>
                <a:srgbClr val="74350A"/>
              </a:solidFill>
              <a:effectLst>
                <a:outerShdw blurRad="38100" dist="38100" dir="2700000" algn="tl">
                  <a:srgbClr val="000000">
                    <a:alpha val="43137"/>
                  </a:srgbClr>
                </a:outerShdw>
              </a:effectLst>
              <a:ea typeface="Times New Roman" panose="02020603050405020304" pitchFamily="18" charset="0"/>
            </a:endParaRPr>
          </a:p>
          <a:p>
            <a:pPr marL="0" lvl="1" indent="0">
              <a:spcBef>
                <a:spcPts val="0"/>
              </a:spcBef>
              <a:spcAft>
                <a:spcPts val="300"/>
              </a:spcAft>
              <a:buNone/>
            </a:pPr>
            <a:endParaRPr lang="en-US" sz="3200" dirty="0">
              <a:ea typeface="Times New Roman" panose="02020603050405020304" pitchFamily="18" charset="0"/>
            </a:endParaRPr>
          </a:p>
        </p:txBody>
      </p:sp>
    </p:spTree>
    <p:extLst>
      <p:ext uri="{BB962C8B-B14F-4D97-AF65-F5344CB8AC3E}">
        <p14:creationId xmlns:p14="http://schemas.microsoft.com/office/powerpoint/2010/main" val="159231330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ouse with trees in the background&#10;&#10;Description automatically generated">
            <a:extLst>
              <a:ext uri="{FF2B5EF4-FFF2-40B4-BE49-F238E27FC236}">
                <a16:creationId xmlns:a16="http://schemas.microsoft.com/office/drawing/2014/main" id="{74FB10CE-D03E-475E-9381-752293586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9230032" cy="6858000"/>
          </a:xfrm>
          <a:prstGeom prst="rect">
            <a:avLst/>
          </a:prstGeom>
        </p:spPr>
      </p:pic>
      <p:sp>
        <p:nvSpPr>
          <p:cNvPr id="2" name="Title 1">
            <a:extLst>
              <a:ext uri="{FF2B5EF4-FFF2-40B4-BE49-F238E27FC236}">
                <a16:creationId xmlns:a16="http://schemas.microsoft.com/office/drawing/2014/main" id="{9520300E-4B8E-478B-954E-ADAAECAA772D}"/>
              </a:ext>
            </a:extLst>
          </p:cNvPr>
          <p:cNvSpPr>
            <a:spLocks noGrp="1"/>
          </p:cNvSpPr>
          <p:nvPr>
            <p:ph type="ctrTitle"/>
          </p:nvPr>
        </p:nvSpPr>
        <p:spPr>
          <a:xfrm>
            <a:off x="533400" y="1406153"/>
            <a:ext cx="5676555" cy="1922604"/>
          </a:xfrm>
        </p:spPr>
        <p:txBody>
          <a:bodyPr anchor="b">
            <a:normAutofit/>
          </a:bodyPr>
          <a:lstStyle/>
          <a:p>
            <a:pPr>
              <a:lnSpc>
                <a:spcPct val="90000"/>
              </a:lnSpc>
            </a:pPr>
            <a:r>
              <a:rPr lang="en-US" sz="6000" b="1" spc="50" dirty="0">
                <a:ln w="0"/>
                <a:solidFill>
                  <a:schemeClr val="bg2"/>
                </a:solidFill>
                <a:effectLst>
                  <a:innerShdw blurRad="63500" dist="50800" dir="13500000">
                    <a:srgbClr val="000000">
                      <a:alpha val="50000"/>
                    </a:srgbClr>
                  </a:innerShdw>
                </a:effectLst>
                <a:latin typeface="Berlin Sans FB Demi" panose="020E0802020502020306" pitchFamily="34" charset="0"/>
              </a:rPr>
              <a:t>Eastside Church of Christ</a:t>
            </a:r>
            <a:endParaRPr lang="en-US" sz="3900" dirty="0">
              <a:solidFill>
                <a:schemeClr val="bg1"/>
              </a:solidFill>
            </a:endParaRPr>
          </a:p>
        </p:txBody>
      </p:sp>
      <p:sp>
        <p:nvSpPr>
          <p:cNvPr id="3" name="Subtitle 2">
            <a:extLst>
              <a:ext uri="{FF2B5EF4-FFF2-40B4-BE49-F238E27FC236}">
                <a16:creationId xmlns:a16="http://schemas.microsoft.com/office/drawing/2014/main" id="{BE8335A6-33FA-4D1A-BCC6-3C8CEF118168}"/>
              </a:ext>
            </a:extLst>
          </p:cNvPr>
          <p:cNvSpPr>
            <a:spLocks noGrp="1"/>
          </p:cNvSpPr>
          <p:nvPr>
            <p:ph type="subTitle" idx="1"/>
          </p:nvPr>
        </p:nvSpPr>
        <p:spPr>
          <a:xfrm>
            <a:off x="1063469" y="3328757"/>
            <a:ext cx="4616415" cy="1208141"/>
          </a:xfrm>
        </p:spPr>
        <p:txBody>
          <a:bodyPr>
            <a:normAutofit/>
          </a:bodyPr>
          <a:lstStyle/>
          <a:p>
            <a:pPr algn="ctr"/>
            <a:r>
              <a:rPr lang="en-US" sz="4400" dirty="0">
                <a:solidFill>
                  <a:schemeClr val="bg1"/>
                </a:solidFill>
                <a:latin typeface="Agency FB" panose="020B0503020202020204" pitchFamily="34" charset="0"/>
              </a:rPr>
              <a:t>Eastside-church.org</a:t>
            </a:r>
          </a:p>
        </p:txBody>
      </p:sp>
    </p:spTree>
    <p:extLst>
      <p:ext uri="{BB962C8B-B14F-4D97-AF65-F5344CB8AC3E}">
        <p14:creationId xmlns:p14="http://schemas.microsoft.com/office/powerpoint/2010/main" val="121842928"/>
      </p:ext>
    </p:extLst>
  </p:cSld>
  <p:clrMapOvr>
    <a:masterClrMapping/>
  </p:clrMapOvr>
  <p:transition spd="med">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2C9C13-74FB-4469-A3B7-B4A24952B08A}"/>
              </a:ext>
            </a:extLst>
          </p:cNvPr>
          <p:cNvPicPr>
            <a:picLocks noChangeAspect="1"/>
          </p:cNvPicPr>
          <p:nvPr/>
        </p:nvPicPr>
        <p:blipFill rotWithShape="1">
          <a:blip r:embed="rId3"/>
          <a:srcRect l="6560" t="4215" r="1505" b="8187"/>
          <a:stretch/>
        </p:blipFill>
        <p:spPr>
          <a:xfrm>
            <a:off x="0" y="0"/>
            <a:ext cx="9144000" cy="6858000"/>
          </a:xfrm>
          <a:prstGeom prst="rect">
            <a:avLst/>
          </a:prstGeom>
        </p:spPr>
      </p:pic>
      <p:sp>
        <p:nvSpPr>
          <p:cNvPr id="2" name="Title 1">
            <a:extLst>
              <a:ext uri="{FF2B5EF4-FFF2-40B4-BE49-F238E27FC236}">
                <a16:creationId xmlns:a16="http://schemas.microsoft.com/office/drawing/2014/main" id="{C825B3D4-BC65-4819-AAED-6EA0D6091162}"/>
              </a:ext>
            </a:extLst>
          </p:cNvPr>
          <p:cNvSpPr>
            <a:spLocks noGrp="1"/>
          </p:cNvSpPr>
          <p:nvPr>
            <p:ph type="ctrTitle"/>
          </p:nvPr>
        </p:nvSpPr>
        <p:spPr>
          <a:xfrm>
            <a:off x="983838" y="192242"/>
            <a:ext cx="7176319" cy="4550228"/>
          </a:xfrm>
        </p:spPr>
        <p:txBody>
          <a:bodyPr>
            <a:normAutofit fontScale="90000"/>
          </a:bodyPr>
          <a:lstStyle/>
          <a:p>
            <a:pPr>
              <a:lnSpc>
                <a:spcPct val="109000"/>
              </a:lnSpc>
              <a:spcBef>
                <a:spcPts val="1000"/>
              </a:spcBef>
              <a:spcAft>
                <a:spcPts val="1000"/>
              </a:spcAft>
            </a:pPr>
            <a:r>
              <a:rPr lang="en-US" sz="6700" dirty="0">
                <a:solidFill>
                  <a:srgbClr val="361B00"/>
                </a:solidFill>
                <a:effectLst>
                  <a:outerShdw blurRad="50800" dist="38100" dir="2700000" algn="tl" rotWithShape="0">
                    <a:prstClr val="black">
                      <a:alpha val="40000"/>
                    </a:prstClr>
                  </a:outerShdw>
                </a:effectLst>
                <a:latin typeface="Papyrus" panose="03070502060502030205" pitchFamily="66" charset="0"/>
              </a:rPr>
              <a:t>The  </a:t>
            </a:r>
            <a:r>
              <a:rPr lang="en-US" sz="8000" dirty="0">
                <a:solidFill>
                  <a:srgbClr val="361B00"/>
                </a:solidFill>
                <a:effectLst>
                  <a:outerShdw blurRad="50800" dist="38100" dir="2700000" algn="tl" rotWithShape="0">
                    <a:prstClr val="black">
                      <a:alpha val="40000"/>
                    </a:prstClr>
                  </a:outerShdw>
                </a:effectLst>
                <a:latin typeface="Papyrus" panose="03070502060502030205" pitchFamily="66" charset="0"/>
              </a:rPr>
              <a:t>Gospel</a:t>
            </a:r>
            <a:r>
              <a:rPr lang="en-US" sz="6700" dirty="0">
                <a:solidFill>
                  <a:srgbClr val="361B00"/>
                </a:solidFill>
                <a:effectLst>
                  <a:outerShdw blurRad="50800" dist="38100" dir="2700000" algn="tl" rotWithShape="0">
                    <a:prstClr val="black">
                      <a:alpha val="40000"/>
                    </a:prstClr>
                  </a:outerShdw>
                </a:effectLst>
                <a:latin typeface="Papyrus" panose="03070502060502030205" pitchFamily="66" charset="0"/>
              </a:rPr>
              <a:t> of</a:t>
            </a:r>
            <a:br>
              <a:rPr lang="en-US" sz="6700" dirty="0">
                <a:solidFill>
                  <a:srgbClr val="361B00"/>
                </a:solidFill>
                <a:effectLst>
                  <a:outerShdw blurRad="50800" dist="38100" dir="2700000" algn="tl" rotWithShape="0">
                    <a:prstClr val="black">
                      <a:alpha val="40000"/>
                    </a:prstClr>
                  </a:outerShdw>
                </a:effectLst>
                <a:latin typeface="Papyrus" panose="03070502060502030205" pitchFamily="66" charset="0"/>
              </a:rPr>
            </a:br>
            <a:r>
              <a:rPr lang="en-US" sz="19900" dirty="0">
                <a:solidFill>
                  <a:srgbClr val="361B00"/>
                </a:solidFill>
                <a:effectLst>
                  <a:outerShdw blurRad="50800" dist="38100" dir="2700000" algn="tl" rotWithShape="0">
                    <a:prstClr val="black">
                      <a:alpha val="40000"/>
                    </a:prstClr>
                  </a:outerShdw>
                </a:effectLst>
                <a:latin typeface="Papyrus" panose="03070502060502030205" pitchFamily="66" charset="0"/>
              </a:rPr>
              <a:t>John</a:t>
            </a:r>
            <a:endParaRPr lang="en-US" sz="13800" dirty="0">
              <a:solidFill>
                <a:srgbClr val="361B00"/>
              </a:solidFill>
              <a:effectLst>
                <a:outerShdw blurRad="50800" dist="38100" dir="2700000" algn="tl" rotWithShape="0">
                  <a:prstClr val="black">
                    <a:alpha val="40000"/>
                  </a:prstClr>
                </a:outerShdw>
              </a:effectLst>
              <a:latin typeface="Papyrus" panose="03070502060502030205" pitchFamily="66" charset="0"/>
            </a:endParaRPr>
          </a:p>
        </p:txBody>
      </p:sp>
      <p:pic>
        <p:nvPicPr>
          <p:cNvPr id="3" name="Picture 2">
            <a:extLst>
              <a:ext uri="{FF2B5EF4-FFF2-40B4-BE49-F238E27FC236}">
                <a16:creationId xmlns:a16="http://schemas.microsoft.com/office/drawing/2014/main" id="{C9275EA0-C080-430D-9D3B-CC8724C1A8CB}"/>
              </a:ext>
            </a:extLst>
          </p:cNvPr>
          <p:cNvPicPr>
            <a:picLocks noChangeAspect="1"/>
          </p:cNvPicPr>
          <p:nvPr/>
        </p:nvPicPr>
        <p:blipFill>
          <a:blip r:embed="rId4"/>
          <a:stretch>
            <a:fillRect/>
          </a:stretch>
        </p:blipFill>
        <p:spPr>
          <a:xfrm>
            <a:off x="-3" y="4582377"/>
            <a:ext cx="9144000" cy="644429"/>
          </a:xfrm>
          <a:prstGeom prst="rect">
            <a:avLst/>
          </a:prstGeom>
        </p:spPr>
      </p:pic>
      <p:sp>
        <p:nvSpPr>
          <p:cNvPr id="5" name="TextBox 4">
            <a:extLst>
              <a:ext uri="{FF2B5EF4-FFF2-40B4-BE49-F238E27FC236}">
                <a16:creationId xmlns:a16="http://schemas.microsoft.com/office/drawing/2014/main" id="{26C8A251-5D07-40BB-A213-5D239372005D}"/>
              </a:ext>
            </a:extLst>
          </p:cNvPr>
          <p:cNvSpPr txBox="1"/>
          <p:nvPr/>
        </p:nvSpPr>
        <p:spPr>
          <a:xfrm>
            <a:off x="-6" y="4597269"/>
            <a:ext cx="914400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a:rPr>
              <a:t>Samaritan Woman / Nobleman’s Son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(John 4:1-54)</a:t>
            </a:r>
          </a:p>
        </p:txBody>
      </p:sp>
      <p:pic>
        <p:nvPicPr>
          <p:cNvPr id="6" name="Picture 5">
            <a:extLst>
              <a:ext uri="{FF2B5EF4-FFF2-40B4-BE49-F238E27FC236}">
                <a16:creationId xmlns:a16="http://schemas.microsoft.com/office/drawing/2014/main" id="{EDBC1F99-121B-4760-BF2F-B4232A318BFD}"/>
              </a:ext>
            </a:extLst>
          </p:cNvPr>
          <p:cNvPicPr>
            <a:picLocks noChangeAspect="1"/>
          </p:cNvPicPr>
          <p:nvPr/>
        </p:nvPicPr>
        <p:blipFill>
          <a:blip r:embed="rId5"/>
          <a:stretch>
            <a:fillRect/>
          </a:stretch>
        </p:blipFill>
        <p:spPr>
          <a:xfrm>
            <a:off x="3005189" y="5199999"/>
            <a:ext cx="3133616" cy="1737511"/>
          </a:xfrm>
          <a:prstGeom prst="rect">
            <a:avLst/>
          </a:prstGeom>
        </p:spPr>
      </p:pic>
    </p:spTree>
    <p:extLst>
      <p:ext uri="{BB962C8B-B14F-4D97-AF65-F5344CB8AC3E}">
        <p14:creationId xmlns:p14="http://schemas.microsoft.com/office/powerpoint/2010/main" val="1509445479"/>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AF1CFB-9CAD-49DD-AE33-BFF13E7D906B}"/>
              </a:ext>
            </a:extLst>
          </p:cNvPr>
          <p:cNvPicPr>
            <a:picLocks noChangeAspect="1"/>
          </p:cNvPicPr>
          <p:nvPr/>
        </p:nvPicPr>
        <p:blipFill rotWithShape="1">
          <a:blip r:embed="rId3">
            <a:alphaModFix amt="40000"/>
          </a:blip>
          <a:srcRect l="6560" t="4215" r="1505" b="8187"/>
          <a:stretch/>
        </p:blipFill>
        <p:spPr>
          <a:xfrm>
            <a:off x="0" y="0"/>
            <a:ext cx="9144000" cy="6858000"/>
          </a:xfrm>
          <a:prstGeom prst="rect">
            <a:avLst/>
          </a:prstGeom>
        </p:spPr>
      </p:pic>
      <p:sp>
        <p:nvSpPr>
          <p:cNvPr id="2" name="Title 1">
            <a:extLst>
              <a:ext uri="{FF2B5EF4-FFF2-40B4-BE49-F238E27FC236}">
                <a16:creationId xmlns:a16="http://schemas.microsoft.com/office/drawing/2014/main" id="{17E77A51-EE8B-42C6-AE15-1D45C2B67745}"/>
              </a:ext>
            </a:extLst>
          </p:cNvPr>
          <p:cNvSpPr>
            <a:spLocks noGrp="1"/>
          </p:cNvSpPr>
          <p:nvPr>
            <p:ph type="title"/>
          </p:nvPr>
        </p:nvSpPr>
        <p:spPr>
          <a:xfrm>
            <a:off x="0" y="46179"/>
            <a:ext cx="4778917" cy="1784897"/>
          </a:xfrm>
        </p:spPr>
        <p:txBody>
          <a:bodyPr>
            <a:normAutofit/>
          </a:bodyPr>
          <a:lstStyle/>
          <a:p>
            <a:pPr algn="ctr"/>
            <a:r>
              <a:rPr lang="en-US" sz="4000" b="1" dirty="0">
                <a:solidFill>
                  <a:srgbClr val="361B00"/>
                </a:solidFill>
                <a:effectLst>
                  <a:glow rad="101600">
                    <a:schemeClr val="accent4">
                      <a:lumMod val="20000"/>
                      <a:lumOff val="80000"/>
                      <a:alpha val="60000"/>
                    </a:schemeClr>
                  </a:glow>
                </a:effectLst>
                <a:latin typeface="Maiandra GD" panose="020E0502030308020204" pitchFamily="34" charset="0"/>
              </a:rPr>
              <a:t>Interview with the Samaritan Woman</a:t>
            </a:r>
            <a:br>
              <a:rPr lang="en-US" sz="3600" b="1" dirty="0">
                <a:solidFill>
                  <a:srgbClr val="361B00"/>
                </a:solidFill>
                <a:effectLst>
                  <a:glow rad="101600">
                    <a:schemeClr val="accent4">
                      <a:lumMod val="20000"/>
                      <a:lumOff val="80000"/>
                      <a:alpha val="60000"/>
                    </a:schemeClr>
                  </a:glow>
                </a:effectLst>
                <a:latin typeface="Maiandra GD" panose="020E0502030308020204" pitchFamily="34" charset="0"/>
              </a:rPr>
            </a:br>
            <a:r>
              <a:rPr lang="en-US" sz="3200" b="1" dirty="0">
                <a:solidFill>
                  <a:srgbClr val="361B00"/>
                </a:solidFill>
                <a:effectLst>
                  <a:glow rad="101600">
                    <a:schemeClr val="accent4">
                      <a:lumMod val="20000"/>
                      <a:lumOff val="80000"/>
                      <a:alpha val="60000"/>
                    </a:schemeClr>
                  </a:glow>
                </a:effectLst>
                <a:latin typeface="Maiandra GD" panose="020E0502030308020204" pitchFamily="34" charset="0"/>
              </a:rPr>
              <a:t>(John 4:1-42)</a:t>
            </a:r>
            <a:endParaRPr lang="en-US" sz="3600" b="1" dirty="0">
              <a:solidFill>
                <a:srgbClr val="361B00"/>
              </a:solidFill>
              <a:effectLst>
                <a:glow rad="101600">
                  <a:schemeClr val="accent4">
                    <a:lumMod val="20000"/>
                    <a:lumOff val="80000"/>
                    <a:alpha val="60000"/>
                  </a:schemeClr>
                </a:glow>
              </a:effectLst>
              <a:latin typeface="Maiandra GD" panose="020E0502030308020204" pitchFamily="34" charset="0"/>
            </a:endParaRPr>
          </a:p>
        </p:txBody>
      </p:sp>
      <p:sp>
        <p:nvSpPr>
          <p:cNvPr id="3" name="Content Placeholder 2">
            <a:extLst>
              <a:ext uri="{FF2B5EF4-FFF2-40B4-BE49-F238E27FC236}">
                <a16:creationId xmlns:a16="http://schemas.microsoft.com/office/drawing/2014/main" id="{D5E4FF32-DDAF-4C1F-9332-8C5378EFAEC6}"/>
              </a:ext>
            </a:extLst>
          </p:cNvPr>
          <p:cNvSpPr>
            <a:spLocks noGrp="1"/>
          </p:cNvSpPr>
          <p:nvPr>
            <p:ph idx="1"/>
          </p:nvPr>
        </p:nvSpPr>
        <p:spPr>
          <a:xfrm>
            <a:off x="289700" y="1884556"/>
            <a:ext cx="4204241" cy="4764124"/>
          </a:xfrm>
        </p:spPr>
        <p:txBody>
          <a:bodyPr>
            <a:noAutofit/>
          </a:bodyPr>
          <a:lstStyle/>
          <a:p>
            <a:pPr marL="0" lvl="1" indent="0">
              <a:spcBef>
                <a:spcPts val="0"/>
              </a:spcBef>
              <a:spcAft>
                <a:spcPts val="300"/>
              </a:spcAft>
              <a:buNone/>
            </a:pPr>
            <a:r>
              <a:rPr lang="en-US" sz="3200" b="1" dirty="0">
                <a:ea typeface="Times New Roman" panose="02020603050405020304" pitchFamily="18" charset="0"/>
              </a:rPr>
              <a:t>Jesus leaves Judea to go to Galilee (4:1-4)</a:t>
            </a:r>
          </a:p>
          <a:p>
            <a:pPr marL="285750" lvl="1" indent="-285750">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His reason for leaving Judea relates to the attention He had attracted from Jewish leaders.</a:t>
            </a:r>
          </a:p>
          <a:p>
            <a:pPr marL="285750" lvl="1" indent="-285750">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The reason He “needed to go through Samaria” appears to be His need to evangelize there.</a:t>
            </a:r>
          </a:p>
        </p:txBody>
      </p:sp>
      <p:pic>
        <p:nvPicPr>
          <p:cNvPr id="5" name="Picture 4">
            <a:extLst>
              <a:ext uri="{FF2B5EF4-FFF2-40B4-BE49-F238E27FC236}">
                <a16:creationId xmlns:a16="http://schemas.microsoft.com/office/drawing/2014/main" id="{0922B228-554D-4A42-A7B6-6F5D55A4FBD1}"/>
              </a:ext>
            </a:extLst>
          </p:cNvPr>
          <p:cNvPicPr>
            <a:picLocks noChangeAspect="1"/>
          </p:cNvPicPr>
          <p:nvPr/>
        </p:nvPicPr>
        <p:blipFill rotWithShape="1">
          <a:blip r:embed="rId4"/>
          <a:srcRect l="20220" t="26829" r="25368" b="6341"/>
          <a:stretch/>
        </p:blipFill>
        <p:spPr>
          <a:xfrm>
            <a:off x="4778918" y="46180"/>
            <a:ext cx="4365082" cy="6865299"/>
          </a:xfrm>
          <a:prstGeom prst="rect">
            <a:avLst/>
          </a:prstGeom>
        </p:spPr>
      </p:pic>
    </p:spTree>
    <p:extLst>
      <p:ext uri="{BB962C8B-B14F-4D97-AF65-F5344CB8AC3E}">
        <p14:creationId xmlns:p14="http://schemas.microsoft.com/office/powerpoint/2010/main" val="227108888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AF1CFB-9CAD-49DD-AE33-BFF13E7D906B}"/>
              </a:ext>
            </a:extLst>
          </p:cNvPr>
          <p:cNvPicPr>
            <a:picLocks noChangeAspect="1"/>
          </p:cNvPicPr>
          <p:nvPr/>
        </p:nvPicPr>
        <p:blipFill rotWithShape="1">
          <a:blip r:embed="rId3">
            <a:alphaModFix amt="40000"/>
          </a:blip>
          <a:srcRect l="6560" t="4215" r="1505" b="8187"/>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D5E4FF32-DDAF-4C1F-9332-8C5378EFAEC6}"/>
              </a:ext>
            </a:extLst>
          </p:cNvPr>
          <p:cNvSpPr>
            <a:spLocks noGrp="1"/>
          </p:cNvSpPr>
          <p:nvPr>
            <p:ph idx="1"/>
          </p:nvPr>
        </p:nvSpPr>
        <p:spPr>
          <a:xfrm>
            <a:off x="122663" y="167268"/>
            <a:ext cx="3500564" cy="6644551"/>
          </a:xfrm>
        </p:spPr>
        <p:txBody>
          <a:bodyPr>
            <a:noAutofit/>
          </a:bodyPr>
          <a:lstStyle/>
          <a:p>
            <a:pPr marL="0" lvl="1" indent="0">
              <a:spcBef>
                <a:spcPts val="0"/>
              </a:spcBef>
              <a:spcAft>
                <a:spcPts val="300"/>
              </a:spcAft>
              <a:buNone/>
            </a:pPr>
            <a:r>
              <a:rPr lang="en-US" sz="3200" b="1" dirty="0">
                <a:ea typeface="Times New Roman" panose="02020603050405020304" pitchFamily="18" charset="0"/>
              </a:rPr>
              <a:t>Jesus arrives at Sychar (4:5)</a:t>
            </a:r>
          </a:p>
          <a:p>
            <a:pPr marL="285750" lvl="1" indent="-285750">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The area near Sychar was important in Old Testament history.</a:t>
            </a:r>
          </a:p>
          <a:p>
            <a:pPr marL="285750" lvl="1" indent="-285750">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Prior to taking the Land, the tribes were to be divided on Mt. </a:t>
            </a:r>
            <a:r>
              <a:rPr lang="en-US" sz="3000" i="1" dirty="0" err="1">
                <a:solidFill>
                  <a:srgbClr val="74350A"/>
                </a:solidFill>
                <a:effectLst>
                  <a:outerShdw blurRad="38100" dist="38100" dir="2700000" algn="tl">
                    <a:srgbClr val="000000">
                      <a:alpha val="43137"/>
                    </a:srgbClr>
                  </a:outerShdw>
                </a:effectLst>
                <a:ea typeface="Times New Roman" panose="02020603050405020304" pitchFamily="18" charset="0"/>
              </a:rPr>
              <a:t>Ebal</a:t>
            </a: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 &amp; Mt. Gerizim; the priests read the blessings &amp; curses to Israel (Deut. 27:12-26).</a:t>
            </a:r>
          </a:p>
        </p:txBody>
      </p:sp>
      <p:pic>
        <p:nvPicPr>
          <p:cNvPr id="6" name="Picture 5">
            <a:extLst>
              <a:ext uri="{FF2B5EF4-FFF2-40B4-BE49-F238E27FC236}">
                <a16:creationId xmlns:a16="http://schemas.microsoft.com/office/drawing/2014/main" id="{C4514CEE-1E98-4CE2-A4BB-550F0A04EB96}"/>
              </a:ext>
            </a:extLst>
          </p:cNvPr>
          <p:cNvPicPr>
            <a:picLocks noChangeAspect="1"/>
          </p:cNvPicPr>
          <p:nvPr/>
        </p:nvPicPr>
        <p:blipFill>
          <a:blip r:embed="rId4"/>
          <a:stretch>
            <a:fillRect/>
          </a:stretch>
        </p:blipFill>
        <p:spPr>
          <a:xfrm>
            <a:off x="3623227" y="-46181"/>
            <a:ext cx="5504688" cy="6858000"/>
          </a:xfrm>
          <a:prstGeom prst="rect">
            <a:avLst/>
          </a:prstGeom>
        </p:spPr>
      </p:pic>
    </p:spTree>
    <p:extLst>
      <p:ext uri="{BB962C8B-B14F-4D97-AF65-F5344CB8AC3E}">
        <p14:creationId xmlns:p14="http://schemas.microsoft.com/office/powerpoint/2010/main" val="348485089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AF1CFB-9CAD-49DD-AE33-BFF13E7D906B}"/>
              </a:ext>
            </a:extLst>
          </p:cNvPr>
          <p:cNvPicPr>
            <a:picLocks noChangeAspect="1"/>
          </p:cNvPicPr>
          <p:nvPr/>
        </p:nvPicPr>
        <p:blipFill rotWithShape="1">
          <a:blip r:embed="rId3">
            <a:alphaModFix amt="40000"/>
          </a:blip>
          <a:srcRect l="6560" t="4215" r="1505" b="8187"/>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D5E4FF32-DDAF-4C1F-9332-8C5378EFAEC6}"/>
              </a:ext>
            </a:extLst>
          </p:cNvPr>
          <p:cNvSpPr>
            <a:spLocks noGrp="1"/>
          </p:cNvSpPr>
          <p:nvPr>
            <p:ph idx="1"/>
          </p:nvPr>
        </p:nvSpPr>
        <p:spPr>
          <a:xfrm>
            <a:off x="183880" y="224400"/>
            <a:ext cx="6094257" cy="3051038"/>
          </a:xfrm>
        </p:spPr>
        <p:txBody>
          <a:bodyPr>
            <a:noAutofit/>
          </a:bodyPr>
          <a:lstStyle/>
          <a:p>
            <a:pPr marL="0" lvl="1" indent="0">
              <a:spcBef>
                <a:spcPts val="0"/>
              </a:spcBef>
              <a:spcAft>
                <a:spcPts val="300"/>
              </a:spcAft>
              <a:buNone/>
            </a:pPr>
            <a:r>
              <a:rPr lang="en-US" sz="3200" b="1" dirty="0">
                <a:ea typeface="Times New Roman" panose="02020603050405020304" pitchFamily="18" charset="0"/>
              </a:rPr>
              <a:t>Jesus at Jacob’s well (4:6-8)</a:t>
            </a:r>
          </a:p>
          <a:p>
            <a:pPr marL="285750" lvl="1" indent="-285750">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About noon, Jesus is weary, and He sits by Jacob’s well.</a:t>
            </a:r>
          </a:p>
          <a:p>
            <a:pPr marL="285750" lvl="1" indent="-285750">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A woman of Samaria comes to draw water, and Jesus asks her for a drink, since His disciples had gone to town to buy food.</a:t>
            </a:r>
          </a:p>
        </p:txBody>
      </p:sp>
      <p:pic>
        <p:nvPicPr>
          <p:cNvPr id="5" name="Picture 4">
            <a:extLst>
              <a:ext uri="{FF2B5EF4-FFF2-40B4-BE49-F238E27FC236}">
                <a16:creationId xmlns:a16="http://schemas.microsoft.com/office/drawing/2014/main" id="{5FF13D12-95BE-4B50-A942-2C956E5F6762}"/>
              </a:ext>
            </a:extLst>
          </p:cNvPr>
          <p:cNvPicPr>
            <a:picLocks noChangeAspect="1"/>
          </p:cNvPicPr>
          <p:nvPr/>
        </p:nvPicPr>
        <p:blipFill>
          <a:blip r:embed="rId4"/>
          <a:stretch>
            <a:fillRect/>
          </a:stretch>
        </p:blipFill>
        <p:spPr>
          <a:xfrm>
            <a:off x="-16088" y="3499835"/>
            <a:ext cx="9144000" cy="3335075"/>
          </a:xfrm>
          <a:prstGeom prst="rect">
            <a:avLst/>
          </a:prstGeom>
        </p:spPr>
      </p:pic>
      <p:pic>
        <p:nvPicPr>
          <p:cNvPr id="7" name="Picture 6">
            <a:extLst>
              <a:ext uri="{FF2B5EF4-FFF2-40B4-BE49-F238E27FC236}">
                <a16:creationId xmlns:a16="http://schemas.microsoft.com/office/drawing/2014/main" id="{B9BC2DCC-53B9-4283-AE97-3B4B30E60239}"/>
              </a:ext>
            </a:extLst>
          </p:cNvPr>
          <p:cNvPicPr>
            <a:picLocks noChangeAspect="1"/>
          </p:cNvPicPr>
          <p:nvPr/>
        </p:nvPicPr>
        <p:blipFill>
          <a:blip r:embed="rId5"/>
          <a:stretch>
            <a:fillRect/>
          </a:stretch>
        </p:blipFill>
        <p:spPr>
          <a:xfrm>
            <a:off x="6389648" y="224399"/>
            <a:ext cx="2459483" cy="3051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8365948"/>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AF1CFB-9CAD-49DD-AE33-BFF13E7D906B}"/>
              </a:ext>
            </a:extLst>
          </p:cNvPr>
          <p:cNvPicPr>
            <a:picLocks noChangeAspect="1"/>
          </p:cNvPicPr>
          <p:nvPr/>
        </p:nvPicPr>
        <p:blipFill rotWithShape="1">
          <a:blip r:embed="rId3">
            <a:alphaModFix amt="40000"/>
          </a:blip>
          <a:srcRect l="6560" t="4215" r="1505" b="8187"/>
          <a:stretch/>
        </p:blipFill>
        <p:spPr>
          <a:xfrm>
            <a:off x="0" y="0"/>
            <a:ext cx="9144000" cy="6858000"/>
          </a:xfrm>
          <a:prstGeom prst="rect">
            <a:avLst/>
          </a:prstGeom>
        </p:spPr>
      </p:pic>
      <p:sp>
        <p:nvSpPr>
          <p:cNvPr id="2" name="Title 1">
            <a:extLst>
              <a:ext uri="{FF2B5EF4-FFF2-40B4-BE49-F238E27FC236}">
                <a16:creationId xmlns:a16="http://schemas.microsoft.com/office/drawing/2014/main" id="{17E77A51-EE8B-42C6-AE15-1D45C2B67745}"/>
              </a:ext>
            </a:extLst>
          </p:cNvPr>
          <p:cNvSpPr>
            <a:spLocks noGrp="1"/>
          </p:cNvSpPr>
          <p:nvPr>
            <p:ph type="title"/>
          </p:nvPr>
        </p:nvSpPr>
        <p:spPr>
          <a:xfrm>
            <a:off x="128857" y="46180"/>
            <a:ext cx="8886286" cy="1207630"/>
          </a:xfrm>
        </p:spPr>
        <p:txBody>
          <a:bodyPr>
            <a:normAutofit/>
          </a:bodyPr>
          <a:lstStyle/>
          <a:p>
            <a:pPr algn="ctr"/>
            <a:r>
              <a:rPr lang="en-US" sz="4000" b="1" dirty="0">
                <a:solidFill>
                  <a:srgbClr val="361B00"/>
                </a:solidFill>
                <a:effectLst>
                  <a:glow rad="101600">
                    <a:schemeClr val="accent4">
                      <a:lumMod val="20000"/>
                      <a:lumOff val="80000"/>
                      <a:alpha val="60000"/>
                    </a:schemeClr>
                  </a:glow>
                </a:effectLst>
                <a:latin typeface="Maiandra GD" panose="020E0502030308020204" pitchFamily="34" charset="0"/>
              </a:rPr>
              <a:t>Interview with the Samaritan Woman</a:t>
            </a:r>
            <a:br>
              <a:rPr lang="en-US" sz="3600" b="1" dirty="0">
                <a:solidFill>
                  <a:srgbClr val="361B00"/>
                </a:solidFill>
                <a:effectLst>
                  <a:glow rad="101600">
                    <a:schemeClr val="accent4">
                      <a:lumMod val="20000"/>
                      <a:lumOff val="80000"/>
                      <a:alpha val="60000"/>
                    </a:schemeClr>
                  </a:glow>
                </a:effectLst>
                <a:latin typeface="Maiandra GD" panose="020E0502030308020204" pitchFamily="34" charset="0"/>
              </a:rPr>
            </a:br>
            <a:r>
              <a:rPr lang="en-US" sz="3200" b="1" dirty="0">
                <a:solidFill>
                  <a:srgbClr val="361B00"/>
                </a:solidFill>
                <a:effectLst>
                  <a:glow rad="101600">
                    <a:schemeClr val="accent4">
                      <a:lumMod val="20000"/>
                      <a:lumOff val="80000"/>
                      <a:alpha val="60000"/>
                    </a:schemeClr>
                  </a:glow>
                </a:effectLst>
                <a:latin typeface="Maiandra GD" panose="020E0502030308020204" pitchFamily="34" charset="0"/>
              </a:rPr>
              <a:t>(John 4:1-42)</a:t>
            </a:r>
            <a:endParaRPr lang="en-US" sz="3600" b="1" dirty="0">
              <a:solidFill>
                <a:srgbClr val="361B00"/>
              </a:solidFill>
              <a:effectLst>
                <a:glow rad="101600">
                  <a:schemeClr val="accent4">
                    <a:lumMod val="20000"/>
                    <a:lumOff val="80000"/>
                    <a:alpha val="60000"/>
                  </a:schemeClr>
                </a:glow>
              </a:effectLst>
              <a:latin typeface="Maiandra GD" panose="020E0502030308020204" pitchFamily="34" charset="0"/>
            </a:endParaRPr>
          </a:p>
        </p:txBody>
      </p:sp>
      <p:sp>
        <p:nvSpPr>
          <p:cNvPr id="3" name="Content Placeholder 2">
            <a:extLst>
              <a:ext uri="{FF2B5EF4-FFF2-40B4-BE49-F238E27FC236}">
                <a16:creationId xmlns:a16="http://schemas.microsoft.com/office/drawing/2014/main" id="{D5E4FF32-DDAF-4C1F-9332-8C5378EFAEC6}"/>
              </a:ext>
            </a:extLst>
          </p:cNvPr>
          <p:cNvSpPr>
            <a:spLocks noGrp="1"/>
          </p:cNvSpPr>
          <p:nvPr>
            <p:ph idx="1"/>
          </p:nvPr>
        </p:nvSpPr>
        <p:spPr>
          <a:xfrm>
            <a:off x="160843" y="1247532"/>
            <a:ext cx="8854300" cy="5558010"/>
          </a:xfrm>
        </p:spPr>
        <p:txBody>
          <a:bodyPr>
            <a:noAutofit/>
          </a:bodyPr>
          <a:lstStyle/>
          <a:p>
            <a:pPr marL="0" lvl="1" indent="0">
              <a:spcBef>
                <a:spcPts val="0"/>
              </a:spcBef>
              <a:spcAft>
                <a:spcPts val="300"/>
              </a:spcAft>
              <a:buNone/>
            </a:pPr>
            <a:r>
              <a:rPr lang="en-US" sz="3200" b="1" dirty="0">
                <a:ea typeface="Times New Roman" panose="02020603050405020304" pitchFamily="18" charset="0"/>
              </a:rPr>
              <a:t>Dialogue with the Samaritan Woman (4:9-26)</a:t>
            </a:r>
          </a:p>
          <a:p>
            <a:pPr marL="341313" lvl="1" indent="-341313">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The woman wonders why a Jew would ask for a drink from a “Samaritan woman” (4:9).</a:t>
            </a:r>
          </a:p>
          <a:p>
            <a:pPr marL="341313" lvl="1" indent="-341313">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Jesus explains that if she knew who He was, she would ask Him for “living water” (4:10).</a:t>
            </a:r>
          </a:p>
          <a:p>
            <a:pPr marL="341313" lvl="1" indent="-341313">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The woman is dubious: He has no way to get water from the well.  Is He “greater than Jacob?” (4:11-12).</a:t>
            </a:r>
          </a:p>
          <a:p>
            <a:pPr marL="341313" lvl="1" indent="-341313">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Jesus explains that the water He gives will quench thirst forever and provide everlasting life (4:13-14).</a:t>
            </a:r>
          </a:p>
          <a:p>
            <a:pPr marL="341313" lvl="1" indent="-341313">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She requests that He give her this water so that “I may not thirst or come here to draw” (4:15).</a:t>
            </a:r>
          </a:p>
          <a:p>
            <a:pPr marL="798513" lvl="2" indent="-341313">
              <a:spcBef>
                <a:spcPts val="0"/>
              </a:spcBef>
              <a:spcAft>
                <a:spcPts val="300"/>
              </a:spcAft>
            </a:pPr>
            <a:r>
              <a:rPr lang="en-US" sz="2800" dirty="0">
                <a:ea typeface="Times New Roman" panose="02020603050405020304" pitchFamily="18" charset="0"/>
              </a:rPr>
              <a:t>NOTE: To this point, she is seems only interested in how her earthly lot might be improved.</a:t>
            </a:r>
          </a:p>
        </p:txBody>
      </p:sp>
    </p:spTree>
    <p:extLst>
      <p:ext uri="{BB962C8B-B14F-4D97-AF65-F5344CB8AC3E}">
        <p14:creationId xmlns:p14="http://schemas.microsoft.com/office/powerpoint/2010/main" val="30381315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AF1CFB-9CAD-49DD-AE33-BFF13E7D906B}"/>
              </a:ext>
            </a:extLst>
          </p:cNvPr>
          <p:cNvPicPr>
            <a:picLocks noChangeAspect="1"/>
          </p:cNvPicPr>
          <p:nvPr/>
        </p:nvPicPr>
        <p:blipFill rotWithShape="1">
          <a:blip r:embed="rId3">
            <a:alphaModFix amt="40000"/>
          </a:blip>
          <a:srcRect l="6560" t="4215" r="1505" b="8187"/>
          <a:stretch/>
        </p:blipFill>
        <p:spPr>
          <a:xfrm>
            <a:off x="0" y="0"/>
            <a:ext cx="9144000" cy="6858000"/>
          </a:xfrm>
          <a:prstGeom prst="rect">
            <a:avLst/>
          </a:prstGeom>
        </p:spPr>
      </p:pic>
      <p:sp>
        <p:nvSpPr>
          <p:cNvPr id="2" name="Title 1">
            <a:extLst>
              <a:ext uri="{FF2B5EF4-FFF2-40B4-BE49-F238E27FC236}">
                <a16:creationId xmlns:a16="http://schemas.microsoft.com/office/drawing/2014/main" id="{17E77A51-EE8B-42C6-AE15-1D45C2B67745}"/>
              </a:ext>
            </a:extLst>
          </p:cNvPr>
          <p:cNvSpPr>
            <a:spLocks noGrp="1"/>
          </p:cNvSpPr>
          <p:nvPr>
            <p:ph type="title"/>
          </p:nvPr>
        </p:nvSpPr>
        <p:spPr>
          <a:xfrm>
            <a:off x="128857" y="46180"/>
            <a:ext cx="8886286" cy="1207630"/>
          </a:xfrm>
        </p:spPr>
        <p:txBody>
          <a:bodyPr>
            <a:normAutofit/>
          </a:bodyPr>
          <a:lstStyle/>
          <a:p>
            <a:pPr algn="ctr"/>
            <a:r>
              <a:rPr lang="en-US" sz="4000" b="1" dirty="0">
                <a:solidFill>
                  <a:srgbClr val="361B00"/>
                </a:solidFill>
                <a:effectLst>
                  <a:glow rad="101600">
                    <a:schemeClr val="accent4">
                      <a:lumMod val="20000"/>
                      <a:lumOff val="80000"/>
                      <a:alpha val="60000"/>
                    </a:schemeClr>
                  </a:glow>
                </a:effectLst>
                <a:latin typeface="Maiandra GD" panose="020E0502030308020204" pitchFamily="34" charset="0"/>
              </a:rPr>
              <a:t>Interview with the Samaritan Woman</a:t>
            </a:r>
            <a:br>
              <a:rPr lang="en-US" sz="3600" b="1" dirty="0">
                <a:solidFill>
                  <a:srgbClr val="361B00"/>
                </a:solidFill>
                <a:effectLst>
                  <a:glow rad="101600">
                    <a:schemeClr val="accent4">
                      <a:lumMod val="20000"/>
                      <a:lumOff val="80000"/>
                      <a:alpha val="60000"/>
                    </a:schemeClr>
                  </a:glow>
                </a:effectLst>
                <a:latin typeface="Maiandra GD" panose="020E0502030308020204" pitchFamily="34" charset="0"/>
              </a:rPr>
            </a:br>
            <a:r>
              <a:rPr lang="en-US" sz="3200" b="1" dirty="0">
                <a:solidFill>
                  <a:srgbClr val="361B00"/>
                </a:solidFill>
                <a:effectLst>
                  <a:glow rad="101600">
                    <a:schemeClr val="accent4">
                      <a:lumMod val="20000"/>
                      <a:lumOff val="80000"/>
                      <a:alpha val="60000"/>
                    </a:schemeClr>
                  </a:glow>
                </a:effectLst>
                <a:latin typeface="Maiandra GD" panose="020E0502030308020204" pitchFamily="34" charset="0"/>
              </a:rPr>
              <a:t>(John 4:1-42)</a:t>
            </a:r>
            <a:endParaRPr lang="en-US" sz="3600" b="1" dirty="0">
              <a:solidFill>
                <a:srgbClr val="361B00"/>
              </a:solidFill>
              <a:effectLst>
                <a:glow rad="101600">
                  <a:schemeClr val="accent4">
                    <a:lumMod val="20000"/>
                    <a:lumOff val="80000"/>
                    <a:alpha val="60000"/>
                  </a:schemeClr>
                </a:glow>
              </a:effectLst>
              <a:latin typeface="Maiandra GD" panose="020E0502030308020204" pitchFamily="34" charset="0"/>
            </a:endParaRPr>
          </a:p>
        </p:txBody>
      </p:sp>
      <p:sp>
        <p:nvSpPr>
          <p:cNvPr id="3" name="Content Placeholder 2">
            <a:extLst>
              <a:ext uri="{FF2B5EF4-FFF2-40B4-BE49-F238E27FC236}">
                <a16:creationId xmlns:a16="http://schemas.microsoft.com/office/drawing/2014/main" id="{D5E4FF32-DDAF-4C1F-9332-8C5378EFAEC6}"/>
              </a:ext>
            </a:extLst>
          </p:cNvPr>
          <p:cNvSpPr>
            <a:spLocks noGrp="1"/>
          </p:cNvSpPr>
          <p:nvPr>
            <p:ph idx="1"/>
          </p:nvPr>
        </p:nvSpPr>
        <p:spPr>
          <a:xfrm>
            <a:off x="160843" y="1247532"/>
            <a:ext cx="8854300" cy="5558010"/>
          </a:xfrm>
        </p:spPr>
        <p:txBody>
          <a:bodyPr>
            <a:noAutofit/>
          </a:bodyPr>
          <a:lstStyle/>
          <a:p>
            <a:pPr marL="0" lvl="1" indent="0">
              <a:spcBef>
                <a:spcPts val="0"/>
              </a:spcBef>
              <a:spcAft>
                <a:spcPts val="300"/>
              </a:spcAft>
              <a:buNone/>
            </a:pPr>
            <a:r>
              <a:rPr lang="en-US" sz="3200" b="1" dirty="0">
                <a:ea typeface="Times New Roman" panose="02020603050405020304" pitchFamily="18" charset="0"/>
              </a:rPr>
              <a:t>Dialogue with the Samaritan Woman (4:9-26)</a:t>
            </a:r>
          </a:p>
          <a:p>
            <a:pPr marL="341313" lvl="1" indent="-341313">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Jesus shifts the conversation to her marital status and reveals His intimate knowledge of her life (4:16-18).</a:t>
            </a:r>
          </a:p>
          <a:p>
            <a:pPr marL="341313" lvl="1" indent="-341313">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The woman perceives that Jesus is a </a:t>
            </a:r>
            <a:r>
              <a:rPr lang="en-US" sz="3000" b="1" i="1" dirty="0">
                <a:solidFill>
                  <a:srgbClr val="74350A"/>
                </a:solidFill>
                <a:effectLst>
                  <a:outerShdw blurRad="38100" dist="38100" dir="2700000" algn="tl">
                    <a:srgbClr val="000000">
                      <a:alpha val="43137"/>
                    </a:srgbClr>
                  </a:outerShdw>
                </a:effectLst>
                <a:ea typeface="Times New Roman" panose="02020603050405020304" pitchFamily="18" charset="0"/>
              </a:rPr>
              <a:t>prophet</a:t>
            </a: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 and brings up a topic of major disagreement between Jews and Samaritans: Where to worship? (4:19-20). </a:t>
            </a:r>
          </a:p>
          <a:p>
            <a:pPr marL="341313" lvl="1" indent="-341313">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Jesus’ response is enlightening (4:21-24).</a:t>
            </a:r>
          </a:p>
          <a:p>
            <a:pPr marL="623888" lvl="2" indent="-277813">
              <a:spcBef>
                <a:spcPts val="0"/>
              </a:spcBef>
              <a:spcAft>
                <a:spcPts val="300"/>
              </a:spcAft>
            </a:pPr>
            <a:r>
              <a:rPr lang="en-US" sz="2800" dirty="0">
                <a:ea typeface="Times New Roman" panose="02020603050405020304" pitchFamily="18" charset="0"/>
              </a:rPr>
              <a:t>The time is coming in which neither Jerusalem nor Gerizim will be the place to worship.</a:t>
            </a:r>
          </a:p>
          <a:p>
            <a:pPr marL="623888" lvl="2" indent="-277813">
              <a:spcBef>
                <a:spcPts val="0"/>
              </a:spcBef>
              <a:spcAft>
                <a:spcPts val="300"/>
              </a:spcAft>
            </a:pPr>
            <a:r>
              <a:rPr lang="en-US" sz="2800" dirty="0">
                <a:ea typeface="Times New Roman" panose="02020603050405020304" pitchFamily="18" charset="0"/>
              </a:rPr>
              <a:t>At present, Samaritans were worshiping in ignorance; “</a:t>
            </a:r>
            <a:r>
              <a:rPr lang="en-US" sz="2800" b="1" dirty="0">
                <a:ea typeface="Times New Roman" panose="02020603050405020304" pitchFamily="18" charset="0"/>
              </a:rPr>
              <a:t>salvation is of the Jews</a:t>
            </a:r>
            <a:r>
              <a:rPr lang="en-US" sz="2800" dirty="0">
                <a:ea typeface="Times New Roman" panose="02020603050405020304" pitchFamily="18" charset="0"/>
              </a:rPr>
              <a:t>.”</a:t>
            </a:r>
          </a:p>
          <a:p>
            <a:pPr marL="623888" lvl="2" indent="-277813">
              <a:spcBef>
                <a:spcPts val="0"/>
              </a:spcBef>
              <a:spcAft>
                <a:spcPts val="300"/>
              </a:spcAft>
            </a:pPr>
            <a:r>
              <a:rPr lang="en-US" sz="2800" dirty="0">
                <a:ea typeface="Times New Roman" panose="02020603050405020304" pitchFamily="18" charset="0"/>
              </a:rPr>
              <a:t>The hour was soon coming when all true worshipers would </a:t>
            </a:r>
            <a:r>
              <a:rPr lang="en-US" sz="2800" b="1" dirty="0">
                <a:ea typeface="Times New Roman" panose="02020603050405020304" pitchFamily="18" charset="0"/>
              </a:rPr>
              <a:t>worship the Father in Spirit and in truth.</a:t>
            </a:r>
          </a:p>
        </p:txBody>
      </p:sp>
    </p:spTree>
    <p:extLst>
      <p:ext uri="{BB962C8B-B14F-4D97-AF65-F5344CB8AC3E}">
        <p14:creationId xmlns:p14="http://schemas.microsoft.com/office/powerpoint/2010/main" val="186906452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AF1CFB-9CAD-49DD-AE33-BFF13E7D906B}"/>
              </a:ext>
            </a:extLst>
          </p:cNvPr>
          <p:cNvPicPr>
            <a:picLocks noChangeAspect="1"/>
          </p:cNvPicPr>
          <p:nvPr/>
        </p:nvPicPr>
        <p:blipFill rotWithShape="1">
          <a:blip r:embed="rId3">
            <a:alphaModFix amt="40000"/>
          </a:blip>
          <a:srcRect l="6560" t="4215" r="1505" b="8187"/>
          <a:stretch/>
        </p:blipFill>
        <p:spPr>
          <a:xfrm>
            <a:off x="0" y="0"/>
            <a:ext cx="9144000" cy="6858000"/>
          </a:xfrm>
          <a:prstGeom prst="rect">
            <a:avLst/>
          </a:prstGeom>
        </p:spPr>
      </p:pic>
      <p:sp>
        <p:nvSpPr>
          <p:cNvPr id="2" name="Title 1">
            <a:extLst>
              <a:ext uri="{FF2B5EF4-FFF2-40B4-BE49-F238E27FC236}">
                <a16:creationId xmlns:a16="http://schemas.microsoft.com/office/drawing/2014/main" id="{17E77A51-EE8B-42C6-AE15-1D45C2B67745}"/>
              </a:ext>
            </a:extLst>
          </p:cNvPr>
          <p:cNvSpPr>
            <a:spLocks noGrp="1"/>
          </p:cNvSpPr>
          <p:nvPr>
            <p:ph type="title"/>
          </p:nvPr>
        </p:nvSpPr>
        <p:spPr>
          <a:xfrm>
            <a:off x="128857" y="46180"/>
            <a:ext cx="8886286" cy="1207630"/>
          </a:xfrm>
        </p:spPr>
        <p:txBody>
          <a:bodyPr>
            <a:normAutofit/>
          </a:bodyPr>
          <a:lstStyle/>
          <a:p>
            <a:pPr algn="ctr"/>
            <a:r>
              <a:rPr lang="en-US" sz="4000" b="1" dirty="0">
                <a:solidFill>
                  <a:srgbClr val="361B00"/>
                </a:solidFill>
                <a:effectLst>
                  <a:glow rad="101600">
                    <a:schemeClr val="accent4">
                      <a:lumMod val="20000"/>
                      <a:lumOff val="80000"/>
                      <a:alpha val="60000"/>
                    </a:schemeClr>
                  </a:glow>
                </a:effectLst>
                <a:latin typeface="Maiandra GD" panose="020E0502030308020204" pitchFamily="34" charset="0"/>
              </a:rPr>
              <a:t>Interview with the Samaritan Woman</a:t>
            </a:r>
            <a:br>
              <a:rPr lang="en-US" sz="3600" b="1" dirty="0">
                <a:solidFill>
                  <a:srgbClr val="361B00"/>
                </a:solidFill>
                <a:effectLst>
                  <a:glow rad="101600">
                    <a:schemeClr val="accent4">
                      <a:lumMod val="20000"/>
                      <a:lumOff val="80000"/>
                      <a:alpha val="60000"/>
                    </a:schemeClr>
                  </a:glow>
                </a:effectLst>
                <a:latin typeface="Maiandra GD" panose="020E0502030308020204" pitchFamily="34" charset="0"/>
              </a:rPr>
            </a:br>
            <a:r>
              <a:rPr lang="en-US" sz="3200" b="1" dirty="0">
                <a:solidFill>
                  <a:srgbClr val="361B00"/>
                </a:solidFill>
                <a:effectLst>
                  <a:glow rad="101600">
                    <a:schemeClr val="accent4">
                      <a:lumMod val="20000"/>
                      <a:lumOff val="80000"/>
                      <a:alpha val="60000"/>
                    </a:schemeClr>
                  </a:glow>
                </a:effectLst>
                <a:latin typeface="Maiandra GD" panose="020E0502030308020204" pitchFamily="34" charset="0"/>
              </a:rPr>
              <a:t>(John 4:1-42)</a:t>
            </a:r>
            <a:endParaRPr lang="en-US" sz="3600" b="1" dirty="0">
              <a:solidFill>
                <a:srgbClr val="361B00"/>
              </a:solidFill>
              <a:effectLst>
                <a:glow rad="101600">
                  <a:schemeClr val="accent4">
                    <a:lumMod val="20000"/>
                    <a:lumOff val="80000"/>
                    <a:alpha val="60000"/>
                  </a:schemeClr>
                </a:glow>
              </a:effectLst>
              <a:latin typeface="Maiandra GD" panose="020E0502030308020204" pitchFamily="34" charset="0"/>
            </a:endParaRPr>
          </a:p>
        </p:txBody>
      </p:sp>
      <p:sp>
        <p:nvSpPr>
          <p:cNvPr id="3" name="Content Placeholder 2">
            <a:extLst>
              <a:ext uri="{FF2B5EF4-FFF2-40B4-BE49-F238E27FC236}">
                <a16:creationId xmlns:a16="http://schemas.microsoft.com/office/drawing/2014/main" id="{D5E4FF32-DDAF-4C1F-9332-8C5378EFAEC6}"/>
              </a:ext>
            </a:extLst>
          </p:cNvPr>
          <p:cNvSpPr>
            <a:spLocks noGrp="1"/>
          </p:cNvSpPr>
          <p:nvPr>
            <p:ph idx="1"/>
          </p:nvPr>
        </p:nvSpPr>
        <p:spPr>
          <a:xfrm>
            <a:off x="160843" y="1247532"/>
            <a:ext cx="8854300" cy="5558010"/>
          </a:xfrm>
        </p:spPr>
        <p:txBody>
          <a:bodyPr>
            <a:noAutofit/>
          </a:bodyPr>
          <a:lstStyle/>
          <a:p>
            <a:pPr marL="0" lvl="1" indent="0">
              <a:spcBef>
                <a:spcPts val="0"/>
              </a:spcBef>
              <a:spcAft>
                <a:spcPts val="300"/>
              </a:spcAft>
              <a:buNone/>
            </a:pPr>
            <a:r>
              <a:rPr lang="en-US" sz="3200" b="1" dirty="0">
                <a:ea typeface="Times New Roman" panose="02020603050405020304" pitchFamily="18" charset="0"/>
              </a:rPr>
              <a:t>Dialogue with the Samaritan Woman (4:9-26)</a:t>
            </a:r>
          </a:p>
          <a:p>
            <a:pPr marL="341313" lvl="1" indent="-341313">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The woman is certain that the coming Messiah would clear up everything (4:25).</a:t>
            </a:r>
          </a:p>
          <a:p>
            <a:pPr marL="341313" lvl="1" indent="-341313">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Jesus identifies Himself as the Messiah (4:26).</a:t>
            </a:r>
          </a:p>
          <a:p>
            <a:pPr marL="0" lvl="1" indent="0">
              <a:spcBef>
                <a:spcPts val="0"/>
              </a:spcBef>
              <a:spcAft>
                <a:spcPts val="300"/>
              </a:spcAft>
              <a:buNone/>
            </a:pPr>
            <a:r>
              <a:rPr lang="en-US" sz="3000" b="1" dirty="0">
                <a:ea typeface="Times New Roman" panose="02020603050405020304" pitchFamily="18" charset="0"/>
              </a:rPr>
              <a:t>The reaction of the Samaritan Woman (4:27-30)</a:t>
            </a:r>
          </a:p>
          <a:p>
            <a:pPr marL="346075" lvl="1" indent="-346075">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The disciples return and are astonished that Jesus is speaking to a </a:t>
            </a:r>
            <a:r>
              <a:rPr lang="en-US" sz="3000" b="1" i="1" dirty="0">
                <a:solidFill>
                  <a:srgbClr val="74350A"/>
                </a:solidFill>
                <a:effectLst>
                  <a:outerShdw blurRad="38100" dist="38100" dir="2700000" algn="tl">
                    <a:srgbClr val="000000">
                      <a:alpha val="43137"/>
                    </a:srgbClr>
                  </a:outerShdw>
                </a:effectLst>
                <a:ea typeface="Times New Roman" panose="02020603050405020304" pitchFamily="18" charset="0"/>
              </a:rPr>
              <a:t>woman</a:t>
            </a: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 (4:27).</a:t>
            </a:r>
          </a:p>
          <a:p>
            <a:pPr marL="346075" lvl="1" indent="-346075">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The woman </a:t>
            </a:r>
            <a:r>
              <a:rPr lang="en-US" sz="3000" b="1" i="1" dirty="0">
                <a:solidFill>
                  <a:srgbClr val="74350A"/>
                </a:solidFill>
                <a:effectLst>
                  <a:outerShdw blurRad="38100" dist="38100" dir="2700000" algn="tl">
                    <a:srgbClr val="000000">
                      <a:alpha val="43137"/>
                    </a:srgbClr>
                  </a:outerShdw>
                </a:effectLst>
                <a:ea typeface="Times New Roman" panose="02020603050405020304" pitchFamily="18" charset="0"/>
              </a:rPr>
              <a:t>leaves her waterpot</a:t>
            </a: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 goes back to town and tells of her experience; as a result, the men of the city come out to see Jesus (4:28-30).</a:t>
            </a:r>
          </a:p>
        </p:txBody>
      </p:sp>
    </p:spTree>
    <p:extLst>
      <p:ext uri="{BB962C8B-B14F-4D97-AF65-F5344CB8AC3E}">
        <p14:creationId xmlns:p14="http://schemas.microsoft.com/office/powerpoint/2010/main" val="326193661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AF1CFB-9CAD-49DD-AE33-BFF13E7D906B}"/>
              </a:ext>
            </a:extLst>
          </p:cNvPr>
          <p:cNvPicPr>
            <a:picLocks noChangeAspect="1"/>
          </p:cNvPicPr>
          <p:nvPr/>
        </p:nvPicPr>
        <p:blipFill rotWithShape="1">
          <a:blip r:embed="rId3">
            <a:alphaModFix amt="40000"/>
          </a:blip>
          <a:srcRect l="6560" t="4215" r="1505" b="8187"/>
          <a:stretch/>
        </p:blipFill>
        <p:spPr>
          <a:xfrm>
            <a:off x="0" y="0"/>
            <a:ext cx="9144000" cy="6858000"/>
          </a:xfrm>
          <a:prstGeom prst="rect">
            <a:avLst/>
          </a:prstGeom>
        </p:spPr>
      </p:pic>
      <p:sp>
        <p:nvSpPr>
          <p:cNvPr id="2" name="Title 1">
            <a:extLst>
              <a:ext uri="{FF2B5EF4-FFF2-40B4-BE49-F238E27FC236}">
                <a16:creationId xmlns:a16="http://schemas.microsoft.com/office/drawing/2014/main" id="{17E77A51-EE8B-42C6-AE15-1D45C2B67745}"/>
              </a:ext>
            </a:extLst>
          </p:cNvPr>
          <p:cNvSpPr>
            <a:spLocks noGrp="1"/>
          </p:cNvSpPr>
          <p:nvPr>
            <p:ph type="title"/>
          </p:nvPr>
        </p:nvSpPr>
        <p:spPr>
          <a:xfrm>
            <a:off x="128857" y="46180"/>
            <a:ext cx="8886286" cy="1207630"/>
          </a:xfrm>
        </p:spPr>
        <p:txBody>
          <a:bodyPr>
            <a:normAutofit/>
          </a:bodyPr>
          <a:lstStyle/>
          <a:p>
            <a:pPr algn="ctr"/>
            <a:r>
              <a:rPr lang="en-US" sz="4000" b="1" dirty="0">
                <a:solidFill>
                  <a:srgbClr val="361B00"/>
                </a:solidFill>
                <a:effectLst>
                  <a:glow rad="101600">
                    <a:schemeClr val="accent4">
                      <a:lumMod val="20000"/>
                      <a:lumOff val="80000"/>
                      <a:alpha val="60000"/>
                    </a:schemeClr>
                  </a:glow>
                </a:effectLst>
                <a:latin typeface="Maiandra GD" panose="020E0502030308020204" pitchFamily="34" charset="0"/>
              </a:rPr>
              <a:t>Interview with the Samaritan Woman</a:t>
            </a:r>
            <a:br>
              <a:rPr lang="en-US" sz="3600" b="1" dirty="0">
                <a:solidFill>
                  <a:srgbClr val="361B00"/>
                </a:solidFill>
                <a:effectLst>
                  <a:glow rad="101600">
                    <a:schemeClr val="accent4">
                      <a:lumMod val="20000"/>
                      <a:lumOff val="80000"/>
                      <a:alpha val="60000"/>
                    </a:schemeClr>
                  </a:glow>
                </a:effectLst>
                <a:latin typeface="Maiandra GD" panose="020E0502030308020204" pitchFamily="34" charset="0"/>
              </a:rPr>
            </a:br>
            <a:r>
              <a:rPr lang="en-US" sz="3200" b="1" dirty="0">
                <a:solidFill>
                  <a:srgbClr val="361B00"/>
                </a:solidFill>
                <a:effectLst>
                  <a:glow rad="101600">
                    <a:schemeClr val="accent4">
                      <a:lumMod val="20000"/>
                      <a:lumOff val="80000"/>
                      <a:alpha val="60000"/>
                    </a:schemeClr>
                  </a:glow>
                </a:effectLst>
                <a:latin typeface="Maiandra GD" panose="020E0502030308020204" pitchFamily="34" charset="0"/>
              </a:rPr>
              <a:t>(John 4:1-42)</a:t>
            </a:r>
            <a:endParaRPr lang="en-US" sz="3600" b="1" dirty="0">
              <a:solidFill>
                <a:srgbClr val="361B00"/>
              </a:solidFill>
              <a:effectLst>
                <a:glow rad="101600">
                  <a:schemeClr val="accent4">
                    <a:lumMod val="20000"/>
                    <a:lumOff val="80000"/>
                    <a:alpha val="60000"/>
                  </a:schemeClr>
                </a:glow>
              </a:effectLst>
              <a:latin typeface="Maiandra GD" panose="020E0502030308020204" pitchFamily="34" charset="0"/>
            </a:endParaRPr>
          </a:p>
        </p:txBody>
      </p:sp>
      <p:sp>
        <p:nvSpPr>
          <p:cNvPr id="3" name="Content Placeholder 2">
            <a:extLst>
              <a:ext uri="{FF2B5EF4-FFF2-40B4-BE49-F238E27FC236}">
                <a16:creationId xmlns:a16="http://schemas.microsoft.com/office/drawing/2014/main" id="{D5E4FF32-DDAF-4C1F-9332-8C5378EFAEC6}"/>
              </a:ext>
            </a:extLst>
          </p:cNvPr>
          <p:cNvSpPr>
            <a:spLocks noGrp="1"/>
          </p:cNvSpPr>
          <p:nvPr>
            <p:ph idx="1"/>
          </p:nvPr>
        </p:nvSpPr>
        <p:spPr>
          <a:xfrm>
            <a:off x="160842" y="1247532"/>
            <a:ext cx="8983157" cy="5558010"/>
          </a:xfrm>
        </p:spPr>
        <p:txBody>
          <a:bodyPr>
            <a:noAutofit/>
          </a:bodyPr>
          <a:lstStyle/>
          <a:p>
            <a:pPr marL="0" lvl="1" indent="0">
              <a:spcBef>
                <a:spcPts val="0"/>
              </a:spcBef>
              <a:spcAft>
                <a:spcPts val="300"/>
              </a:spcAft>
              <a:buNone/>
            </a:pPr>
            <a:r>
              <a:rPr lang="en-US" sz="3200" b="1" dirty="0">
                <a:ea typeface="Times New Roman" panose="02020603050405020304" pitchFamily="18" charset="0"/>
              </a:rPr>
              <a:t>Sowing and Reaping (4:31-38)</a:t>
            </a:r>
          </a:p>
          <a:p>
            <a:pPr marL="341313" lvl="1" indent="-341313">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The disciples urge Jesus to eat, but He says that He has food to eat – to do the work of His Father (4:31-34).</a:t>
            </a:r>
          </a:p>
          <a:p>
            <a:pPr marL="341313" lvl="1" indent="-341313">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Jesus teaches on “the harvest.”</a:t>
            </a:r>
          </a:p>
          <a:p>
            <a:pPr marL="623888" lvl="2" indent="-277813">
              <a:spcBef>
                <a:spcPts val="0"/>
              </a:spcBef>
              <a:spcAft>
                <a:spcPts val="300"/>
              </a:spcAft>
            </a:pPr>
            <a:r>
              <a:rPr lang="en-US" sz="2800" dirty="0">
                <a:ea typeface="Times New Roman" panose="02020603050405020304" pitchFamily="18" charset="0"/>
              </a:rPr>
              <a:t>The time of harvest had arrived!  The fields are white! Laborers are needed! (Matthew 9:36-38; Luke 10:1-2). </a:t>
            </a:r>
          </a:p>
          <a:p>
            <a:pPr marL="623888" lvl="2" indent="-277813">
              <a:spcBef>
                <a:spcPts val="0"/>
              </a:spcBef>
              <a:spcAft>
                <a:spcPts val="300"/>
              </a:spcAft>
            </a:pPr>
            <a:r>
              <a:rPr lang="en-US" sz="2800" dirty="0">
                <a:ea typeface="Times New Roman" panose="02020603050405020304" pitchFamily="18" charset="0"/>
              </a:rPr>
              <a:t>Sowing and reaping are both vital to bringing “fruit for eternal life.”</a:t>
            </a:r>
          </a:p>
          <a:p>
            <a:pPr marL="623888" lvl="2" indent="-277813">
              <a:spcBef>
                <a:spcPts val="0"/>
              </a:spcBef>
              <a:spcAft>
                <a:spcPts val="300"/>
              </a:spcAft>
            </a:pPr>
            <a:r>
              <a:rPr lang="en-US" sz="2800" dirty="0">
                <a:ea typeface="Times New Roman" panose="02020603050405020304" pitchFamily="18" charset="0"/>
              </a:rPr>
              <a:t>Jesus sent the disciples to reap fields in which others had labored (Amos 9:13; 1 Corinthians 3:6).</a:t>
            </a:r>
          </a:p>
          <a:p>
            <a:pPr marL="0" lvl="1" indent="0">
              <a:spcBef>
                <a:spcPts val="0"/>
              </a:spcBef>
              <a:spcAft>
                <a:spcPts val="300"/>
              </a:spcAft>
              <a:buNone/>
            </a:pPr>
            <a:r>
              <a:rPr lang="en-US" sz="3200" b="1" dirty="0">
                <a:ea typeface="Times New Roman" panose="02020603050405020304" pitchFamily="18" charset="0"/>
              </a:rPr>
              <a:t>The Samaritans Believe (4:39-42)</a:t>
            </a:r>
          </a:p>
          <a:p>
            <a:pPr marL="342900" lvl="1" indent="-342900">
              <a:spcBef>
                <a:spcPts val="0"/>
              </a:spcBef>
              <a:spcAft>
                <a:spcPts val="300"/>
              </a:spcAft>
            </a:pPr>
            <a:r>
              <a:rPr lang="en-US" sz="3000" i="1" dirty="0">
                <a:solidFill>
                  <a:srgbClr val="74350A"/>
                </a:solidFill>
                <a:effectLst>
                  <a:outerShdw blurRad="38100" dist="38100" dir="2700000" algn="tl">
                    <a:srgbClr val="000000">
                      <a:alpha val="43137"/>
                    </a:srgbClr>
                  </a:outerShdw>
                </a:effectLst>
                <a:ea typeface="Times New Roman" panose="02020603050405020304" pitchFamily="18" charset="0"/>
              </a:rPr>
              <a:t>The Samaritans were convinced of Jesus’ identity by the woman’s testimony and by His own words</a:t>
            </a:r>
            <a:r>
              <a:rPr lang="en-US" sz="3200" dirty="0">
                <a:ea typeface="Times New Roman" panose="02020603050405020304" pitchFamily="18" charset="0"/>
              </a:rPr>
              <a:t>.</a:t>
            </a:r>
          </a:p>
        </p:txBody>
      </p:sp>
    </p:spTree>
    <p:extLst>
      <p:ext uri="{BB962C8B-B14F-4D97-AF65-F5344CB8AC3E}">
        <p14:creationId xmlns:p14="http://schemas.microsoft.com/office/powerpoint/2010/main" val="319987862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1000"/>
                                        <p:tgtEl>
                                          <p:spTgt spid="3">
                                            <p:txEl>
                                              <p:pRg st="7" end="7"/>
                                            </p:txEl>
                                          </p:spTgt>
                                        </p:tgtEl>
                                      </p:cBhvr>
                                    </p:animEffect>
                                    <p:anim calcmode="lin" valueType="num">
                                      <p:cBhvr>
                                        <p:cTn id="5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8820</TotalTime>
  <Words>1462</Words>
  <Application>Microsoft Office PowerPoint</Application>
  <PresentationFormat>On-screen Show (4:3)</PresentationFormat>
  <Paragraphs>88</Paragraphs>
  <Slides>15</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Agency FB</vt:lpstr>
      <vt:lpstr>Arial</vt:lpstr>
      <vt:lpstr>Berlin Sans FB Demi</vt:lpstr>
      <vt:lpstr>Calibri</vt:lpstr>
      <vt:lpstr>Calibri Light</vt:lpstr>
      <vt:lpstr>Maiandra GD</vt:lpstr>
      <vt:lpstr>Papyrus</vt:lpstr>
      <vt:lpstr>Office Theme</vt:lpstr>
      <vt:lpstr>1_Office Theme</vt:lpstr>
      <vt:lpstr>The  Gospel of John</vt:lpstr>
      <vt:lpstr>The  Gospel of John</vt:lpstr>
      <vt:lpstr>Interview with the Samaritan Woman (John 4:1-42)</vt:lpstr>
      <vt:lpstr>PowerPoint Presentation</vt:lpstr>
      <vt:lpstr>PowerPoint Presentation</vt:lpstr>
      <vt:lpstr>Interview with the Samaritan Woman (John 4:1-42)</vt:lpstr>
      <vt:lpstr>Interview with the Samaritan Woman (John 4:1-42)</vt:lpstr>
      <vt:lpstr>Interview with the Samaritan Woman (John 4:1-42)</vt:lpstr>
      <vt:lpstr>Interview with the Samaritan Woman (John 4:1-42)</vt:lpstr>
      <vt:lpstr>Healing the Nobleman’s Son (John 4:43-54)</vt:lpstr>
      <vt:lpstr>PowerPoint Presentation</vt:lpstr>
      <vt:lpstr>Ancient Roman Road  from Cana to Capernaum</vt:lpstr>
      <vt:lpstr>Site of Biblical Cana</vt:lpstr>
      <vt:lpstr>Healing the Nobleman’s Son (John 4:43-54)</vt:lpstr>
      <vt:lpstr>Eastside Church of Christ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John</dc:title>
  <dc:creator>Steve</dc:creator>
  <cp:lastModifiedBy>Steve</cp:lastModifiedBy>
  <cp:revision>451</cp:revision>
  <cp:lastPrinted>2021-04-28T20:46:54Z</cp:lastPrinted>
  <dcterms:created xsi:type="dcterms:W3CDTF">2020-12-21T14:42:06Z</dcterms:created>
  <dcterms:modified xsi:type="dcterms:W3CDTF">2021-04-28T21:19:31Z</dcterms:modified>
</cp:coreProperties>
</file>