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80" r:id="rId3"/>
    <p:sldId id="279" r:id="rId4"/>
    <p:sldId id="314" r:id="rId5"/>
    <p:sldId id="319" r:id="rId6"/>
    <p:sldId id="320" r:id="rId7"/>
    <p:sldId id="322" r:id="rId8"/>
    <p:sldId id="323" r:id="rId9"/>
    <p:sldId id="324" r:id="rId10"/>
    <p:sldId id="325" r:id="rId11"/>
    <p:sldId id="278" r:id="rId12"/>
  </p:sldIdLst>
  <p:sldSz cx="9144000" cy="6858000" type="screen4x3"/>
  <p:notesSz cx="6954838" cy="92392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initials="S" lastIdx="1" clrIdx="0">
    <p:extLst>
      <p:ext uri="{19B8F6BF-5375-455C-9EA6-DF929625EA0E}">
        <p15:presenceInfo xmlns:p15="http://schemas.microsoft.com/office/powerpoint/2012/main" userId="2335d502bc9721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9900"/>
    <a:srgbClr val="523838"/>
    <a:srgbClr val="2D1F1F"/>
    <a:srgbClr val="362636"/>
    <a:srgbClr val="541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43" autoAdjust="0"/>
  </p:normalViewPr>
  <p:slideViewPr>
    <p:cSldViewPr>
      <p:cViewPr varScale="1">
        <p:scale>
          <a:sx n="78" d="100"/>
          <a:sy n="78" d="100"/>
        </p:scale>
        <p:origin x="168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567"/>
          </a:xfrm>
          <a:prstGeom prst="rect">
            <a:avLst/>
          </a:prstGeom>
        </p:spPr>
        <p:txBody>
          <a:bodyPr vert="horz" lIns="92537" tIns="46269" rIns="92537" bIns="46269" rtlCol="0"/>
          <a:lstStyle>
            <a:lvl1pPr algn="l">
              <a:defRPr sz="1200"/>
            </a:lvl1pPr>
          </a:lstStyle>
          <a:p>
            <a:endParaRPr lang="en-US"/>
          </a:p>
        </p:txBody>
      </p:sp>
      <p:sp>
        <p:nvSpPr>
          <p:cNvPr id="3" name="Date Placeholder 2"/>
          <p:cNvSpPr>
            <a:spLocks noGrp="1"/>
          </p:cNvSpPr>
          <p:nvPr>
            <p:ph type="dt" idx="1"/>
          </p:nvPr>
        </p:nvSpPr>
        <p:spPr>
          <a:xfrm>
            <a:off x="3939466" y="0"/>
            <a:ext cx="3013763" cy="463567"/>
          </a:xfrm>
          <a:prstGeom prst="rect">
            <a:avLst/>
          </a:prstGeom>
        </p:spPr>
        <p:txBody>
          <a:bodyPr vert="horz" lIns="92537" tIns="46269" rIns="92537" bIns="46269" rtlCol="0"/>
          <a:lstStyle>
            <a:lvl1pPr algn="r">
              <a:defRPr sz="1200"/>
            </a:lvl1pPr>
          </a:lstStyle>
          <a:p>
            <a:fld id="{89708E61-CC01-4814-9FD1-02889FACCBE5}" type="datetimeFigureOut">
              <a:rPr lang="en-US" smtClean="0"/>
              <a:t>7/22/2020</a:t>
            </a:fld>
            <a:endParaRPr lang="en-US"/>
          </a:p>
        </p:txBody>
      </p:sp>
      <p:sp>
        <p:nvSpPr>
          <p:cNvPr id="4" name="Slide Image Placeholder 3"/>
          <p:cNvSpPr>
            <a:spLocks noGrp="1" noRot="1" noChangeAspect="1"/>
          </p:cNvSpPr>
          <p:nvPr>
            <p:ph type="sldImg" idx="2"/>
          </p:nvPr>
        </p:nvSpPr>
        <p:spPr>
          <a:xfrm>
            <a:off x="1397000" y="1154113"/>
            <a:ext cx="4160838" cy="3119437"/>
          </a:xfrm>
          <a:prstGeom prst="rect">
            <a:avLst/>
          </a:prstGeom>
          <a:noFill/>
          <a:ln w="12700">
            <a:solidFill>
              <a:prstClr val="black"/>
            </a:solidFill>
          </a:ln>
        </p:spPr>
        <p:txBody>
          <a:bodyPr vert="horz" lIns="92537" tIns="46269" rIns="92537" bIns="46269" rtlCol="0" anchor="ctr"/>
          <a:lstStyle/>
          <a:p>
            <a:endParaRPr lang="en-US"/>
          </a:p>
        </p:txBody>
      </p:sp>
      <p:sp>
        <p:nvSpPr>
          <p:cNvPr id="5" name="Notes Placeholder 4"/>
          <p:cNvSpPr>
            <a:spLocks noGrp="1"/>
          </p:cNvSpPr>
          <p:nvPr>
            <p:ph type="body" sz="quarter" idx="3"/>
          </p:nvPr>
        </p:nvSpPr>
        <p:spPr>
          <a:xfrm>
            <a:off x="695484" y="4446389"/>
            <a:ext cx="5563870" cy="3637955"/>
          </a:xfrm>
          <a:prstGeom prst="rect">
            <a:avLst/>
          </a:prstGeom>
        </p:spPr>
        <p:txBody>
          <a:bodyPr vert="horz" lIns="92537" tIns="46269" rIns="92537" bIns="462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3566"/>
          </a:xfrm>
          <a:prstGeom prst="rect">
            <a:avLst/>
          </a:prstGeom>
        </p:spPr>
        <p:txBody>
          <a:bodyPr vert="horz" lIns="92537" tIns="46269" rIns="92537" bIns="4626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5684"/>
            <a:ext cx="3013763" cy="463566"/>
          </a:xfrm>
          <a:prstGeom prst="rect">
            <a:avLst/>
          </a:prstGeom>
        </p:spPr>
        <p:txBody>
          <a:bodyPr vert="horz" lIns="92537" tIns="46269" rIns="92537" bIns="46269" rtlCol="0" anchor="b"/>
          <a:lstStyle>
            <a:lvl1pPr algn="r">
              <a:defRPr sz="1200"/>
            </a:lvl1pPr>
          </a:lstStyle>
          <a:p>
            <a:fld id="{1A107F44-81C3-4D51-89F0-DF5B3A1D4BDF}" type="slidenum">
              <a:rPr lang="en-US" smtClean="0"/>
              <a:t>‹#›</a:t>
            </a:fld>
            <a:endParaRPr lang="en-US"/>
          </a:p>
        </p:txBody>
      </p:sp>
    </p:spTree>
    <p:extLst>
      <p:ext uri="{BB962C8B-B14F-4D97-AF65-F5344CB8AC3E}">
        <p14:creationId xmlns:p14="http://schemas.microsoft.com/office/powerpoint/2010/main" val="19725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07F44-81C3-4D51-89F0-DF5B3A1D4BDF}" type="slidenum">
              <a:rPr lang="en-US" smtClean="0"/>
              <a:t>1</a:t>
            </a:fld>
            <a:endParaRPr lang="en-US"/>
          </a:p>
        </p:txBody>
      </p:sp>
    </p:spTree>
    <p:extLst>
      <p:ext uri="{BB962C8B-B14F-4D97-AF65-F5344CB8AC3E}">
        <p14:creationId xmlns:p14="http://schemas.microsoft.com/office/powerpoint/2010/main" val="78993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373" eaLnBrk="1" fontAlgn="auto" hangingPunct="1">
              <a:spcBef>
                <a:spcPts val="0"/>
              </a:spcBef>
              <a:spcAft>
                <a:spcPts val="0"/>
              </a:spcAft>
              <a:defRPr/>
            </a:pPr>
            <a:fld id="{46BF4FDF-A9CF-40FE-882E-AE64A7261A16}" type="slidenum">
              <a:rPr lang="en-US">
                <a:solidFill>
                  <a:prstClr val="black"/>
                </a:solidFill>
                <a:latin typeface="Calibri" panose="020F0502020204030204"/>
              </a:rPr>
              <a:pPr defTabSz="925373" eaLnBrk="1" fontAlgn="auto" hangingPunct="1">
                <a:spcBef>
                  <a:spcPts val="0"/>
                </a:spcBef>
                <a:spcAft>
                  <a:spcPts val="0"/>
                </a:spcAft>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64538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Submission and holiness lead to a life blessed by God (1 Peter 3:8-12), and yet righteous people may still suffer.  If they do so for doing the will of God, they are blessed.</a:t>
            </a:r>
          </a:p>
          <a:p>
            <a:r>
              <a:rPr lang="en-US" dirty="0"/>
              <a:t>So, a willingness to suffer for one’s sanctification only leads to a life that is more separate and holy.</a:t>
            </a:r>
          </a:p>
        </p:txBody>
      </p:sp>
      <p:sp>
        <p:nvSpPr>
          <p:cNvPr id="4" name="Slide Number Placeholder 3"/>
          <p:cNvSpPr>
            <a:spLocks noGrp="1"/>
          </p:cNvSpPr>
          <p:nvPr>
            <p:ph type="sldNum" sz="quarter" idx="5"/>
          </p:nvPr>
        </p:nvSpPr>
        <p:spPr/>
        <p:txBody>
          <a:bodyPr/>
          <a:lstStyle/>
          <a:p>
            <a:fld id="{1A107F44-81C3-4D51-89F0-DF5B3A1D4BDF}" type="slidenum">
              <a:rPr lang="en-US" smtClean="0"/>
              <a:t>2</a:t>
            </a:fld>
            <a:endParaRPr lang="en-US"/>
          </a:p>
        </p:txBody>
      </p:sp>
    </p:spTree>
    <p:extLst>
      <p:ext uri="{BB962C8B-B14F-4D97-AF65-F5344CB8AC3E}">
        <p14:creationId xmlns:p14="http://schemas.microsoft.com/office/powerpoint/2010/main" val="6385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13:3-4  For rulers are not a terror to good works, but to evil. Do you want to be unafraid of the authority? Do what is good, and you will have praise from the same.  (4)  For he is God's minister to you for good. But if you do evil, be afraid; for he does not bear the sword in vain; for he is God's minister, an avenger to execute wrath on him who practices evil.</a:t>
            </a:r>
          </a:p>
        </p:txBody>
      </p:sp>
      <p:sp>
        <p:nvSpPr>
          <p:cNvPr id="4" name="Slide Number Placeholder 3"/>
          <p:cNvSpPr>
            <a:spLocks noGrp="1"/>
          </p:cNvSpPr>
          <p:nvPr>
            <p:ph type="sldNum" sz="quarter" idx="5"/>
          </p:nvPr>
        </p:nvSpPr>
        <p:spPr/>
        <p:txBody>
          <a:bodyPr/>
          <a:lstStyle/>
          <a:p>
            <a:fld id="{1A107F44-81C3-4D51-89F0-DF5B3A1D4BDF}" type="slidenum">
              <a:rPr lang="en-US" smtClean="0"/>
              <a:t>3</a:t>
            </a:fld>
            <a:endParaRPr lang="en-US"/>
          </a:p>
        </p:txBody>
      </p:sp>
    </p:spTree>
    <p:extLst>
      <p:ext uri="{BB962C8B-B14F-4D97-AF65-F5344CB8AC3E}">
        <p14:creationId xmlns:p14="http://schemas.microsoft.com/office/powerpoint/2010/main" val="396214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5:8  But God demonstrates His own love toward us, in that while we were still sinners, Christ died for us.</a:t>
            </a:r>
          </a:p>
          <a:p>
            <a:r>
              <a:rPr lang="en-US" dirty="0"/>
              <a:t>Romans 8:11  But if the Spirit of Him who raised Jesus from the dead dwells in you, He who raised Christ from the dead will also give life to your mortal bodies through His Spirit who dwells in you.</a:t>
            </a:r>
          </a:p>
          <a:p>
            <a:r>
              <a:rPr lang="en-US" dirty="0"/>
              <a:t>2 Peter 2:5  and did not spare the ancient world, but saved Noah, one of eight people, a preacher of righteousness, bringing in the flood on the world of the ungodly;</a:t>
            </a:r>
          </a:p>
          <a:p>
            <a:r>
              <a:rPr lang="en-US" dirty="0"/>
              <a:t>2 Peter 2:9  then the Lord knows how to deliver the godly out of temptations and to reserve the unjust under punishment for the day of judgment,</a:t>
            </a:r>
          </a:p>
        </p:txBody>
      </p:sp>
      <p:sp>
        <p:nvSpPr>
          <p:cNvPr id="4" name="Slide Number Placeholder 3"/>
          <p:cNvSpPr>
            <a:spLocks noGrp="1"/>
          </p:cNvSpPr>
          <p:nvPr>
            <p:ph type="sldNum" sz="quarter" idx="5"/>
          </p:nvPr>
        </p:nvSpPr>
        <p:spPr/>
        <p:txBody>
          <a:bodyPr/>
          <a:lstStyle/>
          <a:p>
            <a:fld id="{1A107F44-81C3-4D51-89F0-DF5B3A1D4BDF}" type="slidenum">
              <a:rPr lang="en-US" smtClean="0"/>
              <a:t>4</a:t>
            </a:fld>
            <a:endParaRPr lang="en-US"/>
          </a:p>
        </p:txBody>
      </p:sp>
    </p:spTree>
    <p:extLst>
      <p:ext uri="{BB962C8B-B14F-4D97-AF65-F5344CB8AC3E}">
        <p14:creationId xmlns:p14="http://schemas.microsoft.com/office/powerpoint/2010/main" val="363451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2:4  Or do you despise the riches of His goodness, forbearance, and longsuffering, not knowing that the goodness of God leads you to repentance?</a:t>
            </a:r>
            <a:r>
              <a:rPr lang="en-US" altLang="en-US" sz="1200"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r>
              <a:rPr lang="en-US" altLang="en-US" sz="1200"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antitype is a real or actual thing, represented by a type or symbol</a:t>
            </a:r>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5</a:t>
            </a:fld>
            <a:endParaRPr lang="en-US"/>
          </a:p>
        </p:txBody>
      </p:sp>
    </p:spTree>
    <p:extLst>
      <p:ext uri="{BB962C8B-B14F-4D97-AF65-F5344CB8AC3E}">
        <p14:creationId xmlns:p14="http://schemas.microsoft.com/office/powerpoint/2010/main" val="206275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6:4  Therefore we were buried with Him through baptism into death, that just as Christ was raised from the dead by the glory of the Father, even so we also should walk in newness of life.</a:t>
            </a:r>
          </a:p>
          <a:p>
            <a:r>
              <a:rPr lang="en-US" dirty="0"/>
              <a:t>Colossians 2:12  buried with Him in baptism, in which you also were raised with Him through faith in the working of God, who raised Him from the dead.</a:t>
            </a:r>
          </a:p>
        </p:txBody>
      </p:sp>
      <p:sp>
        <p:nvSpPr>
          <p:cNvPr id="4" name="Slide Number Placeholder 3"/>
          <p:cNvSpPr>
            <a:spLocks noGrp="1"/>
          </p:cNvSpPr>
          <p:nvPr>
            <p:ph type="sldNum" sz="quarter" idx="5"/>
          </p:nvPr>
        </p:nvSpPr>
        <p:spPr/>
        <p:txBody>
          <a:bodyPr/>
          <a:lstStyle/>
          <a:p>
            <a:fld id="{1A107F44-81C3-4D51-89F0-DF5B3A1D4BDF}" type="slidenum">
              <a:rPr lang="en-US" smtClean="0"/>
              <a:t>6</a:t>
            </a:fld>
            <a:endParaRPr lang="en-US"/>
          </a:p>
        </p:txBody>
      </p:sp>
    </p:spTree>
    <p:extLst>
      <p:ext uri="{BB962C8B-B14F-4D97-AF65-F5344CB8AC3E}">
        <p14:creationId xmlns:p14="http://schemas.microsoft.com/office/powerpoint/2010/main" val="156280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Cycle of Suffering and Sanctification (1 Peter 4:1-6)</a:t>
            </a:r>
          </a:p>
          <a:p>
            <a:r>
              <a:rPr lang="en-US" dirty="0"/>
              <a:t>Philippians 2:5-8  Let this mind be in you which was also in Christ Jesus,  (6)  who, being in the form of God, did not consider it robbery to be equal with God,  (7)  but made Himself of no reputation, taking the form of a bondservant, and coming in the likeness of men.  (8)  And being found in appearance as a man, He humbled Himself and became obedient to the point of death, even the death of the cross.</a:t>
            </a:r>
          </a:p>
          <a:p>
            <a:r>
              <a:rPr lang="en-US" dirty="0"/>
              <a:t>Hebrews 12:3-4  For consider Him who endured such hostility from sinners against Himself, lest you become weary and discouraged in your souls.  (4)  You have not yet resisted to bloodshed, striving against sin.</a:t>
            </a:r>
          </a:p>
          <a:p>
            <a:r>
              <a:rPr lang="en-US" dirty="0"/>
              <a:t>2 Timothy 2:11  This is a faithful saying: For if we died with Him, We shall also live with Him.</a:t>
            </a:r>
          </a:p>
          <a:p>
            <a:r>
              <a:rPr lang="en-US" dirty="0"/>
              <a:t>Romans 6:6-7  knowing this, that our old man was crucified with Him, that the body of sin might be done away with, that we should no longer be slaves of sin.  (7)  For he who has died has been freed from sin.</a:t>
            </a:r>
          </a:p>
        </p:txBody>
      </p:sp>
      <p:sp>
        <p:nvSpPr>
          <p:cNvPr id="4" name="Slide Number Placeholder 3"/>
          <p:cNvSpPr>
            <a:spLocks noGrp="1"/>
          </p:cNvSpPr>
          <p:nvPr>
            <p:ph type="sldNum" sz="quarter" idx="5"/>
          </p:nvPr>
        </p:nvSpPr>
        <p:spPr/>
        <p:txBody>
          <a:bodyPr/>
          <a:lstStyle/>
          <a:p>
            <a:fld id="{1A107F44-81C3-4D51-89F0-DF5B3A1D4BDF}" type="slidenum">
              <a:rPr lang="en-US" smtClean="0"/>
              <a:t>7</a:t>
            </a:fld>
            <a:endParaRPr lang="en-US"/>
          </a:p>
        </p:txBody>
      </p:sp>
    </p:spTree>
    <p:extLst>
      <p:ext uri="{BB962C8B-B14F-4D97-AF65-F5344CB8AC3E}">
        <p14:creationId xmlns:p14="http://schemas.microsoft.com/office/powerpoint/2010/main" val="668362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Calibri" panose="020F0502020204030204" pitchFamily="34" charset="0"/>
                <a:cs typeface="Calibri" panose="020F0502020204030204" pitchFamily="34" charset="0"/>
              </a:rPr>
              <a:t>Ephesians 2:3  </a:t>
            </a:r>
            <a:r>
              <a:rPr lang="en-US" altLang="en-US" sz="1200" b="0" dirty="0">
                <a:latin typeface="Calibri" panose="020F0502020204030204" pitchFamily="34" charset="0"/>
                <a:cs typeface="Calibri" panose="020F0502020204030204" pitchFamily="34" charset="0"/>
              </a:rPr>
              <a:t>among whom also we all once conducted ourselves in the lusts of our flesh, fulfilling the desires of the flesh and of the mind, and were by nature children of wrath, just as the others.</a:t>
            </a:r>
          </a:p>
          <a:p>
            <a:r>
              <a:rPr lang="en-US" b="0" dirty="0"/>
              <a:t>Galatians 5:24  And those who are Christ's have crucified the flesh with its passions and desires.</a:t>
            </a:r>
          </a:p>
          <a:p>
            <a:r>
              <a:rPr lang="en-US" b="1" dirty="0"/>
              <a:t>RC Trench defines “</a:t>
            </a:r>
            <a:r>
              <a:rPr lang="en-US" b="1" dirty="0" err="1"/>
              <a:t>potos</a:t>
            </a:r>
            <a:r>
              <a:rPr lang="en-US" b="1" dirty="0"/>
              <a:t>” </a:t>
            </a:r>
            <a:r>
              <a:rPr lang="en-US" b="0" dirty="0"/>
              <a:t>as “the banquet, the symposium, not of necessity excessive” he gives Genesis 19:3; 2 Samuel 3:20 and Esther 6:4 as occurrences in the LXX. </a:t>
            </a:r>
            <a:r>
              <a:rPr lang="en-US" b="0" dirty="0" err="1"/>
              <a:t>Potos</a:t>
            </a:r>
            <a:r>
              <a:rPr lang="en-US" b="0" dirty="0"/>
              <a:t> is found 30 times in the LXX (Greek translation of O.T. Scripture)</a:t>
            </a:r>
          </a:p>
          <a:p>
            <a:r>
              <a:rPr lang="en-US" b="0" dirty="0"/>
              <a:t>Genesis 19:3  But he insisted strongly; so they turned in to him and entered his house. Then he made them a </a:t>
            </a:r>
            <a:r>
              <a:rPr lang="en-US" b="1" dirty="0"/>
              <a:t>feast</a:t>
            </a:r>
            <a:r>
              <a:rPr lang="en-US" b="0" dirty="0"/>
              <a:t>, and baked unleavened bread, and they ate. (Translated “feast”)</a:t>
            </a:r>
          </a:p>
          <a:p>
            <a:r>
              <a:rPr lang="en-US" b="0" dirty="0"/>
              <a:t>2 Samuel 3:20  So Abner and twenty men with him came to David at Hebron. And David made a </a:t>
            </a:r>
            <a:r>
              <a:rPr lang="en-US" b="1" dirty="0"/>
              <a:t>feast</a:t>
            </a:r>
            <a:r>
              <a:rPr lang="en-US" b="0" dirty="0"/>
              <a:t> for Abner and the men who were with him.</a:t>
            </a:r>
          </a:p>
          <a:p>
            <a:r>
              <a:rPr lang="en-US" b="0" dirty="0"/>
              <a:t>Esther 6:14  While they were still talking with him, the king's eunuchs came, and hastened to bring Haman to the banquet which Esther had prepared.</a:t>
            </a:r>
          </a:p>
          <a:p>
            <a:r>
              <a:rPr lang="en-US" b="0" dirty="0"/>
              <a:t>Esther 1:5  And when these days were completed, the king made a</a:t>
            </a:r>
            <a:r>
              <a:rPr lang="en-US" b="1" dirty="0"/>
              <a:t> feast </a:t>
            </a:r>
            <a:r>
              <a:rPr lang="en-US" b="0" dirty="0"/>
              <a:t>lasting seven days for all the people who were present in Shushan the citadel, from great to small, in the court of the garden of the king's palace.</a:t>
            </a:r>
          </a:p>
          <a:p>
            <a:r>
              <a:rPr lang="en-US" b="0" dirty="0"/>
              <a:t>Esther 1:7-8  And they served drinks in golden vessels, each vessel being different from the other, with royal wine in abundance, according to the generosity of the king.  (8)  In accordance with the law, the </a:t>
            </a:r>
            <a:r>
              <a:rPr lang="en-US" b="1" dirty="0"/>
              <a:t>drinking </a:t>
            </a:r>
            <a:r>
              <a:rPr lang="en-US" b="0" dirty="0"/>
              <a:t>was not compulsory; for so the king had ordered all the officers of his household, that they should do according to each man's pleasure.</a:t>
            </a:r>
          </a:p>
          <a:p>
            <a:endParaRPr lang="en-US" b="0" dirty="0"/>
          </a:p>
          <a:p>
            <a:r>
              <a:rPr lang="en-US" b="1" dirty="0"/>
              <a:t>Colossians 3:5  </a:t>
            </a:r>
            <a:r>
              <a:rPr lang="en-US" b="0" dirty="0"/>
              <a:t>Therefore put to death your members which are on the earth: fornication, uncleanness, passion, evil desire, and covetousness, which is idolatry.</a:t>
            </a:r>
          </a:p>
          <a:p>
            <a:r>
              <a:rPr lang="en-US" b="1" dirty="0"/>
              <a:t>Ephesians 5:5  </a:t>
            </a:r>
            <a:r>
              <a:rPr lang="en-US" b="0" dirty="0"/>
              <a:t>For this you know, that no fornicator, unclean person, nor covetous man, who is an idolater, has any inheritance in the kingdom of Christ and God.</a:t>
            </a:r>
          </a:p>
        </p:txBody>
      </p:sp>
      <p:sp>
        <p:nvSpPr>
          <p:cNvPr id="4" name="Slide Number Placeholder 3"/>
          <p:cNvSpPr>
            <a:spLocks noGrp="1"/>
          </p:cNvSpPr>
          <p:nvPr>
            <p:ph type="sldNum" sz="quarter" idx="5"/>
          </p:nvPr>
        </p:nvSpPr>
        <p:spPr/>
        <p:txBody>
          <a:bodyPr/>
          <a:lstStyle/>
          <a:p>
            <a:fld id="{1A107F44-81C3-4D51-89F0-DF5B3A1D4BDF}" type="slidenum">
              <a:rPr lang="en-US" smtClean="0"/>
              <a:t>8</a:t>
            </a:fld>
            <a:endParaRPr lang="en-US"/>
          </a:p>
        </p:txBody>
      </p:sp>
    </p:spTree>
    <p:extLst>
      <p:ext uri="{BB962C8B-B14F-4D97-AF65-F5344CB8AC3E}">
        <p14:creationId xmlns:p14="http://schemas.microsoft.com/office/powerpoint/2010/main" val="131804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Acts 10:42  </a:t>
            </a:r>
            <a:r>
              <a:rPr lang="en-US" dirty="0"/>
              <a:t>And He commanded us to preach to the people, and to testify that it is He who was ordained by God to be Judge of the living and the dead.</a:t>
            </a:r>
          </a:p>
          <a:p>
            <a:r>
              <a:rPr lang="en-US" b="1" dirty="0"/>
              <a:t>2 Timothy 4:1  </a:t>
            </a:r>
            <a:r>
              <a:rPr lang="en-US" dirty="0"/>
              <a:t>I charge you therefore before God and the Lord Jesus Christ, who will judge the living and the dead at His appearing and His kingdom:</a:t>
            </a:r>
          </a:p>
        </p:txBody>
      </p:sp>
      <p:sp>
        <p:nvSpPr>
          <p:cNvPr id="4" name="Slide Number Placeholder 3"/>
          <p:cNvSpPr>
            <a:spLocks noGrp="1"/>
          </p:cNvSpPr>
          <p:nvPr>
            <p:ph type="sldNum" sz="quarter" idx="5"/>
          </p:nvPr>
        </p:nvSpPr>
        <p:spPr/>
        <p:txBody>
          <a:bodyPr/>
          <a:lstStyle/>
          <a:p>
            <a:fld id="{1A107F44-81C3-4D51-89F0-DF5B3A1D4BDF}" type="slidenum">
              <a:rPr lang="en-US" smtClean="0"/>
              <a:t>9</a:t>
            </a:fld>
            <a:endParaRPr lang="en-US"/>
          </a:p>
        </p:txBody>
      </p:sp>
    </p:spTree>
    <p:extLst>
      <p:ext uri="{BB962C8B-B14F-4D97-AF65-F5344CB8AC3E}">
        <p14:creationId xmlns:p14="http://schemas.microsoft.com/office/powerpoint/2010/main" val="154211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FE87C92-17DE-4D5C-918A-9E10FA93C6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C4EFB9-95DD-4AC1-BBA2-944A1085F2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AF0879-9BD4-43F6-BD05-4F07B2023359}"/>
              </a:ext>
            </a:extLst>
          </p:cNvPr>
          <p:cNvSpPr>
            <a:spLocks noGrp="1" noChangeArrowheads="1"/>
          </p:cNvSpPr>
          <p:nvPr>
            <p:ph type="sldNum" sz="quarter" idx="12"/>
          </p:nvPr>
        </p:nvSpPr>
        <p:spPr>
          <a:ln/>
        </p:spPr>
        <p:txBody>
          <a:bodyPr/>
          <a:lstStyle>
            <a:lvl1pPr>
              <a:defRPr/>
            </a:lvl1pPr>
          </a:lstStyle>
          <a:p>
            <a:pPr>
              <a:defRPr/>
            </a:pPr>
            <a:fld id="{E7F2C719-3CC3-46C3-A3B9-D87B1714D5F6}" type="slidenum">
              <a:rPr lang="en-US" altLang="en-US"/>
              <a:pPr>
                <a:defRPr/>
              </a:pPr>
              <a:t>‹#›</a:t>
            </a:fld>
            <a:endParaRPr lang="en-US" altLang="en-US"/>
          </a:p>
        </p:txBody>
      </p:sp>
    </p:spTree>
    <p:extLst>
      <p:ext uri="{BB962C8B-B14F-4D97-AF65-F5344CB8AC3E}">
        <p14:creationId xmlns:p14="http://schemas.microsoft.com/office/powerpoint/2010/main" val="323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1F49C3-7450-43A6-BD3E-F5ED2F5EF2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D2BEB8-484E-4CAF-95CD-96EE01C1D1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1E304A-91EB-4DF2-BE05-3FE1197C8A13}"/>
              </a:ext>
            </a:extLst>
          </p:cNvPr>
          <p:cNvSpPr>
            <a:spLocks noGrp="1" noChangeArrowheads="1"/>
          </p:cNvSpPr>
          <p:nvPr>
            <p:ph type="sldNum" sz="quarter" idx="12"/>
          </p:nvPr>
        </p:nvSpPr>
        <p:spPr>
          <a:ln/>
        </p:spPr>
        <p:txBody>
          <a:bodyPr/>
          <a:lstStyle>
            <a:lvl1pPr>
              <a:defRPr/>
            </a:lvl1pPr>
          </a:lstStyle>
          <a:p>
            <a:pPr>
              <a:defRPr/>
            </a:pPr>
            <a:fld id="{02C6C3E4-FC50-461E-89CE-A9E8BC28944C}" type="slidenum">
              <a:rPr lang="en-US" altLang="en-US"/>
              <a:pPr>
                <a:defRPr/>
              </a:pPr>
              <a:t>‹#›</a:t>
            </a:fld>
            <a:endParaRPr lang="en-US" altLang="en-US"/>
          </a:p>
        </p:txBody>
      </p:sp>
    </p:spTree>
    <p:extLst>
      <p:ext uri="{BB962C8B-B14F-4D97-AF65-F5344CB8AC3E}">
        <p14:creationId xmlns:p14="http://schemas.microsoft.com/office/powerpoint/2010/main" val="5585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044EB5-06AF-4FAF-9E9D-7FA494E73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DDE957-578C-42E1-BEEC-DEF2BD31F9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978E60-BB0A-4EAD-824A-979EB2A8CB63}"/>
              </a:ext>
            </a:extLst>
          </p:cNvPr>
          <p:cNvSpPr>
            <a:spLocks noGrp="1" noChangeArrowheads="1"/>
          </p:cNvSpPr>
          <p:nvPr>
            <p:ph type="sldNum" sz="quarter" idx="12"/>
          </p:nvPr>
        </p:nvSpPr>
        <p:spPr>
          <a:ln/>
        </p:spPr>
        <p:txBody>
          <a:bodyPr/>
          <a:lstStyle>
            <a:lvl1pPr>
              <a:defRPr/>
            </a:lvl1pPr>
          </a:lstStyle>
          <a:p>
            <a:pPr>
              <a:defRPr/>
            </a:pPr>
            <a:fld id="{417FA1DF-5319-4A66-9326-C6A1FF0A3601}" type="slidenum">
              <a:rPr lang="en-US" altLang="en-US"/>
              <a:pPr>
                <a:defRPr/>
              </a:pPr>
              <a:t>‹#›</a:t>
            </a:fld>
            <a:endParaRPr lang="en-US" altLang="en-US"/>
          </a:p>
        </p:txBody>
      </p:sp>
    </p:spTree>
    <p:extLst>
      <p:ext uri="{BB962C8B-B14F-4D97-AF65-F5344CB8AC3E}">
        <p14:creationId xmlns:p14="http://schemas.microsoft.com/office/powerpoint/2010/main" val="10939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A04C-9F62-4F1E-A985-9EB82F82A6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E3B5-5EF8-4240-AD08-A15C316A1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FF74E5-E74B-4845-8EE2-D64E17AE4252}"/>
              </a:ext>
            </a:extLst>
          </p:cNvPr>
          <p:cNvSpPr>
            <a:spLocks noGrp="1"/>
          </p:cNvSpPr>
          <p:nvPr>
            <p:ph type="dt" sz="half" idx="10"/>
          </p:nvPr>
        </p:nvSpPr>
        <p:spPr/>
        <p:txBody>
          <a:bodyPr/>
          <a:lstStyle/>
          <a:p>
            <a:fld id="{9184DA70-C731-4C70-880D-CCD4705E623C}" type="datetime1">
              <a:rPr lang="en-US" smtClean="0"/>
              <a:t>7/22/2020</a:t>
            </a:fld>
            <a:endParaRPr lang="en-US" dirty="0"/>
          </a:p>
        </p:txBody>
      </p:sp>
      <p:sp>
        <p:nvSpPr>
          <p:cNvPr id="5" name="Footer Placeholder 4">
            <a:extLst>
              <a:ext uri="{FF2B5EF4-FFF2-40B4-BE49-F238E27FC236}">
                <a16:creationId xmlns:a16="http://schemas.microsoft.com/office/drawing/2014/main" id="{190555E2-8F55-4D43-B3C5-EE93BAE263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CFCD9B-050F-4F73-8F44-70E8347FDD5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485451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5F09-DDCB-4B4A-85C4-0A28FD387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53272-B698-4E3E-A81F-75961AECE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7ADB-A97A-4601-81C9-49A36F4C469A}"/>
              </a:ext>
            </a:extLst>
          </p:cNvPr>
          <p:cNvSpPr>
            <a:spLocks noGrp="1"/>
          </p:cNvSpPr>
          <p:nvPr>
            <p:ph type="dt" sz="half" idx="10"/>
          </p:nvPr>
        </p:nvSpPr>
        <p:spPr/>
        <p:txBody>
          <a:bodyPr/>
          <a:lstStyle/>
          <a:p>
            <a:fld id="{4BE1D723-8F53-4F53-90B0-1982A396982E}" type="datetime1">
              <a:rPr lang="en-US" smtClean="0"/>
              <a:t>7/22/2020</a:t>
            </a:fld>
            <a:endParaRPr lang="en-US" dirty="0"/>
          </a:p>
        </p:txBody>
      </p:sp>
      <p:sp>
        <p:nvSpPr>
          <p:cNvPr id="5" name="Footer Placeholder 4">
            <a:extLst>
              <a:ext uri="{FF2B5EF4-FFF2-40B4-BE49-F238E27FC236}">
                <a16:creationId xmlns:a16="http://schemas.microsoft.com/office/drawing/2014/main" id="{E83CC2E4-1777-4C01-8896-F4FD5BE9A0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A8A8E-3D22-4FB2-9477-260712AA07D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303797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DE02-5541-4CB9-B942-97EDBFC9C1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11785F-A32C-434D-9A09-1B7A4687D9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47120-3EEB-41D2-90A4-0456AC29E5C9}"/>
              </a:ext>
            </a:extLst>
          </p:cNvPr>
          <p:cNvSpPr>
            <a:spLocks noGrp="1"/>
          </p:cNvSpPr>
          <p:nvPr>
            <p:ph type="dt" sz="half" idx="10"/>
          </p:nvPr>
        </p:nvSpPr>
        <p:spPr/>
        <p:txBody>
          <a:bodyPr/>
          <a:lstStyle/>
          <a:p>
            <a:fld id="{97669AF7-7BEB-44E4-9852-375E34362B5B}" type="datetime1">
              <a:rPr lang="en-US" smtClean="0"/>
              <a:t>7/22/2020</a:t>
            </a:fld>
            <a:endParaRPr lang="en-US" dirty="0"/>
          </a:p>
        </p:txBody>
      </p:sp>
      <p:sp>
        <p:nvSpPr>
          <p:cNvPr id="5" name="Footer Placeholder 4">
            <a:extLst>
              <a:ext uri="{FF2B5EF4-FFF2-40B4-BE49-F238E27FC236}">
                <a16:creationId xmlns:a16="http://schemas.microsoft.com/office/drawing/2014/main" id="{A89E8233-9B8B-47BC-A098-255A35F0CB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4793F-6E6C-4083-8EF8-340F923686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32816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FE90-755B-47F2-9F1C-6C89B8B90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C66B5-53A8-45B7-B4E7-6A3B8D4259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0E67-F55D-40FC-836C-66C19A8FAC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88A34-BA0E-47ED-8B40-A7CC5909992E}"/>
              </a:ext>
            </a:extLst>
          </p:cNvPr>
          <p:cNvSpPr>
            <a:spLocks noGrp="1"/>
          </p:cNvSpPr>
          <p:nvPr>
            <p:ph type="dt" sz="half" idx="10"/>
          </p:nvPr>
        </p:nvSpPr>
        <p:spPr/>
        <p:txBody>
          <a:bodyPr/>
          <a:lstStyle/>
          <a:p>
            <a:fld id="{BAAAC38D-0552-4C82-B593-E6124DFADBE2}" type="datetime1">
              <a:rPr lang="en-US" smtClean="0"/>
              <a:t>7/22/2020</a:t>
            </a:fld>
            <a:endParaRPr lang="en-US" dirty="0"/>
          </a:p>
        </p:txBody>
      </p:sp>
      <p:sp>
        <p:nvSpPr>
          <p:cNvPr id="6" name="Footer Placeholder 5">
            <a:extLst>
              <a:ext uri="{FF2B5EF4-FFF2-40B4-BE49-F238E27FC236}">
                <a16:creationId xmlns:a16="http://schemas.microsoft.com/office/drawing/2014/main" id="{AEF4CFFA-5657-4F64-8452-704A8FC0A9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71A9D6-D38A-4A29-AED8-17F68D76809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1036382"/>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68CD-8338-4B34-B139-B8590E24990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655FD-5D37-4765-B85E-9C4D27F62F8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CDD10-4A95-4150-86B8-9FFD78B5021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5C34-7D56-4971-886D-2B7E4BBFD84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24C94-5B88-4A22-97DF-CB18AE7964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DA370-F846-4D14-9FAE-2F73348CE78E}"/>
              </a:ext>
            </a:extLst>
          </p:cNvPr>
          <p:cNvSpPr>
            <a:spLocks noGrp="1"/>
          </p:cNvSpPr>
          <p:nvPr>
            <p:ph type="dt" sz="half" idx="10"/>
          </p:nvPr>
        </p:nvSpPr>
        <p:spPr/>
        <p:txBody>
          <a:bodyPr/>
          <a:lstStyle/>
          <a:p>
            <a:fld id="{D9DF0F1C-5577-4ACB-BB62-DF8F3C494C7E}" type="datetime1">
              <a:rPr lang="en-US" smtClean="0"/>
              <a:t>7/22/2020</a:t>
            </a:fld>
            <a:endParaRPr lang="en-US" dirty="0"/>
          </a:p>
        </p:txBody>
      </p:sp>
      <p:sp>
        <p:nvSpPr>
          <p:cNvPr id="8" name="Footer Placeholder 7">
            <a:extLst>
              <a:ext uri="{FF2B5EF4-FFF2-40B4-BE49-F238E27FC236}">
                <a16:creationId xmlns:a16="http://schemas.microsoft.com/office/drawing/2014/main" id="{CE39CE97-F0DC-4533-A5E5-D385952D09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63DC15-2D66-45B7-BE54-9C3F6D14C07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755132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5F87-D88C-4CD0-8BC7-5382B0D7D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42AC5-AC2B-4EA4-B5CA-998D07F0FD1E}"/>
              </a:ext>
            </a:extLst>
          </p:cNvPr>
          <p:cNvSpPr>
            <a:spLocks noGrp="1"/>
          </p:cNvSpPr>
          <p:nvPr>
            <p:ph type="dt" sz="half" idx="10"/>
          </p:nvPr>
        </p:nvSpPr>
        <p:spPr/>
        <p:txBody>
          <a:bodyPr/>
          <a:lstStyle/>
          <a:p>
            <a:fld id="{1775B394-D9F9-4F0C-B15D-605F45CB9E9F}" type="datetime1">
              <a:rPr lang="en-US" smtClean="0"/>
              <a:t>7/22/2020</a:t>
            </a:fld>
            <a:endParaRPr lang="en-US" dirty="0"/>
          </a:p>
        </p:txBody>
      </p:sp>
      <p:sp>
        <p:nvSpPr>
          <p:cNvPr id="4" name="Footer Placeholder 3">
            <a:extLst>
              <a:ext uri="{FF2B5EF4-FFF2-40B4-BE49-F238E27FC236}">
                <a16:creationId xmlns:a16="http://schemas.microsoft.com/office/drawing/2014/main" id="{19EAC12A-3E85-4CC1-B274-913987E3C8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5E58E5-6D6C-4355-AEED-F98967F8BE3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676219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B757-258F-41DF-8125-F9D660F1A9CA}"/>
              </a:ext>
            </a:extLst>
          </p:cNvPr>
          <p:cNvSpPr>
            <a:spLocks noGrp="1"/>
          </p:cNvSpPr>
          <p:nvPr>
            <p:ph type="dt" sz="half" idx="10"/>
          </p:nvPr>
        </p:nvSpPr>
        <p:spPr/>
        <p:txBody>
          <a:bodyPr/>
          <a:lstStyle/>
          <a:p>
            <a:fld id="{39667345-2558-425A-8533-9BFDBCE15005}" type="datetime1">
              <a:rPr lang="en-US" smtClean="0"/>
              <a:t>7/22/2020</a:t>
            </a:fld>
            <a:endParaRPr lang="en-US" dirty="0"/>
          </a:p>
        </p:txBody>
      </p:sp>
      <p:sp>
        <p:nvSpPr>
          <p:cNvPr id="3" name="Footer Placeholder 2">
            <a:extLst>
              <a:ext uri="{FF2B5EF4-FFF2-40B4-BE49-F238E27FC236}">
                <a16:creationId xmlns:a16="http://schemas.microsoft.com/office/drawing/2014/main" id="{242D5FDC-B99F-4CB8-8E54-9704224C14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9D061B-6D7C-44A5-82E3-B273E0A38FD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122866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CD2E-6294-476A-BC79-1BA9D54768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28F5CB-ED1C-408D-A1A1-F27EEF75D28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DFE7F-BB7F-4514-8BAA-8D7070ACC9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05D30-D01D-4329-BE3F-CB3F6CFBB9AF}"/>
              </a:ext>
            </a:extLst>
          </p:cNvPr>
          <p:cNvSpPr>
            <a:spLocks noGrp="1"/>
          </p:cNvSpPr>
          <p:nvPr>
            <p:ph type="dt" sz="half" idx="10"/>
          </p:nvPr>
        </p:nvSpPr>
        <p:spPr/>
        <p:txBody>
          <a:bodyPr/>
          <a:lstStyle/>
          <a:p>
            <a:fld id="{92BEA474-078D-4E9B-9B14-09A87B19DC46}" type="datetime1">
              <a:rPr lang="en-US" smtClean="0"/>
              <a:t>7/22/2020</a:t>
            </a:fld>
            <a:endParaRPr lang="en-US" dirty="0"/>
          </a:p>
        </p:txBody>
      </p:sp>
      <p:sp>
        <p:nvSpPr>
          <p:cNvPr id="6" name="Footer Placeholder 5">
            <a:extLst>
              <a:ext uri="{FF2B5EF4-FFF2-40B4-BE49-F238E27FC236}">
                <a16:creationId xmlns:a16="http://schemas.microsoft.com/office/drawing/2014/main" id="{42D095A2-03DB-45E1-82FC-875CCEA096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F09AD3-20EE-4296-AD07-181EDE17E1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0948561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97CBF-2D45-4DE9-A753-05008DCA72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D05294-378B-4989-9C0E-26F5AB3F6C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36CFFB-964D-40AD-B85D-B2565A1BE503}"/>
              </a:ext>
            </a:extLst>
          </p:cNvPr>
          <p:cNvSpPr>
            <a:spLocks noGrp="1" noChangeArrowheads="1"/>
          </p:cNvSpPr>
          <p:nvPr>
            <p:ph type="sldNum" sz="quarter" idx="12"/>
          </p:nvPr>
        </p:nvSpPr>
        <p:spPr>
          <a:ln/>
        </p:spPr>
        <p:txBody>
          <a:bodyPr/>
          <a:lstStyle>
            <a:lvl1pPr>
              <a:defRPr/>
            </a:lvl1pPr>
          </a:lstStyle>
          <a:p>
            <a:pPr>
              <a:defRPr/>
            </a:pPr>
            <a:fld id="{A34514DC-0710-48C2-9160-3FC396447959}" type="slidenum">
              <a:rPr lang="en-US" altLang="en-US"/>
              <a:pPr>
                <a:defRPr/>
              </a:pPr>
              <a:t>‹#›</a:t>
            </a:fld>
            <a:endParaRPr lang="en-US" altLang="en-US"/>
          </a:p>
        </p:txBody>
      </p:sp>
    </p:spTree>
    <p:extLst>
      <p:ext uri="{BB962C8B-B14F-4D97-AF65-F5344CB8AC3E}">
        <p14:creationId xmlns:p14="http://schemas.microsoft.com/office/powerpoint/2010/main" val="18010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AC85-08D1-45BC-A32F-33556E0791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9742C1-889F-4785-B9A7-2DD705D35D2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0B65BB-86DB-486E-8413-7E889122D2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72AEEC-DC35-47D1-A929-DD3B3BF0C796}"/>
              </a:ext>
            </a:extLst>
          </p:cNvPr>
          <p:cNvSpPr>
            <a:spLocks noGrp="1"/>
          </p:cNvSpPr>
          <p:nvPr>
            <p:ph type="dt" sz="half" idx="10"/>
          </p:nvPr>
        </p:nvSpPr>
        <p:spPr/>
        <p:txBody>
          <a:bodyPr/>
          <a:lstStyle/>
          <a:p>
            <a:fld id="{4907D986-8816-4272-A432-0437A28A9828}" type="datetime1">
              <a:rPr lang="en-US" smtClean="0"/>
              <a:t>7/22/2020</a:t>
            </a:fld>
            <a:endParaRPr lang="en-US" dirty="0"/>
          </a:p>
        </p:txBody>
      </p:sp>
      <p:sp>
        <p:nvSpPr>
          <p:cNvPr id="6" name="Footer Placeholder 5">
            <a:extLst>
              <a:ext uri="{FF2B5EF4-FFF2-40B4-BE49-F238E27FC236}">
                <a16:creationId xmlns:a16="http://schemas.microsoft.com/office/drawing/2014/main" id="{C32FA09A-BE1A-4660-BB1F-B05A8455E59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B6314B37-F6C7-402C-99C5-84F28598F4E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003586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D6F-8590-41C0-BA6E-38F644815D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32E2C-7C1A-4CBD-87ED-14D40C42F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73169-C983-497D-87D6-FB4070DA63B4}"/>
              </a:ext>
            </a:extLst>
          </p:cNvPr>
          <p:cNvSpPr>
            <a:spLocks noGrp="1"/>
          </p:cNvSpPr>
          <p:nvPr>
            <p:ph type="dt" sz="half" idx="10"/>
          </p:nvPr>
        </p:nvSpPr>
        <p:spPr/>
        <p:txBody>
          <a:bodyPr/>
          <a:lstStyle/>
          <a:p>
            <a:fld id="{B612A279-0833-481D-8C56-F67FD0AC6C50}" type="datetime1">
              <a:rPr lang="en-US" smtClean="0"/>
              <a:t>7/22/2020</a:t>
            </a:fld>
            <a:endParaRPr lang="en-US" dirty="0"/>
          </a:p>
        </p:txBody>
      </p:sp>
      <p:sp>
        <p:nvSpPr>
          <p:cNvPr id="5" name="Footer Placeholder 4">
            <a:extLst>
              <a:ext uri="{FF2B5EF4-FFF2-40B4-BE49-F238E27FC236}">
                <a16:creationId xmlns:a16="http://schemas.microsoft.com/office/drawing/2014/main" id="{94A9F3D5-D35B-45B8-A6E5-136CE2B3D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64C795-87BF-4DA4-9060-F98A1931086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95445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B448E-11C6-4D6B-B50E-5F63604087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816E8-42AE-47A4-B97C-E0AA1FC1CB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EE4C6-DD0F-42F7-899E-3530351707C8}"/>
              </a:ext>
            </a:extLst>
          </p:cNvPr>
          <p:cNvSpPr>
            <a:spLocks noGrp="1"/>
          </p:cNvSpPr>
          <p:nvPr>
            <p:ph type="dt" sz="half" idx="10"/>
          </p:nvPr>
        </p:nvSpPr>
        <p:spPr/>
        <p:txBody>
          <a:bodyPr/>
          <a:lstStyle/>
          <a:p>
            <a:fld id="{6587DA83-5663-4C9C-B9AA-0B40A3DAFF81}" type="datetime1">
              <a:rPr lang="en-US" smtClean="0"/>
              <a:t>7/22/2020</a:t>
            </a:fld>
            <a:endParaRPr lang="en-US" dirty="0"/>
          </a:p>
        </p:txBody>
      </p:sp>
      <p:sp>
        <p:nvSpPr>
          <p:cNvPr id="5" name="Footer Placeholder 4">
            <a:extLst>
              <a:ext uri="{FF2B5EF4-FFF2-40B4-BE49-F238E27FC236}">
                <a16:creationId xmlns:a16="http://schemas.microsoft.com/office/drawing/2014/main" id="{F93E059B-3513-4CBB-8548-27C3A5E3B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5ED5D7-255C-4803-896A-78B4B5DC47D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807094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0BC3E7-E305-4DF2-821A-7DD006C2E3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22D19C-922B-446E-ADDD-75B09886E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7A66BC-12D7-4F3B-BA1D-94E9A0596E55}"/>
              </a:ext>
            </a:extLst>
          </p:cNvPr>
          <p:cNvSpPr>
            <a:spLocks noGrp="1" noChangeArrowheads="1"/>
          </p:cNvSpPr>
          <p:nvPr>
            <p:ph type="sldNum" sz="quarter" idx="12"/>
          </p:nvPr>
        </p:nvSpPr>
        <p:spPr>
          <a:ln/>
        </p:spPr>
        <p:txBody>
          <a:bodyPr/>
          <a:lstStyle>
            <a:lvl1pPr>
              <a:defRPr/>
            </a:lvl1pPr>
          </a:lstStyle>
          <a:p>
            <a:pPr>
              <a:defRPr/>
            </a:pPr>
            <a:fld id="{BC39B705-620E-47BA-80E0-ED49BA67F1EE}" type="slidenum">
              <a:rPr lang="en-US" altLang="en-US"/>
              <a:pPr>
                <a:defRPr/>
              </a:pPr>
              <a:t>‹#›</a:t>
            </a:fld>
            <a:endParaRPr lang="en-US" altLang="en-US"/>
          </a:p>
        </p:txBody>
      </p:sp>
    </p:spTree>
    <p:extLst>
      <p:ext uri="{BB962C8B-B14F-4D97-AF65-F5344CB8AC3E}">
        <p14:creationId xmlns:p14="http://schemas.microsoft.com/office/powerpoint/2010/main" val="179149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C5738E1-3CC1-4865-8C13-EA172883E0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55971BB-2C28-4366-970C-CDE30F2DEF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CCC5C05-9250-46D6-9258-5A07EE70A15D}"/>
              </a:ext>
            </a:extLst>
          </p:cNvPr>
          <p:cNvSpPr>
            <a:spLocks noGrp="1" noChangeArrowheads="1"/>
          </p:cNvSpPr>
          <p:nvPr>
            <p:ph type="sldNum" sz="quarter" idx="12"/>
          </p:nvPr>
        </p:nvSpPr>
        <p:spPr>
          <a:ln/>
        </p:spPr>
        <p:txBody>
          <a:bodyPr/>
          <a:lstStyle>
            <a:lvl1pPr>
              <a:defRPr/>
            </a:lvl1pPr>
          </a:lstStyle>
          <a:p>
            <a:pPr>
              <a:defRPr/>
            </a:pPr>
            <a:fld id="{78C32356-A33E-44CE-BD36-04148228168B}" type="slidenum">
              <a:rPr lang="en-US" altLang="en-US"/>
              <a:pPr>
                <a:defRPr/>
              </a:pPr>
              <a:t>‹#›</a:t>
            </a:fld>
            <a:endParaRPr lang="en-US" altLang="en-US"/>
          </a:p>
        </p:txBody>
      </p:sp>
    </p:spTree>
    <p:extLst>
      <p:ext uri="{BB962C8B-B14F-4D97-AF65-F5344CB8AC3E}">
        <p14:creationId xmlns:p14="http://schemas.microsoft.com/office/powerpoint/2010/main" val="34889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6C69B0-D385-4243-ADF8-4F0B6C5707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1BD3362-6E3C-44C2-9B68-D7CC38772D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BC952E0-6C17-4A89-A158-91FFB8087E65}"/>
              </a:ext>
            </a:extLst>
          </p:cNvPr>
          <p:cNvSpPr>
            <a:spLocks noGrp="1" noChangeArrowheads="1"/>
          </p:cNvSpPr>
          <p:nvPr>
            <p:ph type="sldNum" sz="quarter" idx="12"/>
          </p:nvPr>
        </p:nvSpPr>
        <p:spPr>
          <a:ln/>
        </p:spPr>
        <p:txBody>
          <a:bodyPr/>
          <a:lstStyle>
            <a:lvl1pPr>
              <a:defRPr/>
            </a:lvl1pPr>
          </a:lstStyle>
          <a:p>
            <a:pPr>
              <a:defRPr/>
            </a:pPr>
            <a:fld id="{0C51A7F6-02D2-4860-94DB-1EDFEC3EB342}" type="slidenum">
              <a:rPr lang="en-US" altLang="en-US"/>
              <a:pPr>
                <a:defRPr/>
              </a:pPr>
              <a:t>‹#›</a:t>
            </a:fld>
            <a:endParaRPr lang="en-US" altLang="en-US"/>
          </a:p>
        </p:txBody>
      </p:sp>
    </p:spTree>
    <p:extLst>
      <p:ext uri="{BB962C8B-B14F-4D97-AF65-F5344CB8AC3E}">
        <p14:creationId xmlns:p14="http://schemas.microsoft.com/office/powerpoint/2010/main" val="7577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2AEC4A-46CF-42F7-B90B-D0CA4B6A56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629ACA5-0BB8-4EFD-A105-2E82BE6DF0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EF04AD4-2DE4-481F-AD45-DF27ADE27B68}"/>
              </a:ext>
            </a:extLst>
          </p:cNvPr>
          <p:cNvSpPr>
            <a:spLocks noGrp="1" noChangeArrowheads="1"/>
          </p:cNvSpPr>
          <p:nvPr>
            <p:ph type="sldNum" sz="quarter" idx="12"/>
          </p:nvPr>
        </p:nvSpPr>
        <p:spPr>
          <a:ln/>
        </p:spPr>
        <p:txBody>
          <a:bodyPr/>
          <a:lstStyle>
            <a:lvl1pPr>
              <a:defRPr/>
            </a:lvl1pPr>
          </a:lstStyle>
          <a:p>
            <a:pPr>
              <a:defRPr/>
            </a:pPr>
            <a:fld id="{C17A30FA-2F54-4547-96A9-3A0C63B9EE6B}" type="slidenum">
              <a:rPr lang="en-US" altLang="en-US"/>
              <a:pPr>
                <a:defRPr/>
              </a:pPr>
              <a:t>‹#›</a:t>
            </a:fld>
            <a:endParaRPr lang="en-US" altLang="en-US"/>
          </a:p>
        </p:txBody>
      </p:sp>
    </p:spTree>
    <p:extLst>
      <p:ext uri="{BB962C8B-B14F-4D97-AF65-F5344CB8AC3E}">
        <p14:creationId xmlns:p14="http://schemas.microsoft.com/office/powerpoint/2010/main" val="60318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ABB77E-D451-4D32-A128-FC89EC9598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842771E-870A-4326-A706-7A26CCCC1A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F18BED5-057E-40FC-AF3A-D47A5C2D03A0}"/>
              </a:ext>
            </a:extLst>
          </p:cNvPr>
          <p:cNvSpPr>
            <a:spLocks noGrp="1" noChangeArrowheads="1"/>
          </p:cNvSpPr>
          <p:nvPr>
            <p:ph type="sldNum" sz="quarter" idx="12"/>
          </p:nvPr>
        </p:nvSpPr>
        <p:spPr>
          <a:ln/>
        </p:spPr>
        <p:txBody>
          <a:bodyPr/>
          <a:lstStyle>
            <a:lvl1pPr>
              <a:defRPr/>
            </a:lvl1pPr>
          </a:lstStyle>
          <a:p>
            <a:pPr>
              <a:defRPr/>
            </a:pPr>
            <a:fld id="{193AA881-8A2C-4AD5-8352-D4AB15C4A779}" type="slidenum">
              <a:rPr lang="en-US" altLang="en-US"/>
              <a:pPr>
                <a:defRPr/>
              </a:pPr>
              <a:t>‹#›</a:t>
            </a:fld>
            <a:endParaRPr lang="en-US" altLang="en-US"/>
          </a:p>
        </p:txBody>
      </p:sp>
    </p:spTree>
    <p:extLst>
      <p:ext uri="{BB962C8B-B14F-4D97-AF65-F5344CB8AC3E}">
        <p14:creationId xmlns:p14="http://schemas.microsoft.com/office/powerpoint/2010/main" val="424610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C078CD0-7DAA-43BA-B482-390000D3CD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CA3DEBF-DFCF-45CC-93EA-78DE70CA29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9EDD46-52C6-4D3B-82EB-FD8A10C412E2}"/>
              </a:ext>
            </a:extLst>
          </p:cNvPr>
          <p:cNvSpPr>
            <a:spLocks noGrp="1" noChangeArrowheads="1"/>
          </p:cNvSpPr>
          <p:nvPr>
            <p:ph type="sldNum" sz="quarter" idx="12"/>
          </p:nvPr>
        </p:nvSpPr>
        <p:spPr>
          <a:ln/>
        </p:spPr>
        <p:txBody>
          <a:bodyPr/>
          <a:lstStyle>
            <a:lvl1pPr>
              <a:defRPr/>
            </a:lvl1pPr>
          </a:lstStyle>
          <a:p>
            <a:pPr>
              <a:defRPr/>
            </a:pPr>
            <a:fld id="{73939F6F-0DD2-4020-97CA-E00E3EBE8630}" type="slidenum">
              <a:rPr lang="en-US" altLang="en-US"/>
              <a:pPr>
                <a:defRPr/>
              </a:pPr>
              <a:t>‹#›</a:t>
            </a:fld>
            <a:endParaRPr lang="en-US" altLang="en-US"/>
          </a:p>
        </p:txBody>
      </p:sp>
    </p:spTree>
    <p:extLst>
      <p:ext uri="{BB962C8B-B14F-4D97-AF65-F5344CB8AC3E}">
        <p14:creationId xmlns:p14="http://schemas.microsoft.com/office/powerpoint/2010/main" val="29913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5AC1045-AB5C-48F3-B596-403769AD5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94CDFEF-E01F-412F-832E-D518032237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53F6DD-5DBC-4079-B1FE-E9E7B0A7D556}"/>
              </a:ext>
            </a:extLst>
          </p:cNvPr>
          <p:cNvSpPr>
            <a:spLocks noGrp="1" noChangeArrowheads="1"/>
          </p:cNvSpPr>
          <p:nvPr>
            <p:ph type="sldNum" sz="quarter" idx="12"/>
          </p:nvPr>
        </p:nvSpPr>
        <p:spPr>
          <a:ln/>
        </p:spPr>
        <p:txBody>
          <a:bodyPr/>
          <a:lstStyle>
            <a:lvl1pPr>
              <a:defRPr/>
            </a:lvl1pPr>
          </a:lstStyle>
          <a:p>
            <a:pPr>
              <a:defRPr/>
            </a:pPr>
            <a:fld id="{C343C9CE-1400-46F0-B5BA-26974A2194F8}" type="slidenum">
              <a:rPr lang="en-US" altLang="en-US"/>
              <a:pPr>
                <a:defRPr/>
              </a:pPr>
              <a:t>‹#›</a:t>
            </a:fld>
            <a:endParaRPr lang="en-US" altLang="en-US"/>
          </a:p>
        </p:txBody>
      </p:sp>
    </p:spTree>
    <p:extLst>
      <p:ext uri="{BB962C8B-B14F-4D97-AF65-F5344CB8AC3E}">
        <p14:creationId xmlns:p14="http://schemas.microsoft.com/office/powerpoint/2010/main" val="5157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C04BB4-DDE0-42DB-A25F-DBED1D196AE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650F6B1-512D-457A-B1BB-77D62F6DE66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5D3819-B548-4515-B3C2-4D902676413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90385E0-8766-4E36-85B6-CB332A4954D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00152E1F-072B-47AC-B21A-8D08BB85F61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F9516F5-8410-4824-8A2B-1943DBED10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82846-CCFE-4E2B-9785-7E2960848A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551E2-A783-49EB-BC6A-26FA5E7E3C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37BEE-2F6E-4D54-81DB-19183533F7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D6E202-B606-4609-B914-27C9371A1F6D}" type="datetime1">
              <a:rPr lang="en-US" smtClean="0"/>
              <a:t>7/22/2020</a:t>
            </a:fld>
            <a:endParaRPr lang="en-US" dirty="0"/>
          </a:p>
        </p:txBody>
      </p:sp>
      <p:sp>
        <p:nvSpPr>
          <p:cNvPr id="5" name="Footer Placeholder 4">
            <a:extLst>
              <a:ext uri="{FF2B5EF4-FFF2-40B4-BE49-F238E27FC236}">
                <a16:creationId xmlns:a16="http://schemas.microsoft.com/office/drawing/2014/main" id="{688EA432-CDCA-43A6-A416-B52131F1291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A30308-656B-4F40-9011-ABDC1C2009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8649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Tree>
    <p:extLst>
      <p:ext uri="{BB962C8B-B14F-4D97-AF65-F5344CB8AC3E}">
        <p14:creationId xmlns:p14="http://schemas.microsoft.com/office/powerpoint/2010/main" val="33442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with trees in the background&#10;&#10;Description automatically generated">
            <a:extLst>
              <a:ext uri="{FF2B5EF4-FFF2-40B4-BE49-F238E27FC236}">
                <a16:creationId xmlns:a16="http://schemas.microsoft.com/office/drawing/2014/main" id="{74FB10CE-D03E-475E-9381-75229358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30032" cy="6858000"/>
          </a:xfrm>
          <a:prstGeom prst="rect">
            <a:avLst/>
          </a:prstGeom>
        </p:spPr>
      </p:pic>
      <p:sp>
        <p:nvSpPr>
          <p:cNvPr id="2" name="Title 1">
            <a:extLst>
              <a:ext uri="{FF2B5EF4-FFF2-40B4-BE49-F238E27FC236}">
                <a16:creationId xmlns:a16="http://schemas.microsoft.com/office/drawing/2014/main" id="{9520300E-4B8E-478B-954E-ADAAECAA772D}"/>
              </a:ext>
            </a:extLst>
          </p:cNvPr>
          <p:cNvSpPr>
            <a:spLocks noGrp="1"/>
          </p:cNvSpPr>
          <p:nvPr>
            <p:ph type="ctrTitle"/>
          </p:nvPr>
        </p:nvSpPr>
        <p:spPr>
          <a:xfrm>
            <a:off x="533400" y="1406153"/>
            <a:ext cx="5676555" cy="1922604"/>
          </a:xfrm>
        </p:spPr>
        <p:txBody>
          <a:bodyPr anchor="b">
            <a:normAutofit/>
          </a:bodyPr>
          <a:lstStyle/>
          <a:p>
            <a:pPr>
              <a:lnSpc>
                <a:spcPct val="90000"/>
              </a:lnSpc>
            </a:pPr>
            <a:r>
              <a:rPr lang="en-US" sz="6000" b="1" spc="50" dirty="0">
                <a:ln w="0"/>
                <a:solidFill>
                  <a:schemeClr val="bg2"/>
                </a:solidFill>
                <a:effectLst>
                  <a:innerShdw blurRad="63500" dist="50800" dir="13500000">
                    <a:srgbClr val="000000">
                      <a:alpha val="50000"/>
                    </a:srgbClr>
                  </a:innerShdw>
                </a:effectLst>
                <a:latin typeface="Berlin Sans FB Demi" panose="020E0802020502020306" pitchFamily="34" charset="0"/>
              </a:rPr>
              <a:t>Eastside Church of Christ</a:t>
            </a:r>
            <a:endParaRPr lang="en-US" sz="3900" dirty="0">
              <a:solidFill>
                <a:schemeClr val="bg1"/>
              </a:solidFill>
            </a:endParaRPr>
          </a:p>
        </p:txBody>
      </p:sp>
      <p:sp>
        <p:nvSpPr>
          <p:cNvPr id="3" name="Subtitle 2">
            <a:extLst>
              <a:ext uri="{FF2B5EF4-FFF2-40B4-BE49-F238E27FC236}">
                <a16:creationId xmlns:a16="http://schemas.microsoft.com/office/drawing/2014/main" id="{BE8335A6-33FA-4D1A-BCC6-3C8CEF118168}"/>
              </a:ext>
            </a:extLst>
          </p:cNvPr>
          <p:cNvSpPr>
            <a:spLocks noGrp="1"/>
          </p:cNvSpPr>
          <p:nvPr>
            <p:ph type="subTitle" idx="1"/>
          </p:nvPr>
        </p:nvSpPr>
        <p:spPr>
          <a:xfrm>
            <a:off x="1063469" y="3328757"/>
            <a:ext cx="4616415" cy="1208141"/>
          </a:xfrm>
        </p:spPr>
        <p:txBody>
          <a:bodyPr>
            <a:normAutofit/>
          </a:bodyPr>
          <a:lstStyle/>
          <a:p>
            <a:pPr algn="ctr"/>
            <a:r>
              <a:rPr lang="en-US" sz="4400" dirty="0">
                <a:solidFill>
                  <a:schemeClr val="bg1"/>
                </a:solidFill>
                <a:latin typeface="Agency FB" panose="020B0503020202020204" pitchFamily="34" charset="0"/>
              </a:rPr>
              <a:t>Eastside-church.org</a:t>
            </a:r>
          </a:p>
        </p:txBody>
      </p:sp>
    </p:spTree>
    <p:extLst>
      <p:ext uri="{BB962C8B-B14F-4D97-AF65-F5344CB8AC3E}">
        <p14:creationId xmlns:p14="http://schemas.microsoft.com/office/powerpoint/2010/main" val="1218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
        <p:nvSpPr>
          <p:cNvPr id="4" name="TextBox 3">
            <a:extLst>
              <a:ext uri="{FF2B5EF4-FFF2-40B4-BE49-F238E27FC236}">
                <a16:creationId xmlns:a16="http://schemas.microsoft.com/office/drawing/2014/main" id="{550DB87C-766C-4708-AC70-FDD940AD4C06}"/>
              </a:ext>
            </a:extLst>
          </p:cNvPr>
          <p:cNvSpPr txBox="1"/>
          <p:nvPr/>
        </p:nvSpPr>
        <p:spPr>
          <a:xfrm>
            <a:off x="-265807" y="5105400"/>
            <a:ext cx="9409807" cy="1261884"/>
          </a:xfrm>
          <a:prstGeom prst="rect">
            <a:avLst/>
          </a:prstGeom>
          <a:solidFill>
            <a:srgbClr val="2D1F1F">
              <a:alpha val="74000"/>
            </a:srgbClr>
          </a:solidFill>
        </p:spPr>
        <p:txBody>
          <a:bodyPr wrap="square" rtlCol="0">
            <a:spAutoFit/>
          </a:bodyPr>
          <a:lstStyle/>
          <a:p>
            <a:pPr algn="ctr"/>
            <a:r>
              <a:rPr lang="en-US" sz="4400" dirty="0">
                <a:solidFill>
                  <a:srgbClr val="FF9933"/>
                </a:solidFill>
                <a:latin typeface="Pristina" panose="03060402040406080204" pitchFamily="66" charset="0"/>
              </a:rPr>
              <a:t>1 Peter  3:13—4:6 </a:t>
            </a:r>
          </a:p>
          <a:p>
            <a:pPr algn="ctr"/>
            <a:r>
              <a:rPr lang="en-US" sz="3200" dirty="0">
                <a:solidFill>
                  <a:srgbClr val="FF9933"/>
                </a:solidFill>
                <a:latin typeface="Pristina" panose="03060402040406080204" pitchFamily="66" charset="0"/>
              </a:rPr>
              <a:t>Sanctified for Suffering &amp; Suffering for Sanctification </a:t>
            </a:r>
          </a:p>
        </p:txBody>
      </p:sp>
    </p:spTree>
    <p:extLst>
      <p:ext uri="{BB962C8B-B14F-4D97-AF65-F5344CB8AC3E}">
        <p14:creationId xmlns:p14="http://schemas.microsoft.com/office/powerpoint/2010/main" val="32215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76200" y="152400"/>
            <a:ext cx="7332690" cy="1142999"/>
          </a:xfrm>
        </p:spPr>
        <p:txBody>
          <a:bodyPr>
            <a:normAutofit fontScale="90000"/>
          </a:bodyPr>
          <a:lstStyle/>
          <a:p>
            <a:pPr eaLnBrk="1" hangingPunct="1">
              <a:lnSpc>
                <a:spcPct val="90000"/>
              </a:lnSpc>
            </a:pPr>
            <a:r>
              <a:rPr lang="en-US" altLang="en-US" b="1" dirty="0"/>
              <a:t>Suffering for Righteousness’ Sake </a:t>
            </a:r>
            <a:r>
              <a:rPr lang="en-US" altLang="en-US" sz="3200" i="1" dirty="0">
                <a:latin typeface="Times New Roman" panose="02020603050405020304" pitchFamily="18" charset="0"/>
                <a:cs typeface="Times New Roman" panose="02020603050405020304" pitchFamily="18" charset="0"/>
              </a:rPr>
              <a:t>(1 Peter 3:13-17)</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132279" y="1295400"/>
            <a:ext cx="7448766" cy="5641258"/>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Doing good makes it less likely that you will be harmed (3:13).</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Fellow citizens and law enforcement have   no cause to harm you (Rom. 13:3-4).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If you do suffer for righteousness’ 	    sake, you are blessed. So…</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Don’t be afraid.</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 advantage of the opportunity to defend your </a:t>
            </a:r>
            <a:r>
              <a:rPr lang="en-US" altLang="en-US"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hope</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a:t>
            </a:r>
            <a:r>
              <a:rPr lang="en-US" altLang="en-US"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meekness</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fear</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 true to your conscience, and those who mistreat you will be ashamed.</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It is better to suffer for doing good!</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42678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1" dur="500"/>
                                        <p:tgtEl>
                                          <p:spTgt spid="4100">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4" dur="500"/>
                                        <p:tgtEl>
                                          <p:spTgt spid="4100">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27" dur="500"/>
                                        <p:tgtEl>
                                          <p:spTgt spid="4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76200" y="152400"/>
            <a:ext cx="7332690" cy="1142999"/>
          </a:xfrm>
        </p:spPr>
        <p:txBody>
          <a:bodyPr>
            <a:normAutofit/>
          </a:bodyPr>
          <a:lstStyle/>
          <a:p>
            <a:pPr eaLnBrk="1" hangingPunct="1">
              <a:lnSpc>
                <a:spcPct val="90000"/>
              </a:lnSpc>
            </a:pPr>
            <a:r>
              <a:rPr lang="en-US" altLang="en-US" sz="4000" b="1" dirty="0"/>
              <a:t>Christ’s Example of Suffering </a:t>
            </a:r>
            <a:r>
              <a:rPr lang="en-US" altLang="en-US" sz="3200" i="1" dirty="0">
                <a:latin typeface="Times New Roman" panose="02020603050405020304" pitchFamily="18" charset="0"/>
                <a:cs typeface="Times New Roman" panose="02020603050405020304" pitchFamily="18" charset="0"/>
              </a:rPr>
              <a:t>(1 Peter 3:18-20a)</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132279" y="1371600"/>
            <a:ext cx="7448766" cy="5641258"/>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Christ also suffered unjustly.  </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suffered for our sins, not His (1 Pet. 2:24).</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suffered for the unjust (Romans 5:8).</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suffered to bring us to God.</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He was “put to death in the flesh but        made alive by the Spirit” (cf. Rom. 8:11).</a:t>
            </a:r>
          </a:p>
          <a:p>
            <a:pPr marL="630238" lvl="1" indent="-2841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preached to “spirits in prison” who       had been disobedient in Noah’s day. </a:t>
            </a:r>
          </a:p>
          <a:p>
            <a:pPr marL="854075" lvl="3" indent="-223838" eaLnBrk="1" hangingPunct="1">
              <a:lnSpc>
                <a:spcPct val="90000"/>
              </a:lnSpc>
              <a:spcBef>
                <a:spcPts val="300"/>
              </a:spcBef>
              <a:buFont typeface="Arial" panose="020B0604020202020204" pitchFamily="34" charset="0"/>
              <a:buChar char="•"/>
            </a:pP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ungodly men are now “reserved under punishment” for the judgment day (2 Peter 2:5, 9).</a:t>
            </a:r>
          </a:p>
          <a:p>
            <a:pPr marL="854075" lvl="3" indent="-223838" eaLnBrk="1" hangingPunct="1">
              <a:lnSpc>
                <a:spcPct val="90000"/>
              </a:lnSpc>
              <a:spcBef>
                <a:spcPts val="300"/>
              </a:spcBef>
              <a:buFont typeface="Arial" panose="020B0604020202020204" pitchFamily="34" charset="0"/>
              <a:buChar char="•"/>
            </a:pP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words to these spirits are not revealed; their mention here serves to introduce Noah’s salvation.</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1004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1" dur="500"/>
                                        <p:tgtEl>
                                          <p:spTgt spid="4100">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4" dur="500"/>
                                        <p:tgtEl>
                                          <p:spTgt spid="4100">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27" dur="500"/>
                                        <p:tgtEl>
                                          <p:spTgt spid="4100">
                                            <p:txEl>
                                              <p:pRg st="6" end="6"/>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100">
                                            <p:txEl>
                                              <p:pRg st="7" end="7"/>
                                            </p:txEl>
                                          </p:spTgt>
                                        </p:tgtEl>
                                        <p:attrNameLst>
                                          <p:attrName>style.visibility</p:attrName>
                                        </p:attrNameLst>
                                      </p:cBhvr>
                                      <p:to>
                                        <p:strVal val="visible"/>
                                      </p:to>
                                    </p:set>
                                    <p:animEffect transition="in" filter="randombar(horizontal)">
                                      <p:cBhvr>
                                        <p:cTn id="30" dur="500"/>
                                        <p:tgtEl>
                                          <p:spTgt spid="41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42999"/>
          </a:xfrm>
        </p:spPr>
        <p:txBody>
          <a:bodyPr>
            <a:normAutofit fontScale="90000"/>
          </a:bodyPr>
          <a:lstStyle/>
          <a:p>
            <a:pPr eaLnBrk="1" hangingPunct="1">
              <a:lnSpc>
                <a:spcPct val="90000"/>
              </a:lnSpc>
            </a:pPr>
            <a:r>
              <a:rPr lang="en-US" altLang="en-US" b="1" dirty="0"/>
              <a:t>Noah’s Salvation Symbolizes   Our Salvation </a:t>
            </a:r>
            <a:r>
              <a:rPr lang="en-US" altLang="en-US" sz="3200" i="1" dirty="0">
                <a:latin typeface="Times New Roman" panose="02020603050405020304" pitchFamily="18" charset="0"/>
                <a:cs typeface="Times New Roman" panose="02020603050405020304" pitchFamily="18" charset="0"/>
              </a:rPr>
              <a:t>(1 Peter 3:20b-22)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132279" y="1371600"/>
            <a:ext cx="7448766" cy="5641258"/>
          </a:xfrm>
        </p:spPr>
        <p:txBody>
          <a:bodyPr anchor="t">
            <a:noAutofit/>
          </a:bodyPr>
          <a:lstStyle/>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God showed His divine longsuffering in Noah’s day while the ark was being prepared.</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 was a “preacher of righteousness.” </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longsuffering gives men the              chance to repent (Romans 2:4).</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But only eight souls were saved in the             ark through water.</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Noah’s salvation is a type or symbol of how  we are saved.  Baptism now saves us: </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antitype is “something that is represented by a symbol”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(Oxford Languages Dictionary).</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Noah’s salvation is symbolic of our salvation, not the other way around!</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71189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6" dur="500"/>
                                        <p:tgtEl>
                                          <p:spTgt spid="4100">
                                            <p:txEl>
                                              <p:pRg st="5" end="5"/>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29" dur="500"/>
                                        <p:tgtEl>
                                          <p:spTgt spid="4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42999"/>
          </a:xfrm>
        </p:spPr>
        <p:txBody>
          <a:bodyPr>
            <a:normAutofit fontScale="90000"/>
          </a:bodyPr>
          <a:lstStyle/>
          <a:p>
            <a:pPr eaLnBrk="1" hangingPunct="1">
              <a:lnSpc>
                <a:spcPct val="90000"/>
              </a:lnSpc>
            </a:pPr>
            <a:r>
              <a:rPr lang="en-US" altLang="en-US" b="1" dirty="0"/>
              <a:t>Noah’s Salvation Symbolizes   Our Salvation </a:t>
            </a:r>
            <a:r>
              <a:rPr lang="en-US" altLang="en-US" sz="3200" i="1" dirty="0">
                <a:latin typeface="Times New Roman" panose="02020603050405020304" pitchFamily="18" charset="0"/>
                <a:cs typeface="Times New Roman" panose="02020603050405020304" pitchFamily="18" charset="0"/>
              </a:rPr>
              <a:t>(1 Peter 3:20b-22)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132279" y="1371600"/>
            <a:ext cx="7448766" cy="5641258"/>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Baptism effectively saves us…</a:t>
            </a:r>
          </a:p>
          <a:p>
            <a:pPr marL="630238" lvl="1" indent="-2333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the answer of a good conscience toward God, not by removing the dirt from our bodies.</a:t>
            </a:r>
          </a:p>
          <a:p>
            <a:pPr marL="630238" lvl="1" indent="-233363"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of the power of the         resurrection of Christ (Romans 6:4; Colossians 2:12).</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resurrection of Christ also  facilitated His exaltation at God’s right hand (cf. Ephesians 1:19-21).</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81288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447800"/>
          </a:xfrm>
        </p:spPr>
        <p:txBody>
          <a:bodyPr>
            <a:normAutofit fontScale="90000"/>
          </a:bodyPr>
          <a:lstStyle/>
          <a:p>
            <a:pPr eaLnBrk="1" hangingPunct="1">
              <a:lnSpc>
                <a:spcPct val="90000"/>
              </a:lnSpc>
            </a:pPr>
            <a:r>
              <a:rPr lang="en-US" altLang="en-US" sz="4000" b="1" dirty="0"/>
              <a:t>Suffering Leads to Sanctification Which Leads to More Suffering   </a:t>
            </a:r>
            <a:r>
              <a:rPr lang="en-US" altLang="en-US" sz="3200" i="1" dirty="0">
                <a:latin typeface="Times New Roman" panose="02020603050405020304" pitchFamily="18" charset="0"/>
                <a:cs typeface="Times New Roman" panose="02020603050405020304" pitchFamily="18" charset="0"/>
              </a:rPr>
              <a:t>(1 Peter 4:1-6)</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97047" y="1600200"/>
            <a:ext cx="7448766" cy="5641258"/>
          </a:xfrm>
        </p:spPr>
        <p:txBody>
          <a:bodyPr anchor="t">
            <a:noAutofit/>
          </a:bodyPr>
          <a:lstStyle/>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As pilgrims, we must arm ourselves with the Christ-like mind of self-sacrificial suffering (4:1; Philippians 2:5-8).</a:t>
            </a:r>
          </a:p>
          <a:p>
            <a:pPr marL="630238" lvl="1" indent="-284163" eaLnBrk="1" hangingPunct="1">
              <a:lnSpc>
                <a:spcPct val="90000"/>
              </a:lnSpc>
              <a:spcBef>
                <a:spcPts val="300"/>
              </a:spcBef>
              <a:buFont typeface="Arial" panose="020B0604020202020204" pitchFamily="34" charset="0"/>
              <a:buChar char="•"/>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that Christ suffered for our         sins (3:18).</a:t>
            </a:r>
          </a:p>
          <a:p>
            <a:pPr marL="630238" lvl="1" indent="-284163" eaLnBrk="1" hangingPunct="1">
              <a:lnSpc>
                <a:spcPct val="90000"/>
              </a:lnSpc>
              <a:spcBef>
                <a:spcPts val="300"/>
              </a:spcBef>
              <a:buFont typeface="Arial" panose="020B0604020202020204" pitchFamily="34" charset="0"/>
              <a:buChar char="•"/>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example motivates us to strive          against sin (Hebrews 12:3-4).</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Those who have suffered and died with     Christ will not readily choose to do wrong            (2 Tim. 2:11; Galatians 2:20; Romans 6:6-7).</a:t>
            </a:r>
          </a:p>
          <a:p>
            <a:pPr lvl="1" eaLnBrk="1" hangingPunct="1">
              <a:lnSpc>
                <a:spcPct val="90000"/>
              </a:lnSpc>
              <a:spcBef>
                <a:spcPts val="300"/>
              </a:spcBef>
              <a:buFont typeface="Arial" panose="020B0604020202020204" pitchFamily="34" charset="0"/>
              <a:buChar char="•"/>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no longer live for the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lusts of men</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 the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of God.</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8943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1"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Suffering Leads to Sanctification </a:t>
            </a:r>
            <a:r>
              <a:rPr lang="en-US" altLang="en-US" sz="3200" i="1" dirty="0">
                <a:latin typeface="Times New Roman" panose="02020603050405020304" pitchFamily="18" charset="0"/>
                <a:cs typeface="Times New Roman" panose="02020603050405020304" pitchFamily="18" charset="0"/>
              </a:rPr>
              <a:t>(1 Peter 4:1-6)</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97046" y="1295400"/>
            <a:ext cx="7524965" cy="5946058"/>
          </a:xfrm>
        </p:spPr>
        <p:txBody>
          <a:bodyPr anchor="t">
            <a:noAutofit/>
          </a:bodyPr>
          <a:lstStyle/>
          <a:p>
            <a:pPr marL="0" indent="0" eaLnBrk="1" hangingPunct="1">
              <a:lnSpc>
                <a:spcPct val="90000"/>
              </a:lnSpc>
              <a:spcBef>
                <a:spcPts val="300"/>
              </a:spcBef>
              <a:buNone/>
            </a:pPr>
            <a:r>
              <a:rPr lang="en-US" altLang="en-US" sz="2800" b="1" dirty="0">
                <a:latin typeface="Calibri" panose="020F0502020204030204" pitchFamily="34" charset="0"/>
                <a:cs typeface="Calibri" panose="020F0502020204030204" pitchFamily="34" charset="0"/>
              </a:rPr>
              <a:t>The Christ-like sufferer will no longer engage in…</a:t>
            </a:r>
          </a:p>
          <a:p>
            <a:pPr eaLnBrk="1" hangingPunct="1">
              <a:lnSpc>
                <a:spcPct val="90000"/>
              </a:lnSpc>
              <a:spcBef>
                <a:spcPts val="300"/>
              </a:spcBef>
            </a:pPr>
            <a:r>
              <a:rPr lang="en-US" altLang="en-US" sz="2800" b="1" dirty="0">
                <a:solidFill>
                  <a:srgbClr val="993300"/>
                </a:solidFill>
                <a:latin typeface="Calibri" panose="020F0502020204030204" pitchFamily="34" charset="0"/>
                <a:cs typeface="Calibri" panose="020F0502020204030204" pitchFamily="34" charset="0"/>
              </a:rPr>
              <a:t>LEWDNESS:</a:t>
            </a:r>
            <a:r>
              <a:rPr lang="en-US" altLang="en-US" sz="2800" b="1" dirty="0">
                <a:latin typeface="Calibri" panose="020F0502020204030204" pitchFamily="34" charset="0"/>
                <a:cs typeface="Calibri" panose="020F0502020204030204" pitchFamily="34" charset="0"/>
              </a:rPr>
              <a:t> “lasciviousness” [KJV], “sensuality” [ESV], </a:t>
            </a:r>
            <a:r>
              <a:rPr lang="en-US" altLang="en-US" sz="2800" b="1" dirty="0">
                <a:solidFill>
                  <a:srgbClr val="002060"/>
                </a:solidFill>
                <a:latin typeface="Calibri" panose="020F0502020204030204" pitchFamily="34" charset="0"/>
                <a:cs typeface="Calibri" panose="020F0502020204030204" pitchFamily="34" charset="0"/>
              </a:rPr>
              <a:t>“unbridled lust” [Thayer]</a:t>
            </a:r>
          </a:p>
          <a:p>
            <a:pPr eaLnBrk="1" hangingPunct="1">
              <a:lnSpc>
                <a:spcPct val="90000"/>
              </a:lnSpc>
              <a:spcBef>
                <a:spcPts val="300"/>
              </a:spcBef>
            </a:pPr>
            <a:r>
              <a:rPr lang="en-US" altLang="en-US" sz="2800" b="1" dirty="0">
                <a:solidFill>
                  <a:srgbClr val="993300"/>
                </a:solidFill>
                <a:latin typeface="Calibri" panose="020F0502020204030204" pitchFamily="34" charset="0"/>
                <a:cs typeface="Calibri" panose="020F0502020204030204" pitchFamily="34" charset="0"/>
              </a:rPr>
              <a:t>LUSTS: </a:t>
            </a:r>
            <a:r>
              <a:rPr lang="en-US" altLang="en-US" sz="2800" b="1" dirty="0">
                <a:solidFill>
                  <a:srgbClr val="002060"/>
                </a:solidFill>
                <a:latin typeface="Calibri" panose="020F0502020204030204" pitchFamily="34" charset="0"/>
                <a:cs typeface="Calibri" panose="020F0502020204030204" pitchFamily="34" charset="0"/>
              </a:rPr>
              <a:t>“Desire for what is forbidden”            [Thayer] </a:t>
            </a:r>
            <a:r>
              <a:rPr lang="en-US" altLang="en-US" sz="2800" b="1" dirty="0">
                <a:latin typeface="Calibri" panose="020F0502020204030204" pitchFamily="34" charset="0"/>
                <a:cs typeface="Calibri" panose="020F0502020204030204" pitchFamily="34" charset="0"/>
              </a:rPr>
              <a:t>(Eph. 2:3; Gal. 5:24)</a:t>
            </a:r>
          </a:p>
          <a:p>
            <a:pPr eaLnBrk="1" hangingPunct="1">
              <a:lnSpc>
                <a:spcPct val="90000"/>
              </a:lnSpc>
              <a:spcBef>
                <a:spcPts val="300"/>
              </a:spcBef>
            </a:pPr>
            <a:r>
              <a:rPr lang="en-US" altLang="en-US" sz="2800" b="1" dirty="0">
                <a:solidFill>
                  <a:srgbClr val="993300"/>
                </a:solidFill>
                <a:latin typeface="Calibri" panose="020F0502020204030204" pitchFamily="34" charset="0"/>
                <a:cs typeface="Calibri" panose="020F0502020204030204" pitchFamily="34" charset="0"/>
              </a:rPr>
              <a:t>DRUNKENNESS: </a:t>
            </a:r>
            <a:r>
              <a:rPr lang="en-US" altLang="en-US" sz="2800" b="1" dirty="0">
                <a:latin typeface="Calibri" panose="020F0502020204030204" pitchFamily="34" charset="0"/>
                <a:cs typeface="Calibri" panose="020F0502020204030204" pitchFamily="34" charset="0"/>
              </a:rPr>
              <a:t>“excess of wine” [KJV]</a:t>
            </a:r>
          </a:p>
          <a:p>
            <a:pPr eaLnBrk="1" hangingPunct="1">
              <a:lnSpc>
                <a:spcPct val="90000"/>
              </a:lnSpc>
              <a:spcBef>
                <a:spcPts val="300"/>
              </a:spcBef>
            </a:pPr>
            <a:r>
              <a:rPr lang="en-US" altLang="en-US" sz="2800" b="1" dirty="0">
                <a:solidFill>
                  <a:srgbClr val="993300"/>
                </a:solidFill>
                <a:latin typeface="Calibri" panose="020F0502020204030204" pitchFamily="34" charset="0"/>
                <a:cs typeface="Calibri" panose="020F0502020204030204" pitchFamily="34" charset="0"/>
              </a:rPr>
              <a:t>REVELRIES: </a:t>
            </a:r>
            <a:r>
              <a:rPr lang="en-US" altLang="en-US" sz="2800" b="1" dirty="0">
                <a:latin typeface="Calibri" panose="020F0502020204030204" pitchFamily="34" charset="0"/>
                <a:cs typeface="Calibri" panose="020F0502020204030204" pitchFamily="34" charset="0"/>
              </a:rPr>
              <a:t>“</a:t>
            </a:r>
            <a:r>
              <a:rPr lang="en-US" altLang="en-US" sz="2800" b="1" dirty="0" err="1">
                <a:latin typeface="Calibri" panose="020F0502020204030204" pitchFamily="34" charset="0"/>
                <a:cs typeface="Calibri" panose="020F0502020204030204" pitchFamily="34" charset="0"/>
              </a:rPr>
              <a:t>revellings</a:t>
            </a:r>
            <a:r>
              <a:rPr lang="en-US" altLang="en-US" sz="2800" b="1" dirty="0">
                <a:latin typeface="Calibri" panose="020F0502020204030204" pitchFamily="34" charset="0"/>
                <a:cs typeface="Calibri" panose="020F0502020204030204" pitchFamily="34" charset="0"/>
              </a:rPr>
              <a:t>” KJV, “orgies” NIV.        “Drinking parties that are protracted till           late at night and indulge in revelry” (Thayer)</a:t>
            </a:r>
          </a:p>
          <a:p>
            <a:pPr eaLnBrk="1" hangingPunct="1">
              <a:lnSpc>
                <a:spcPct val="90000"/>
              </a:lnSpc>
              <a:spcBef>
                <a:spcPts val="300"/>
              </a:spcBef>
            </a:pPr>
            <a:r>
              <a:rPr lang="en-US" altLang="en-US" sz="2800" b="1" dirty="0">
                <a:solidFill>
                  <a:srgbClr val="993300"/>
                </a:solidFill>
                <a:latin typeface="Calibri" panose="020F0502020204030204" pitchFamily="34" charset="0"/>
                <a:cs typeface="Calibri" panose="020F0502020204030204" pitchFamily="34" charset="0"/>
              </a:rPr>
              <a:t>DRINKING PARTIES</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banquetings</a:t>
            </a:r>
            <a:r>
              <a:rPr lang="en-US" altLang="en-US" sz="2800" b="1" dirty="0">
                <a:latin typeface="Calibri" panose="020F0502020204030204" pitchFamily="34" charset="0"/>
                <a:cs typeface="Calibri" panose="020F0502020204030204" pitchFamily="34" charset="0"/>
              </a:rPr>
              <a:t>” [KJV] Occasions of social drinking* (Est. 6:14; 1:5-8). </a:t>
            </a:r>
          </a:p>
          <a:p>
            <a:pPr eaLnBrk="1" hangingPunct="1">
              <a:lnSpc>
                <a:spcPct val="90000"/>
              </a:lnSpc>
              <a:spcBef>
                <a:spcPts val="300"/>
              </a:spcBef>
            </a:pPr>
            <a:r>
              <a:rPr lang="en-US" altLang="en-US" sz="2800" b="1" dirty="0">
                <a:solidFill>
                  <a:srgbClr val="993300"/>
                </a:solidFill>
                <a:latin typeface="Calibri" panose="020F0502020204030204" pitchFamily="34" charset="0"/>
                <a:cs typeface="Calibri" panose="020F0502020204030204" pitchFamily="34" charset="0"/>
              </a:rPr>
              <a:t>IDOLATRIES: </a:t>
            </a:r>
            <a:r>
              <a:rPr lang="en-US" altLang="en-US" sz="2800" b="1" dirty="0">
                <a:latin typeface="Calibri" panose="020F0502020204030204" pitchFamily="34" charset="0"/>
                <a:cs typeface="Calibri" panose="020F0502020204030204" pitchFamily="34" charset="0"/>
              </a:rPr>
              <a:t>Note the plural. Idolatry can be committed in multiple ways (Col. 3:5; Eph. 5:5).</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8407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2" dur="500"/>
                                        <p:tgtEl>
                                          <p:spTgt spid="4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7" dur="500"/>
                                        <p:tgtEl>
                                          <p:spTgt spid="4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32" dur="500"/>
                                        <p:tgtEl>
                                          <p:spTgt spid="41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37" dur="500"/>
                                        <p:tgtEl>
                                          <p:spTgt spid="4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152400"/>
            <a:ext cx="7524966" cy="1195966"/>
          </a:xfrm>
        </p:spPr>
        <p:txBody>
          <a:bodyPr>
            <a:normAutofit/>
          </a:bodyPr>
          <a:lstStyle/>
          <a:p>
            <a:pPr eaLnBrk="1" hangingPunct="1">
              <a:lnSpc>
                <a:spcPct val="90000"/>
              </a:lnSpc>
            </a:pPr>
            <a:r>
              <a:rPr lang="en-US" altLang="en-US" sz="3600" b="1" dirty="0"/>
              <a:t>Suffering Leads to Sanctification </a:t>
            </a:r>
            <a:r>
              <a:rPr lang="en-US" altLang="en-US" sz="3200" i="1" dirty="0">
                <a:latin typeface="Times New Roman" panose="02020603050405020304" pitchFamily="18" charset="0"/>
                <a:cs typeface="Times New Roman" panose="02020603050405020304" pitchFamily="18" charset="0"/>
              </a:rPr>
              <a:t>(1 Peter 4:3-6)</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97047" y="1295400"/>
            <a:ext cx="7448766" cy="5946058"/>
          </a:xfrm>
        </p:spPr>
        <p:txBody>
          <a:bodyPr anchor="t">
            <a:noAutofit/>
          </a:bodyPr>
          <a:lstStyle/>
          <a:p>
            <a:pPr marL="0" indent="0" eaLnBrk="1" hangingPunct="1">
              <a:lnSpc>
                <a:spcPct val="90000"/>
              </a:lnSpc>
              <a:spcBef>
                <a:spcPts val="300"/>
              </a:spcBef>
              <a:buNone/>
            </a:pPr>
            <a:r>
              <a:rPr lang="en-US" altLang="en-US" b="1" i="1" dirty="0">
                <a:latin typeface="Calibri" panose="020F0502020204030204" pitchFamily="34" charset="0"/>
                <a:cs typeface="Calibri" panose="020F0502020204030204" pitchFamily="34" charset="0"/>
              </a:rPr>
              <a:t>Because the Christian lives a sanctified life, he will continue to suffer:</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The world will “think it strange” that you do not join them in their worldly pleasures.</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They will “speak evil” of you.</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may accuse you of thinking that          you are better than everyone else, or         they may mock your faith.</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They will give an account for this behavior to the Judge of the living and the dead                        (Acts 10:42; 2 Timothy 4:1).</a:t>
            </a:r>
          </a:p>
          <a:p>
            <a:pPr marL="568325" lvl="1" indent="-222250" eaLnBrk="1" hangingPunct="1">
              <a:lnSpc>
                <a:spcPct val="90000"/>
              </a:lnSpc>
              <a:spcBef>
                <a:spcPts val="300"/>
              </a:spcBef>
              <a:buFont typeface="Arial" panose="020B0604020202020204" pitchFamily="34" charset="0"/>
              <a:buChar char="•"/>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all the more reason the gospel was           preached to such individuals! </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946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7" dur="500"/>
                                        <p:tgtEl>
                                          <p:spTgt spid="4100">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0" dur="500"/>
                                        <p:tgtEl>
                                          <p:spTgt spid="410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5" dur="500"/>
                                        <p:tgtEl>
                                          <p:spTgt spid="4100">
                                            <p:txEl>
                                              <p:pRg st="4" end="4"/>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8" dur="500"/>
                                        <p:tgtEl>
                                          <p:spTgt spid="4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2599</TotalTime>
  <Words>1860</Words>
  <Application>Microsoft Office PowerPoint</Application>
  <PresentationFormat>On-screen Show (4:3)</PresentationFormat>
  <Paragraphs>98</Paragraphs>
  <Slides>10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Agency FB</vt:lpstr>
      <vt:lpstr>Algerian</vt:lpstr>
      <vt:lpstr>Arial</vt:lpstr>
      <vt:lpstr>Berlin Sans FB Demi</vt:lpstr>
      <vt:lpstr>Calibri</vt:lpstr>
      <vt:lpstr>Calibri Light</vt:lpstr>
      <vt:lpstr>Pristina</vt:lpstr>
      <vt:lpstr>Times New Roman</vt:lpstr>
      <vt:lpstr>Default Design</vt:lpstr>
      <vt:lpstr>1_Office Theme</vt:lpstr>
      <vt:lpstr>The Epistle of FIRST PETER</vt:lpstr>
      <vt:lpstr>The Epistle of FIRST PETER</vt:lpstr>
      <vt:lpstr>Suffering for Righteousness’ Sake (1 Peter 3:13-17)</vt:lpstr>
      <vt:lpstr>Christ’s Example of Suffering (1 Peter 3:18-20a)</vt:lpstr>
      <vt:lpstr>Noah’s Salvation Symbolizes   Our Salvation (1 Peter 3:20b-22)</vt:lpstr>
      <vt:lpstr>Noah’s Salvation Symbolizes   Our Salvation (1 Peter 3:20b-22)</vt:lpstr>
      <vt:lpstr>Suffering Leads to Sanctification Which Leads to More Suffering   (1 Peter 4:1-6)</vt:lpstr>
      <vt:lpstr>Suffering Leads to Sanctification (1 Peter 4:1-6)</vt:lpstr>
      <vt:lpstr>Suffering Leads to Sanctification (1 Peter 4:3-6)</vt:lpstr>
      <vt:lpstr>Eastside Church of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Eastside Enlightener</cp:lastModifiedBy>
  <cp:revision>116</cp:revision>
  <cp:lastPrinted>2020-07-21T18:14:26Z</cp:lastPrinted>
  <dcterms:created xsi:type="dcterms:W3CDTF">2020-06-22T18:34:52Z</dcterms:created>
  <dcterms:modified xsi:type="dcterms:W3CDTF">2020-07-22T18:43:00Z</dcterms:modified>
</cp:coreProperties>
</file>