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330" r:id="rId3"/>
    <p:sldId id="328" r:id="rId4"/>
    <p:sldId id="407" r:id="rId5"/>
    <p:sldId id="401" r:id="rId6"/>
    <p:sldId id="337" r:id="rId7"/>
    <p:sldId id="339" r:id="rId8"/>
    <p:sldId id="341" r:id="rId9"/>
    <p:sldId id="343" r:id="rId10"/>
    <p:sldId id="345" r:id="rId11"/>
    <p:sldId id="403" r:id="rId12"/>
    <p:sldId id="404" r:id="rId13"/>
    <p:sldId id="405" r:id="rId14"/>
    <p:sldId id="406" r:id="rId15"/>
    <p:sldId id="402" r:id="rId16"/>
    <p:sldId id="331" r:id="rId17"/>
    <p:sldId id="332"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154" autoAdjust="0"/>
  </p:normalViewPr>
  <p:slideViewPr>
    <p:cSldViewPr snapToGrid="0">
      <p:cViewPr varScale="1">
        <p:scale>
          <a:sx n="43" d="100"/>
          <a:sy n="43" d="100"/>
        </p:scale>
        <p:origin x="1508"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C98B6C4-9EBA-43F4-A884-39B7D0597E11}" type="datetimeFigureOut">
              <a:rPr lang="en-US" smtClean="0"/>
              <a:t>2/16/2025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AA1B59F-7892-4DA7-82B6-3C36A0E95255}" type="slidenum">
              <a:rPr lang="en-US" smtClean="0"/>
              <a:t>‹#›</a:t>
            </a:fld>
            <a:endParaRPr lang="en-US"/>
          </a:p>
        </p:txBody>
      </p:sp>
    </p:spTree>
    <p:extLst>
      <p:ext uri="{BB962C8B-B14F-4D97-AF65-F5344CB8AC3E}">
        <p14:creationId xmlns:p14="http://schemas.microsoft.com/office/powerpoint/2010/main" val="373397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93441" fontAlgn="base">
              <a:spcBef>
                <a:spcPct val="0"/>
              </a:spcBef>
              <a:spcAft>
                <a:spcPct val="0"/>
              </a:spcAft>
              <a:defRPr/>
            </a:pPr>
            <a:fld id="{E6FEF5FB-A0C3-427D-8075-7186C8F0EA50}" type="slidenum">
              <a:rPr lang="en-US" altLang="en-US">
                <a:solidFill>
                  <a:prstClr val="black"/>
                </a:solidFill>
                <a:latin typeface="Calibri" panose="020F0502020204030204" pitchFamily="34" charset="0"/>
                <a:cs typeface="Arial" panose="020B0604020202020204" pitchFamily="34" charset="0"/>
              </a:rPr>
              <a:pPr defTabSz="493441" fontAlgn="base">
                <a:spcBef>
                  <a:spcPct val="0"/>
                </a:spcBef>
                <a:spcAft>
                  <a:spcPct val="0"/>
                </a:spcAft>
                <a:defRPr/>
              </a:pPr>
              <a:t>1</a:t>
            </a:fld>
            <a:endParaRPr lang="en-US" alt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05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defTabSz="925305">
              <a:defRPr/>
            </a:pPr>
            <a:fld id="{E514F564-9A47-4851-9E6B-B96B631A0162}" type="slidenum">
              <a:rPr lang="en-US" altLang="en-US">
                <a:solidFill>
                  <a:prstClr val="black"/>
                </a:solidFill>
              </a:rPr>
              <a:pPr defTabSz="925305">
                <a:defRPr/>
              </a:pPr>
              <a:t>10</a:t>
            </a:fld>
            <a:endParaRPr lang="en-US" altLang="en-US">
              <a:solidFill>
                <a:prstClr val="black"/>
              </a:solidFill>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929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A1B59F-7892-4DA7-82B6-3C36A0E95255}" type="slidenum">
              <a:rPr lang="en-US" smtClean="0"/>
              <a:t>11</a:t>
            </a:fld>
            <a:endParaRPr lang="en-US"/>
          </a:p>
        </p:txBody>
      </p:sp>
    </p:spTree>
    <p:extLst>
      <p:ext uri="{BB962C8B-B14F-4D97-AF65-F5344CB8AC3E}">
        <p14:creationId xmlns:p14="http://schemas.microsoft.com/office/powerpoint/2010/main" val="206943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defTabSz="925305">
              <a:defRPr/>
            </a:pPr>
            <a:fld id="{E514F564-9A47-4851-9E6B-B96B631A0162}" type="slidenum">
              <a:rPr lang="en-US" altLang="en-US">
                <a:solidFill>
                  <a:prstClr val="black"/>
                </a:solidFill>
              </a:rPr>
              <a:pPr defTabSz="925305">
                <a:defRPr/>
              </a:pPr>
              <a:t>12</a:t>
            </a:fld>
            <a:endParaRPr lang="en-US" altLang="en-US">
              <a:solidFill>
                <a:prstClr val="black"/>
              </a:solidFill>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5890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defTabSz="925305">
              <a:defRPr/>
            </a:pPr>
            <a:fld id="{E514F564-9A47-4851-9E6B-B96B631A0162}" type="slidenum">
              <a:rPr lang="en-US" altLang="en-US">
                <a:solidFill>
                  <a:prstClr val="black"/>
                </a:solidFill>
              </a:rPr>
              <a:pPr defTabSz="925305">
                <a:defRPr/>
              </a:pPr>
              <a:t>13</a:t>
            </a:fld>
            <a:endParaRPr lang="en-US" altLang="en-US">
              <a:solidFill>
                <a:prstClr val="black"/>
              </a:solidFill>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r>
              <a:rPr lang="en-US" altLang="en-US" dirty="0"/>
              <a:t>Proverbs 4:23  Keep your heart with all diligence, For out of it spring the issues of life.</a:t>
            </a:r>
          </a:p>
        </p:txBody>
      </p:sp>
    </p:spTree>
    <p:extLst>
      <p:ext uri="{BB962C8B-B14F-4D97-AF65-F5344CB8AC3E}">
        <p14:creationId xmlns:p14="http://schemas.microsoft.com/office/powerpoint/2010/main" val="356256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701AD-6E07-4F4A-86E1-6B5DF68F3F78}"/>
              </a:ext>
            </a:extLst>
          </p:cNvPr>
          <p:cNvSpPr>
            <a:spLocks noGrp="1" noChangeArrowheads="1"/>
          </p:cNvSpPr>
          <p:nvPr>
            <p:ph type="sldNum" sz="quarter" idx="5"/>
          </p:nvPr>
        </p:nvSpPr>
        <p:spPr>
          <a:ln/>
        </p:spPr>
        <p:txBody>
          <a:bodyPr/>
          <a:lstStyle/>
          <a:p>
            <a:fld id="{6CB4CA3E-9AAD-4BA6-B360-9840EBE092F6}" type="slidenum">
              <a:rPr lang="en-US" altLang="en-US"/>
              <a:pPr/>
              <a:t>14</a:t>
            </a:fld>
            <a:endParaRPr lang="en-US" altLang="en-US"/>
          </a:p>
        </p:txBody>
      </p:sp>
      <p:sp>
        <p:nvSpPr>
          <p:cNvPr id="195586" name="Rectangle 7">
            <a:extLst>
              <a:ext uri="{FF2B5EF4-FFF2-40B4-BE49-F238E27FC236}">
                <a16:creationId xmlns:a16="http://schemas.microsoft.com/office/drawing/2014/main" id="{DD88466E-1A4C-4F28-AAC3-3D747864D6E2}"/>
              </a:ext>
            </a:extLst>
          </p:cNvPr>
          <p:cNvSpPr txBox="1">
            <a:spLocks noGrp="1" noChangeArrowheads="1"/>
          </p:cNvSpPr>
          <p:nvPr/>
        </p:nvSpPr>
        <p:spPr bwMode="auto">
          <a:xfrm>
            <a:off x="3939466" y="8775685"/>
            <a:ext cx="3013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1" tIns="46265" rIns="92531" bIns="46265"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EEC4FD3F-724E-4320-A9A4-595B9B8EC57D}" type="slidenum">
              <a:rPr lang="en-US" altLang="en-US" sz="1200"/>
              <a:pPr algn="r">
                <a:buFontTx/>
                <a:buNone/>
              </a:pPr>
              <a:t>14</a:t>
            </a:fld>
            <a:endParaRPr lang="en-US" altLang="en-US" sz="1200"/>
          </a:p>
        </p:txBody>
      </p:sp>
      <p:sp>
        <p:nvSpPr>
          <p:cNvPr id="195587" name="Rectangle 2">
            <a:extLst>
              <a:ext uri="{FF2B5EF4-FFF2-40B4-BE49-F238E27FC236}">
                <a16:creationId xmlns:a16="http://schemas.microsoft.com/office/drawing/2014/main" id="{84F535EA-A00A-4737-B119-2F55E8B62927}"/>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8773DB6E-B5C2-4CB3-835E-EE0D5ECF960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7805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7F1A5A-1337-4D7B-933F-8704D86F28C3}"/>
              </a:ext>
            </a:extLst>
          </p:cNvPr>
          <p:cNvSpPr>
            <a:spLocks noGrp="1" noChangeArrowheads="1"/>
          </p:cNvSpPr>
          <p:nvPr>
            <p:ph type="sldNum" sz="quarter" idx="5"/>
          </p:nvPr>
        </p:nvSpPr>
        <p:spPr>
          <a:ln/>
        </p:spPr>
        <p:txBody>
          <a:bodyPr/>
          <a:lstStyle/>
          <a:p>
            <a:fld id="{1A730483-B644-4A99-85CB-D257E81F9B48}" type="slidenum">
              <a:rPr lang="en-US" altLang="en-US"/>
              <a:pPr/>
              <a:t>15</a:t>
            </a:fld>
            <a:endParaRPr lang="en-US" altLang="en-US"/>
          </a:p>
        </p:txBody>
      </p:sp>
      <p:sp>
        <p:nvSpPr>
          <p:cNvPr id="197634" name="Rectangle 7">
            <a:extLst>
              <a:ext uri="{FF2B5EF4-FFF2-40B4-BE49-F238E27FC236}">
                <a16:creationId xmlns:a16="http://schemas.microsoft.com/office/drawing/2014/main" id="{2B9AEAC0-BE16-4089-BB27-C37C9EA0FEC3}"/>
              </a:ext>
            </a:extLst>
          </p:cNvPr>
          <p:cNvSpPr txBox="1">
            <a:spLocks noGrp="1" noChangeArrowheads="1"/>
          </p:cNvSpPr>
          <p:nvPr/>
        </p:nvSpPr>
        <p:spPr bwMode="auto">
          <a:xfrm>
            <a:off x="3939466" y="8775685"/>
            <a:ext cx="3013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1" tIns="46265" rIns="92531" bIns="46265"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4141A5C9-112B-4E8C-BEF1-152FE5C5F6F4}" type="slidenum">
              <a:rPr lang="en-US" altLang="en-US" sz="1200"/>
              <a:pPr algn="r">
                <a:buFontTx/>
                <a:buNone/>
              </a:pPr>
              <a:t>15</a:t>
            </a:fld>
            <a:endParaRPr lang="en-US" altLang="en-US" sz="1200"/>
          </a:p>
        </p:txBody>
      </p:sp>
      <p:sp>
        <p:nvSpPr>
          <p:cNvPr id="197635" name="Rectangle 2">
            <a:extLst>
              <a:ext uri="{FF2B5EF4-FFF2-40B4-BE49-F238E27FC236}">
                <a16:creationId xmlns:a16="http://schemas.microsoft.com/office/drawing/2014/main" id="{1056EFBB-F8FE-4F65-AEFD-1343157C9575}"/>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8E45E089-1FA0-437A-AF18-6ECD5E1263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F292B3-C654-47CD-9E95-8C38A9A6DCA8}"/>
              </a:ext>
            </a:extLst>
          </p:cNvPr>
          <p:cNvSpPr>
            <a:spLocks noGrp="1" noChangeArrowheads="1"/>
          </p:cNvSpPr>
          <p:nvPr>
            <p:ph type="sldNum" sz="quarter" idx="5"/>
          </p:nvPr>
        </p:nvSpPr>
        <p:spPr>
          <a:ln/>
        </p:spPr>
        <p:txBody>
          <a:bodyPr/>
          <a:lstStyle/>
          <a:p>
            <a:fld id="{A108CB1E-68A3-4FC6-8003-D867CC65F658}" type="slidenum">
              <a:rPr lang="en-US" altLang="en-US"/>
              <a:pPr/>
              <a:t>16</a:t>
            </a:fld>
            <a:endParaRPr lang="en-US" altLang="en-US"/>
          </a:p>
        </p:txBody>
      </p:sp>
      <p:sp>
        <p:nvSpPr>
          <p:cNvPr id="199682" name="Rectangle 7">
            <a:extLst>
              <a:ext uri="{FF2B5EF4-FFF2-40B4-BE49-F238E27FC236}">
                <a16:creationId xmlns:a16="http://schemas.microsoft.com/office/drawing/2014/main" id="{E02B6BD0-487C-4E53-8704-3D70843147F0}"/>
              </a:ext>
            </a:extLst>
          </p:cNvPr>
          <p:cNvSpPr txBox="1">
            <a:spLocks noGrp="1" noChangeArrowheads="1"/>
          </p:cNvSpPr>
          <p:nvPr/>
        </p:nvSpPr>
        <p:spPr bwMode="auto">
          <a:xfrm>
            <a:off x="3939466" y="8775685"/>
            <a:ext cx="3013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1" tIns="46265" rIns="92531" bIns="46265"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EF5FBCC4-EA51-4989-9EB7-1BEEC725BB4A}" type="slidenum">
              <a:rPr lang="en-US" altLang="en-US" sz="1200"/>
              <a:pPr algn="r">
                <a:buFontTx/>
                <a:buNone/>
              </a:pPr>
              <a:t>16</a:t>
            </a:fld>
            <a:endParaRPr lang="en-US" altLang="en-US" sz="1200"/>
          </a:p>
        </p:txBody>
      </p:sp>
      <p:sp>
        <p:nvSpPr>
          <p:cNvPr id="199683" name="Rectangle 2">
            <a:extLst>
              <a:ext uri="{FF2B5EF4-FFF2-40B4-BE49-F238E27FC236}">
                <a16:creationId xmlns:a16="http://schemas.microsoft.com/office/drawing/2014/main" id="{710C1F94-8FD2-41F8-A12E-6AF2A107DEFC}"/>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FCA16DC6-5C9B-49E9-B2E4-FE225A6164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97738">
              <a:defRPr/>
            </a:pPr>
            <a:fld id="{251096F4-F032-43F7-8A27-B2C804054D6D}" type="slidenum">
              <a:rPr lang="en-US" altLang="en-US" sz="1800" kern="0">
                <a:solidFill>
                  <a:sysClr val="windowText" lastClr="000000"/>
                </a:solidFill>
                <a:latin typeface="Calibri" panose="020F0502020204030204"/>
                <a:cs typeface="Arial" panose="020B0604020202020204" pitchFamily="34" charset="0"/>
              </a:rPr>
              <a:pPr defTabSz="997738">
                <a:defRPr/>
              </a:pPr>
              <a:t>2</a:t>
            </a:fld>
            <a:endParaRPr lang="en-US" altLang="en-US" sz="1800" kern="0">
              <a:solidFill>
                <a:sysClr val="windowText" lastClr="000000"/>
              </a:solidFill>
              <a:latin typeface="Calibri" panose="020F0502020204030204"/>
              <a:cs typeface="Arial" panose="020B0604020202020204" pitchFamily="34"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273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3138">
              <a:defRPr/>
            </a:pPr>
            <a:fld id="{AAD04256-4253-458B-80E5-F0E18F09DBA4}" type="slidenum">
              <a:rPr lang="en-US" altLang="en-US" sz="1800" kern="0">
                <a:solidFill>
                  <a:sysClr val="windowText" lastClr="000000"/>
                </a:solidFill>
              </a:rPr>
              <a:pPr defTabSz="933138">
                <a:defRPr/>
              </a:pPr>
              <a:t>3</a:t>
            </a:fld>
            <a:endParaRPr lang="en-US" altLang="en-US" sz="1800" kern="0">
              <a:solidFill>
                <a:sysClr val="windowText" lastClr="000000"/>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defTabSz="905519">
              <a:defRPr/>
            </a:pPr>
            <a:r>
              <a:rPr lang="en-US" altLang="en-US">
                <a:solidFill>
                  <a:srgbClr val="000000"/>
                </a:solidFill>
              </a:rPr>
              <a:t>Life of Christ 2 -- Lesson 4</a:t>
            </a:r>
          </a:p>
        </p:txBody>
      </p:sp>
    </p:spTree>
    <p:extLst>
      <p:ext uri="{BB962C8B-B14F-4D97-AF65-F5344CB8AC3E}">
        <p14:creationId xmlns:p14="http://schemas.microsoft.com/office/powerpoint/2010/main" val="38988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285912-0FD9-4B40-A23C-BBB45071ADF6}"/>
              </a:ext>
            </a:extLst>
          </p:cNvPr>
          <p:cNvSpPr>
            <a:spLocks noGrp="1" noChangeArrowheads="1"/>
          </p:cNvSpPr>
          <p:nvPr>
            <p:ph type="sldNum" sz="quarter" idx="5"/>
          </p:nvPr>
        </p:nvSpPr>
        <p:spPr>
          <a:ln/>
        </p:spPr>
        <p:txBody>
          <a:bodyPr/>
          <a:lstStyle/>
          <a:p>
            <a:fld id="{6572088F-A2C6-4FA6-A2B4-C2ADB58A7BA5}" type="slidenum">
              <a:rPr lang="en-US" altLang="en-US"/>
              <a:pPr/>
              <a:t>4</a:t>
            </a:fld>
            <a:endParaRPr lang="en-US" altLang="en-US"/>
          </a:p>
        </p:txBody>
      </p:sp>
      <p:sp>
        <p:nvSpPr>
          <p:cNvPr id="185346" name="Rectangle 7">
            <a:extLst>
              <a:ext uri="{FF2B5EF4-FFF2-40B4-BE49-F238E27FC236}">
                <a16:creationId xmlns:a16="http://schemas.microsoft.com/office/drawing/2014/main" id="{6B4D2E15-6BB8-478C-83FD-81F9F28B4702}"/>
              </a:ext>
            </a:extLst>
          </p:cNvPr>
          <p:cNvSpPr txBox="1">
            <a:spLocks noGrp="1" noChangeArrowheads="1"/>
          </p:cNvSpPr>
          <p:nvPr/>
        </p:nvSpPr>
        <p:spPr bwMode="auto">
          <a:xfrm>
            <a:off x="3939466" y="8775685"/>
            <a:ext cx="3013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1" tIns="46265" rIns="92531" bIns="46265"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FDEDAB77-FBB5-408A-9C31-24CE7B29F25D}" type="slidenum">
              <a:rPr lang="en-US" altLang="en-US" sz="1200"/>
              <a:pPr algn="r">
                <a:buFontTx/>
                <a:buNone/>
              </a:pPr>
              <a:t>4</a:t>
            </a:fld>
            <a:endParaRPr lang="en-US" altLang="en-US" sz="1200"/>
          </a:p>
        </p:txBody>
      </p:sp>
      <p:sp>
        <p:nvSpPr>
          <p:cNvPr id="185347" name="Rectangle 2">
            <a:extLst>
              <a:ext uri="{FF2B5EF4-FFF2-40B4-BE49-F238E27FC236}">
                <a16:creationId xmlns:a16="http://schemas.microsoft.com/office/drawing/2014/main" id="{4F024C49-B412-4234-AC8B-E03FE6C7B761}"/>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id="{DA76C722-AEA1-4615-B30C-001EDBA31C2D}"/>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0002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05519">
              <a:defRPr/>
            </a:pPr>
            <a:fld id="{6A174158-76D0-4BE3-8985-7ABC15447D64}" type="slidenum">
              <a:rPr lang="en-US" altLang="en-US">
                <a:solidFill>
                  <a:srgbClr val="000000"/>
                </a:solidFill>
              </a:rPr>
              <a:pPr defTabSz="905519">
                <a:defRPr/>
              </a:pPr>
              <a:t>5</a:t>
            </a:fld>
            <a:endParaRPr lang="en-US" altLang="en-US">
              <a:solidFill>
                <a:srgbClr val="000000"/>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
        <p:nvSpPr>
          <p:cNvPr id="2" name="Footer Placeholder 1"/>
          <p:cNvSpPr>
            <a:spLocks noGrp="1"/>
          </p:cNvSpPr>
          <p:nvPr>
            <p:ph type="ftr" sz="quarter" idx="10"/>
          </p:nvPr>
        </p:nvSpPr>
        <p:spPr/>
        <p:txBody>
          <a:bodyPr/>
          <a:lstStyle/>
          <a:p>
            <a:pPr defTabSz="905519">
              <a:defRPr/>
            </a:pPr>
            <a:r>
              <a:rPr lang="en-US" altLang="en-US">
                <a:solidFill>
                  <a:srgbClr val="000000"/>
                </a:solidFill>
              </a:rPr>
              <a:t>Life of Christ 2 -- Lesson 4</a:t>
            </a:r>
          </a:p>
        </p:txBody>
      </p:sp>
    </p:spTree>
    <p:extLst>
      <p:ext uri="{BB962C8B-B14F-4D97-AF65-F5344CB8AC3E}">
        <p14:creationId xmlns:p14="http://schemas.microsoft.com/office/powerpoint/2010/main" val="262778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3138">
              <a:defRPr/>
            </a:pPr>
            <a:fld id="{6A174158-76D0-4BE3-8985-7ABC15447D64}" type="slidenum">
              <a:rPr lang="en-US" altLang="en-US" sz="1800" kern="0">
                <a:solidFill>
                  <a:sysClr val="windowText" lastClr="000000"/>
                </a:solidFill>
              </a:rPr>
              <a:pPr defTabSz="933138">
                <a:defRPr/>
              </a:pPr>
              <a:t>6</a:t>
            </a:fld>
            <a:endParaRPr lang="en-US" altLang="en-US" sz="1800" kern="0">
              <a:solidFill>
                <a:sysClr val="windowText" lastClr="000000"/>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dirty="0"/>
              <a:t>Coffman on v 33— </a:t>
            </a:r>
            <a:r>
              <a:rPr lang="en-US" dirty="0">
                <a:latin typeface="Arial" panose="020B0604020202020204" pitchFamily="34" charset="0"/>
              </a:rPr>
              <a:t>The true bread was far greater than the manna in these particulars: (1) it gives and sustains spiritual life, a far greater thing than merely sustaining physical life; (2) it is for all the world, not merely for Israel alone; (3) it creates spiritual life leading to eternal life, which no manna could have done.</a:t>
            </a:r>
          </a:p>
          <a:p>
            <a:endParaRPr lang="en-US" altLang="en-US" dirty="0">
              <a:latin typeface="Arial" panose="020B0604020202020204" pitchFamily="34" charset="0"/>
            </a:endParaRPr>
          </a:p>
          <a:p>
            <a:endParaRPr lang="en-US" altLang="en-US" dirty="0"/>
          </a:p>
        </p:txBody>
      </p:sp>
      <p:sp>
        <p:nvSpPr>
          <p:cNvPr id="2" name="Footer Placeholder 1"/>
          <p:cNvSpPr>
            <a:spLocks noGrp="1"/>
          </p:cNvSpPr>
          <p:nvPr>
            <p:ph type="ftr" sz="quarter" idx="10"/>
          </p:nvPr>
        </p:nvSpPr>
        <p:spPr/>
        <p:txBody>
          <a:bodyPr/>
          <a:lstStyle/>
          <a:p>
            <a:pPr defTabSz="905519">
              <a:defRPr/>
            </a:pPr>
            <a:r>
              <a:rPr lang="en-US" altLang="en-US">
                <a:solidFill>
                  <a:srgbClr val="000000"/>
                </a:solidFill>
              </a:rPr>
              <a:t>Life of Christ 2 -- Lesson 4</a:t>
            </a:r>
          </a:p>
        </p:txBody>
      </p:sp>
    </p:spTree>
    <p:extLst>
      <p:ext uri="{BB962C8B-B14F-4D97-AF65-F5344CB8AC3E}">
        <p14:creationId xmlns:p14="http://schemas.microsoft.com/office/powerpoint/2010/main" val="389715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3138">
              <a:defRPr/>
            </a:pPr>
            <a:fld id="{6A174158-76D0-4BE3-8985-7ABC15447D64}" type="slidenum">
              <a:rPr lang="en-US" altLang="en-US" sz="1800" kern="0">
                <a:solidFill>
                  <a:sysClr val="windowText" lastClr="000000"/>
                </a:solidFill>
              </a:rPr>
              <a:pPr defTabSz="933138">
                <a:defRPr/>
              </a:pPr>
              <a:t>7</a:t>
            </a:fld>
            <a:endParaRPr lang="en-US" altLang="en-US" sz="1800" kern="0">
              <a:solidFill>
                <a:sysClr val="windowText" lastClr="000000"/>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dirty="0"/>
              <a:t>.</a:t>
            </a:r>
          </a:p>
          <a:p>
            <a:endParaRPr lang="en-US" altLang="en-US" dirty="0"/>
          </a:p>
          <a:p>
            <a:r>
              <a:rPr lang="en-US" altLang="en-US" dirty="0"/>
              <a:t>Joh 12:32 "And I, if I am lifted up from the earth, will draw all peoples to Myself."</a:t>
            </a:r>
          </a:p>
          <a:p>
            <a:r>
              <a:rPr lang="en-US" altLang="en-US" dirty="0"/>
              <a:t> 33 This He said, signifying by what death He would die.</a:t>
            </a:r>
          </a:p>
          <a:p>
            <a:endParaRPr lang="en-US" altLang="en-US" dirty="0"/>
          </a:p>
          <a:p>
            <a:endParaRPr lang="en-US" altLang="en-US" dirty="0"/>
          </a:p>
        </p:txBody>
      </p:sp>
      <p:sp>
        <p:nvSpPr>
          <p:cNvPr id="2" name="Footer Placeholder 1"/>
          <p:cNvSpPr>
            <a:spLocks noGrp="1"/>
          </p:cNvSpPr>
          <p:nvPr>
            <p:ph type="ftr" sz="quarter" idx="10"/>
          </p:nvPr>
        </p:nvSpPr>
        <p:spPr/>
        <p:txBody>
          <a:bodyPr/>
          <a:lstStyle/>
          <a:p>
            <a:pPr defTabSz="905519">
              <a:defRPr/>
            </a:pPr>
            <a:r>
              <a:rPr lang="en-US" altLang="en-US">
                <a:solidFill>
                  <a:srgbClr val="000000"/>
                </a:solidFill>
              </a:rPr>
              <a:t>Life of Christ 2 -- Lesson 4</a:t>
            </a:r>
          </a:p>
        </p:txBody>
      </p:sp>
    </p:spTree>
    <p:extLst>
      <p:ext uri="{BB962C8B-B14F-4D97-AF65-F5344CB8AC3E}">
        <p14:creationId xmlns:p14="http://schemas.microsoft.com/office/powerpoint/2010/main" val="210323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3138">
              <a:defRPr/>
            </a:pPr>
            <a:fld id="{6A174158-76D0-4BE3-8985-7ABC15447D64}" type="slidenum">
              <a:rPr lang="en-US" altLang="en-US" sz="1800" kern="0">
                <a:solidFill>
                  <a:sysClr val="windowText" lastClr="000000"/>
                </a:solidFill>
              </a:rPr>
              <a:pPr defTabSz="933138">
                <a:defRPr/>
              </a:pPr>
              <a:t>8</a:t>
            </a:fld>
            <a:endParaRPr lang="en-US" altLang="en-US" sz="1800" kern="0">
              <a:solidFill>
                <a:sysClr val="windowText" lastClr="000000"/>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b="1" dirty="0"/>
              <a:t>Gen 9:3 </a:t>
            </a:r>
            <a:r>
              <a:rPr lang="en-US" altLang="en-US" dirty="0"/>
              <a:t>"Every moving thing that lives shall be food for you. I have given you all things, even as the green herbs.  4 "But you shall not eat flesh with its life, that is, its blood. 5 "Surely for your lifeblood I will demand a reckoning</a:t>
            </a:r>
          </a:p>
          <a:p>
            <a:endParaRPr lang="en-US" altLang="en-US" dirty="0"/>
          </a:p>
          <a:p>
            <a:r>
              <a:rPr lang="en-US" altLang="en-US" b="1" dirty="0"/>
              <a:t>Le 17:10-14  </a:t>
            </a:r>
            <a:r>
              <a:rPr lang="en-US" altLang="en-US" dirty="0"/>
              <a:t>'And whatever man of the house of Israel, or of the strangers who dwell among you, who eats any blood, I will set My face against that person who eats blood, and will cut him off from among his people. 11 'For the life of the flesh is in the blood, and I have given it to you upon the altar to make atonement for your souls; for it is the blood that makes atonement for the soul.' 12 "Therefore I said to the children of Israel, 'No one among you shall eat blood, nor shall any stranger who dwells among you eat blood.' 13 "Whatever man of the children of Israel, or of the strangers who dwell among you, who hunts and catches any animal or bird that may be eaten, he shall pour out its blood and cover it with dust;  14 "for it is the life of all flesh. Its blood sustains its life. Therefore I said to the children of Israel, 'You shall not eat the blood of any flesh, for the life of all flesh is its blood. Whoever eats it shall be cut off.’</a:t>
            </a:r>
          </a:p>
          <a:p>
            <a:endParaRPr lang="en-US" altLang="en-US" dirty="0"/>
          </a:p>
          <a:p>
            <a:r>
              <a:rPr lang="en-US" altLang="en-US" b="1" dirty="0"/>
              <a:t>Hebrews 13:10  </a:t>
            </a:r>
            <a:r>
              <a:rPr lang="en-US" altLang="en-US" dirty="0"/>
              <a:t>We have an altar from which those who serve the tabernacle have no right to eat.</a:t>
            </a:r>
          </a:p>
          <a:p>
            <a:r>
              <a:rPr lang="en-US" dirty="0">
                <a:latin typeface="Arial" panose="020B0604020202020204" pitchFamily="34" charset="0"/>
              </a:rPr>
              <a:t>My view is that it does not tie in directly with the Lord's supper (although I had an interesting conversation with a Catholic last week who thought Jesus is speaking LITERALLY in direct reference to the Lord's supper  -- i.e. transubstantiation).</a:t>
            </a:r>
            <a:br>
              <a:rPr lang="en-US" dirty="0">
                <a:latin typeface="Arial" panose="020B0604020202020204" pitchFamily="34" charset="0"/>
              </a:rPr>
            </a:br>
            <a:endParaRPr lang="en-US" dirty="0">
              <a:latin typeface="Arial" panose="020B0604020202020204" pitchFamily="34" charset="0"/>
            </a:endParaRPr>
          </a:p>
          <a:p>
            <a:r>
              <a:rPr lang="en-US" dirty="0">
                <a:latin typeface="Arial" panose="020B0604020202020204" pitchFamily="34" charset="0"/>
              </a:rPr>
              <a:t>Jesus is speaking metaphorically in the context; He is the bread of life, the bread from heaven, etc. -- we take Him into us as we take in food and drink...what we eat and drink sustains our lives eternally...we are made of what we eat...we become Him and He transforms us. This is not a reference to the Lord's supper but to the spiritual reality that the Lord's supper represents -- communion with Christ.</a:t>
            </a:r>
          </a:p>
        </p:txBody>
      </p:sp>
      <p:sp>
        <p:nvSpPr>
          <p:cNvPr id="2" name="Footer Placeholder 1"/>
          <p:cNvSpPr>
            <a:spLocks noGrp="1"/>
          </p:cNvSpPr>
          <p:nvPr>
            <p:ph type="ftr" sz="quarter" idx="10"/>
          </p:nvPr>
        </p:nvSpPr>
        <p:spPr/>
        <p:txBody>
          <a:bodyPr/>
          <a:lstStyle/>
          <a:p>
            <a:pPr defTabSz="905519">
              <a:defRPr/>
            </a:pPr>
            <a:r>
              <a:rPr lang="en-US" altLang="en-US">
                <a:solidFill>
                  <a:srgbClr val="000000"/>
                </a:solidFill>
              </a:rPr>
              <a:t>Life of Christ 2 -- Lesson 4</a:t>
            </a:r>
          </a:p>
        </p:txBody>
      </p:sp>
    </p:spTree>
    <p:extLst>
      <p:ext uri="{BB962C8B-B14F-4D97-AF65-F5344CB8AC3E}">
        <p14:creationId xmlns:p14="http://schemas.microsoft.com/office/powerpoint/2010/main" val="3550724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3138">
              <a:defRPr/>
            </a:pPr>
            <a:fld id="{6A174158-76D0-4BE3-8985-7ABC15447D64}" type="slidenum">
              <a:rPr lang="en-US" altLang="en-US" sz="1800" kern="0">
                <a:solidFill>
                  <a:sysClr val="windowText" lastClr="000000"/>
                </a:solidFill>
              </a:rPr>
              <a:pPr defTabSz="933138">
                <a:defRPr/>
              </a:pPr>
              <a:t>9</a:t>
            </a:fld>
            <a:endParaRPr lang="en-US" altLang="en-US" sz="1800" kern="0">
              <a:solidFill>
                <a:sysClr val="windowText" lastClr="000000"/>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tLang="en-US" dirty="0"/>
              <a:t>Coffman on vs 60— </a:t>
            </a:r>
            <a:r>
              <a:rPr lang="en-US" b="1" dirty="0">
                <a:latin typeface="Arial" panose="020B0604020202020204" pitchFamily="34" charset="0"/>
              </a:rPr>
              <a:t>Hard saying ... </a:t>
            </a:r>
            <a:r>
              <a:rPr lang="en-US" dirty="0">
                <a:latin typeface="Arial" panose="020B0604020202020204" pitchFamily="34" charset="0"/>
              </a:rPr>
              <a:t>was a correct designation. It was so judged by them that first heard it; and therein appears ample justification for setting aside all interpretations that would make an easy thing out of this, such as declaring that it means "Whoever believes shall be saved"! The right interpretation must take into account the difficulty.</a:t>
            </a:r>
          </a:p>
          <a:p>
            <a:endParaRPr lang="en-US" altLang="en-US" dirty="0">
              <a:latin typeface="Arial" panose="020B0604020202020204" pitchFamily="34" charset="0"/>
            </a:endParaRPr>
          </a:p>
          <a:p>
            <a:endParaRPr lang="en-US" altLang="en-US" dirty="0"/>
          </a:p>
        </p:txBody>
      </p:sp>
      <p:sp>
        <p:nvSpPr>
          <p:cNvPr id="2" name="Footer Placeholder 1"/>
          <p:cNvSpPr>
            <a:spLocks noGrp="1"/>
          </p:cNvSpPr>
          <p:nvPr>
            <p:ph type="ftr" sz="quarter" idx="10"/>
          </p:nvPr>
        </p:nvSpPr>
        <p:spPr/>
        <p:txBody>
          <a:bodyPr/>
          <a:lstStyle/>
          <a:p>
            <a:pPr defTabSz="905519">
              <a:defRPr/>
            </a:pPr>
            <a:r>
              <a:rPr lang="en-US" altLang="en-US">
                <a:solidFill>
                  <a:srgbClr val="000000"/>
                </a:solidFill>
              </a:rPr>
              <a:t>Life of Christ 2 -- Lesson 4</a:t>
            </a:r>
          </a:p>
        </p:txBody>
      </p:sp>
    </p:spTree>
    <p:extLst>
      <p:ext uri="{BB962C8B-B14F-4D97-AF65-F5344CB8AC3E}">
        <p14:creationId xmlns:p14="http://schemas.microsoft.com/office/powerpoint/2010/main" val="294280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7028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09211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42943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BA5BE03-BF87-4F0E-B808-6648322E0ADC}" type="datetimeFigureOut">
              <a:rPr lang="en-US"/>
              <a:pPr>
                <a:defRPr/>
              </a:pPr>
              <a:t>2/16/2025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AF219A2-3966-495D-A69A-7037B0F68D0B}" type="slidenum">
              <a:rPr lang="en-US" altLang="en-US"/>
              <a:pPr/>
              <a:t>‹#›</a:t>
            </a:fld>
            <a:endParaRPr lang="en-US" altLang="en-US" dirty="0"/>
          </a:p>
        </p:txBody>
      </p:sp>
    </p:spTree>
    <p:extLst>
      <p:ext uri="{BB962C8B-B14F-4D97-AF65-F5344CB8AC3E}">
        <p14:creationId xmlns:p14="http://schemas.microsoft.com/office/powerpoint/2010/main" val="40778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B5D2C1-C6D4-4109-BA26-9C0269200B03}" type="datetimeFigureOut">
              <a:rPr lang="en-US"/>
              <a:pPr>
                <a:defRPr/>
              </a:pPr>
              <a:t>2/16/2025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723DB30-6E58-4581-AFA9-C834CDAB0500}" type="slidenum">
              <a:rPr lang="en-US" altLang="en-US"/>
              <a:pPr/>
              <a:t>‹#›</a:t>
            </a:fld>
            <a:endParaRPr lang="en-US" altLang="en-US" dirty="0"/>
          </a:p>
        </p:txBody>
      </p:sp>
    </p:spTree>
    <p:extLst>
      <p:ext uri="{BB962C8B-B14F-4D97-AF65-F5344CB8AC3E}">
        <p14:creationId xmlns:p14="http://schemas.microsoft.com/office/powerpoint/2010/main" val="318036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E3F3791-FBD9-4F40-B564-5363F99B6E71}" type="datetimeFigureOut">
              <a:rPr lang="en-US"/>
              <a:pPr>
                <a:defRPr/>
              </a:pPr>
              <a:t>2/16/2025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8D353B3-F1A4-4188-9864-4EA051000956}" type="slidenum">
              <a:rPr lang="en-US" altLang="en-US"/>
              <a:pPr/>
              <a:t>‹#›</a:t>
            </a:fld>
            <a:endParaRPr lang="en-US" altLang="en-US" dirty="0"/>
          </a:p>
        </p:txBody>
      </p:sp>
    </p:spTree>
    <p:extLst>
      <p:ext uri="{BB962C8B-B14F-4D97-AF65-F5344CB8AC3E}">
        <p14:creationId xmlns:p14="http://schemas.microsoft.com/office/powerpoint/2010/main" val="135261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F3AA902-3CAF-42E4-8C62-6A87F9C4D330}" type="datetimeFigureOut">
              <a:rPr lang="en-US"/>
              <a:pPr>
                <a:defRPr/>
              </a:pPr>
              <a:t>2/16/2025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9E89328-38F6-4D78-AF4B-8D4962FADFA1}" type="slidenum">
              <a:rPr lang="en-US" altLang="en-US"/>
              <a:pPr/>
              <a:t>‹#›</a:t>
            </a:fld>
            <a:endParaRPr lang="en-US" altLang="en-US" dirty="0"/>
          </a:p>
        </p:txBody>
      </p:sp>
    </p:spTree>
    <p:extLst>
      <p:ext uri="{BB962C8B-B14F-4D97-AF65-F5344CB8AC3E}">
        <p14:creationId xmlns:p14="http://schemas.microsoft.com/office/powerpoint/2010/main" val="222823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D89A223-CA56-4CBD-BE38-26355935CA3A}" type="datetimeFigureOut">
              <a:rPr lang="en-US"/>
              <a:pPr>
                <a:defRPr/>
              </a:pPr>
              <a:t>2/16/2025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202829E-4F4F-4794-B6CF-5B595C52CA87}" type="slidenum">
              <a:rPr lang="en-US" altLang="en-US"/>
              <a:pPr/>
              <a:t>‹#›</a:t>
            </a:fld>
            <a:endParaRPr lang="en-US" altLang="en-US" dirty="0"/>
          </a:p>
        </p:txBody>
      </p:sp>
    </p:spTree>
    <p:extLst>
      <p:ext uri="{BB962C8B-B14F-4D97-AF65-F5344CB8AC3E}">
        <p14:creationId xmlns:p14="http://schemas.microsoft.com/office/powerpoint/2010/main" val="31216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720EACA-C6A1-4F93-8D2C-83CC9CE9A963}" type="datetimeFigureOut">
              <a:rPr lang="en-US"/>
              <a:pPr>
                <a:defRPr/>
              </a:pPr>
              <a:t>2/16/2025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5C510A0-EC4B-4EB6-BDB4-BF4263CE36B6}" type="slidenum">
              <a:rPr lang="en-US" altLang="en-US"/>
              <a:pPr/>
              <a:t>‹#›</a:t>
            </a:fld>
            <a:endParaRPr lang="en-US" altLang="en-US" dirty="0"/>
          </a:p>
        </p:txBody>
      </p:sp>
    </p:spTree>
    <p:extLst>
      <p:ext uri="{BB962C8B-B14F-4D97-AF65-F5344CB8AC3E}">
        <p14:creationId xmlns:p14="http://schemas.microsoft.com/office/powerpoint/2010/main" val="42390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72279E-5481-42A3-8E56-0AB19A092ADE}" type="datetimeFigureOut">
              <a:rPr lang="en-US"/>
              <a:pPr>
                <a:defRPr/>
              </a:pPr>
              <a:t>2/16/2025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A1331776-B25C-4BDF-A252-AFB4BF86D0A0}" type="slidenum">
              <a:rPr lang="en-US" altLang="en-US"/>
              <a:pPr/>
              <a:t>‹#›</a:t>
            </a:fld>
            <a:endParaRPr lang="en-US" altLang="en-US" dirty="0"/>
          </a:p>
        </p:txBody>
      </p:sp>
    </p:spTree>
    <p:extLst>
      <p:ext uri="{BB962C8B-B14F-4D97-AF65-F5344CB8AC3E}">
        <p14:creationId xmlns:p14="http://schemas.microsoft.com/office/powerpoint/2010/main" val="91968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AEF5A7B-D7CD-4B19-910B-B7F6B73299EA}" type="datetimeFigureOut">
              <a:rPr lang="en-US"/>
              <a:pPr>
                <a:defRPr/>
              </a:pPr>
              <a:t>2/16/2025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E682944-2A1D-48B8-9B8C-D1C61B451135}" type="slidenum">
              <a:rPr lang="en-US" altLang="en-US"/>
              <a:pPr/>
              <a:t>‹#›</a:t>
            </a:fld>
            <a:endParaRPr lang="en-US" altLang="en-US" dirty="0"/>
          </a:p>
        </p:txBody>
      </p:sp>
    </p:spTree>
    <p:extLst>
      <p:ext uri="{BB962C8B-B14F-4D97-AF65-F5344CB8AC3E}">
        <p14:creationId xmlns:p14="http://schemas.microsoft.com/office/powerpoint/2010/main" val="239209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1B8A9-B7F6-4307-8C17-56111ED2C8C1}"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98015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CD3F14B-B7D6-4528-9A16-661E10888AB3}" type="datetimeFigureOut">
              <a:rPr lang="en-US"/>
              <a:pPr>
                <a:defRPr/>
              </a:pPr>
              <a:t>2/16/2025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5F706F1-268C-4330-858C-FF54BAC731F2}" type="slidenum">
              <a:rPr lang="en-US" altLang="en-US"/>
              <a:pPr/>
              <a:t>‹#›</a:t>
            </a:fld>
            <a:endParaRPr lang="en-US" altLang="en-US" dirty="0"/>
          </a:p>
        </p:txBody>
      </p:sp>
    </p:spTree>
    <p:extLst>
      <p:ext uri="{BB962C8B-B14F-4D97-AF65-F5344CB8AC3E}">
        <p14:creationId xmlns:p14="http://schemas.microsoft.com/office/powerpoint/2010/main" val="178609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64E622-28AD-4224-8ABB-9C55B02F2653}" type="datetimeFigureOut">
              <a:rPr lang="en-US"/>
              <a:pPr>
                <a:defRPr/>
              </a:pPr>
              <a:t>2/16/2025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41C6A16-91F2-46B8-A1F4-ABF1E6C07272}" type="slidenum">
              <a:rPr lang="en-US" altLang="en-US"/>
              <a:pPr/>
              <a:t>‹#›</a:t>
            </a:fld>
            <a:endParaRPr lang="en-US" altLang="en-US" dirty="0"/>
          </a:p>
        </p:txBody>
      </p:sp>
    </p:spTree>
    <p:extLst>
      <p:ext uri="{BB962C8B-B14F-4D97-AF65-F5344CB8AC3E}">
        <p14:creationId xmlns:p14="http://schemas.microsoft.com/office/powerpoint/2010/main" val="418280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ED5FB0-A020-4435-A4C6-062848AF5D44}" type="datetimeFigureOut">
              <a:rPr lang="en-US"/>
              <a:pPr>
                <a:defRPr/>
              </a:pPr>
              <a:t>2/16/2025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8FA52D-784F-4579-B380-23DFD10A3AB6}" type="slidenum">
              <a:rPr lang="en-US" altLang="en-US"/>
              <a:pPr/>
              <a:t>‹#›</a:t>
            </a:fld>
            <a:endParaRPr lang="en-US" altLang="en-US" dirty="0"/>
          </a:p>
        </p:txBody>
      </p:sp>
    </p:spTree>
    <p:extLst>
      <p:ext uri="{BB962C8B-B14F-4D97-AF65-F5344CB8AC3E}">
        <p14:creationId xmlns:p14="http://schemas.microsoft.com/office/powerpoint/2010/main" val="5936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1B8A9-B7F6-4307-8C17-56111ED2C8C1}"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38446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1B8A9-B7F6-4307-8C17-56111ED2C8C1}"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33168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1B8A9-B7F6-4307-8C17-56111ED2C8C1}" type="datetimeFigureOut">
              <a:rPr lang="en-US" smtClean="0"/>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94578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F1B8A9-B7F6-4307-8C17-56111ED2C8C1}" type="datetimeFigureOut">
              <a:rPr lang="en-US" smtClean="0"/>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7356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B8A9-B7F6-4307-8C17-56111ED2C8C1}" type="datetimeFigureOut">
              <a:rPr lang="en-US" smtClean="0"/>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50139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13656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1B8A9-B7F6-4307-8C17-56111ED2C8C1}"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5D913-CE69-4FA9-9381-00359C977402}" type="slidenum">
              <a:rPr lang="en-US" smtClean="0"/>
              <a:t>‹#›</a:t>
            </a:fld>
            <a:endParaRPr lang="en-US"/>
          </a:p>
        </p:txBody>
      </p:sp>
    </p:spTree>
    <p:extLst>
      <p:ext uri="{BB962C8B-B14F-4D97-AF65-F5344CB8AC3E}">
        <p14:creationId xmlns:p14="http://schemas.microsoft.com/office/powerpoint/2010/main" val="255533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B8A9-B7F6-4307-8C17-56111ED2C8C1}" type="datetimeFigureOut">
              <a:rPr lang="en-US" smtClean="0"/>
              <a:t>2/16/2025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5D913-CE69-4FA9-9381-00359C977402}" type="slidenum">
              <a:rPr lang="en-US" smtClean="0"/>
              <a:t>‹#›</a:t>
            </a:fld>
            <a:endParaRPr lang="en-US"/>
          </a:p>
        </p:txBody>
      </p:sp>
    </p:spTree>
    <p:extLst>
      <p:ext uri="{BB962C8B-B14F-4D97-AF65-F5344CB8AC3E}">
        <p14:creationId xmlns:p14="http://schemas.microsoft.com/office/powerpoint/2010/main" val="1922351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9000">
              <a:schemeClr val="accent2">
                <a:lumMod val="40000"/>
                <a:lumOff val="60000"/>
              </a:schemeClr>
            </a:gs>
            <a:gs pos="61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9AEC8-0197-4B29-90E6-9665C5A07414}" type="datetimeFigureOut">
              <a:rPr lang="en-US"/>
              <a:pPr>
                <a:defRPr/>
              </a:pPr>
              <a:t>2/16/2025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1DA7B28-E3BD-41EB-8E16-D86A9FC36852}" type="slidenum">
              <a:rPr lang="en-US" altLang="en-US"/>
              <a:pPr/>
              <a:t>‹#›</a:t>
            </a:fld>
            <a:endParaRPr lang="en-US" altLang="en-US" dirty="0"/>
          </a:p>
        </p:txBody>
      </p:sp>
    </p:spTree>
    <p:extLst>
      <p:ext uri="{BB962C8B-B14F-4D97-AF65-F5344CB8AC3E}">
        <p14:creationId xmlns:p14="http://schemas.microsoft.com/office/powerpoint/2010/main" val="3624879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2A15BA-CB69-7040-649F-B2B297240C9B}"/>
              </a:ext>
            </a:extLst>
          </p:cNvPr>
          <p:cNvPicPr>
            <a:picLocks noChangeAspect="1"/>
          </p:cNvPicPr>
          <p:nvPr/>
        </p:nvPicPr>
        <p:blipFill>
          <a:blip r:embed="rId3"/>
          <a:srcRect l="9091" t="24419" r="-2" b="3658"/>
          <a:stretch/>
        </p:blipFill>
        <p:spPr>
          <a:xfrm>
            <a:off x="0" y="0"/>
            <a:ext cx="8668512" cy="685799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040228" y="876434"/>
            <a:ext cx="4609011" cy="2552561"/>
          </a:xfrm>
        </p:spPr>
        <p:txBody>
          <a:bodyPr anchor="b">
            <a:normAutofit fontScale="90000"/>
          </a:bodyPr>
          <a:lstStyle/>
          <a:p>
            <a:pPr algn="l"/>
            <a:r>
              <a:rPr lang="en-US" sz="8000" dirty="0">
                <a:solidFill>
                  <a:schemeClr val="bg1"/>
                </a:solidFill>
                <a:latin typeface="Berlin Sans FB Demi" panose="020E0802020502020306" pitchFamily="34" charset="0"/>
              </a:rPr>
              <a:t> </a:t>
            </a:r>
            <a:r>
              <a:rPr lang="en-US" sz="8000" dirty="0">
                <a:solidFill>
                  <a:schemeClr val="accent6">
                    <a:lumMod val="40000"/>
                    <a:lumOff val="60000"/>
                  </a:schemeClr>
                </a:solidFill>
                <a:latin typeface="Berlin Sans FB Demi" panose="020E0802020502020306" pitchFamily="34" charset="0"/>
              </a:rPr>
              <a:t>The Life  	of Christ</a:t>
            </a:r>
            <a:br>
              <a:rPr lang="en-US" sz="4800" dirty="0">
                <a:solidFill>
                  <a:schemeClr val="accent6">
                    <a:lumMod val="40000"/>
                    <a:lumOff val="60000"/>
                  </a:schemeClr>
                </a:solidFill>
                <a:latin typeface="Berlin Sans FB Demi" panose="020E0802020502020306" pitchFamily="34" charset="0"/>
              </a:rPr>
            </a:br>
            <a:r>
              <a:rPr lang="en-US" sz="4800" dirty="0">
                <a:solidFill>
                  <a:schemeClr val="accent6">
                    <a:lumMod val="40000"/>
                    <a:lumOff val="60000"/>
                  </a:schemeClr>
                </a:solidFill>
                <a:latin typeface="Berlin Sans FB Demi" panose="020E0802020502020306" pitchFamily="34" charset="0"/>
              </a:rPr>
              <a:t>			   </a:t>
            </a:r>
            <a:r>
              <a:rPr lang="en-US" sz="4000" dirty="0">
                <a:solidFill>
                  <a:schemeClr val="accent6">
                    <a:lumMod val="40000"/>
                    <a:lumOff val="60000"/>
                  </a:schemeClr>
                </a:solidFill>
                <a:latin typeface="Berlin Sans FB" panose="020E0602020502020306" pitchFamily="34" charset="0"/>
              </a:rPr>
              <a:t>Part 2</a:t>
            </a:r>
            <a:endParaRPr lang="en-US" sz="4800" dirty="0">
              <a:solidFill>
                <a:schemeClr val="accent6">
                  <a:lumMod val="40000"/>
                  <a:lumOff val="60000"/>
                </a:schemeClr>
              </a:solidFill>
              <a:latin typeface="Berlin Sans FB" panose="020E0602020502020306" pitchFamily="34" charset="0"/>
            </a:endParaRPr>
          </a:p>
        </p:txBody>
      </p:sp>
      <p:sp>
        <p:nvSpPr>
          <p:cNvPr id="5" name="Subtitle 4">
            <a:extLst>
              <a:ext uri="{FF2B5EF4-FFF2-40B4-BE49-F238E27FC236}">
                <a16:creationId xmlns:a16="http://schemas.microsoft.com/office/drawing/2014/main" id="{A3841331-3BC8-3FEE-B2D8-2E6A43BCAEB6}"/>
              </a:ext>
            </a:extLst>
          </p:cNvPr>
          <p:cNvSpPr>
            <a:spLocks noGrp="1"/>
          </p:cNvSpPr>
          <p:nvPr>
            <p:ph type="subTitle" idx="1"/>
          </p:nvPr>
        </p:nvSpPr>
        <p:spPr>
          <a:xfrm>
            <a:off x="7534656" y="4060154"/>
            <a:ext cx="4243251" cy="1208141"/>
          </a:xfrm>
        </p:spPr>
        <p:txBody>
          <a:bodyPr>
            <a:normAutofit/>
          </a:bodyPr>
          <a:lstStyle/>
          <a:p>
            <a:r>
              <a:rPr lang="en-US" sz="4000" spc="300" dirty="0">
                <a:solidFill>
                  <a:schemeClr val="accent6">
                    <a:lumMod val="60000"/>
                    <a:lumOff val="40000"/>
                  </a:schemeClr>
                </a:solidFill>
                <a:latin typeface="Pristina" panose="03060402040406080204" pitchFamily="66" charset="0"/>
              </a:rPr>
              <a:t>Periods Of Retirement</a:t>
            </a:r>
            <a:endParaRPr lang="en-US" sz="3600" spc="300" dirty="0">
              <a:solidFill>
                <a:schemeClr val="accent6">
                  <a:lumMod val="60000"/>
                  <a:lumOff val="40000"/>
                </a:schemeClr>
              </a:solidFill>
              <a:latin typeface="Pristina" panose="03060402040406080204" pitchFamily="66" charset="0"/>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5C24E8A-098E-4CCF-EAFC-FBC4EBE19166}"/>
              </a:ext>
            </a:extLst>
          </p:cNvPr>
          <p:cNvSpPr/>
          <p:nvPr/>
        </p:nvSpPr>
        <p:spPr>
          <a:xfrm>
            <a:off x="7851648" y="625683"/>
            <a:ext cx="704088" cy="1463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6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2485787" y="239844"/>
            <a:ext cx="8026148" cy="891541"/>
          </a:xfrm>
        </p:spPr>
        <p:txBody>
          <a:bodyPr>
            <a:normAutofit/>
          </a:bodyPr>
          <a:lstStyle/>
          <a:p>
            <a:r>
              <a:rPr lang="en-US" altLang="en-US" b="1" dirty="0">
                <a:solidFill>
                  <a:prstClr val="black"/>
                </a:solidFill>
                <a:latin typeface="+mn-lt"/>
              </a:rPr>
              <a:t>Jesus VS. Traditions </a:t>
            </a:r>
            <a:r>
              <a:rPr lang="en-US" altLang="en-US" sz="3200" dirty="0">
                <a:solidFill>
                  <a:prstClr val="black"/>
                </a:solidFill>
              </a:rPr>
              <a:t>(Mark 7:1-13)</a:t>
            </a:r>
            <a:endParaRPr lang="en-US" altLang="en-US" sz="40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569625" y="1364105"/>
            <a:ext cx="11062741" cy="4598543"/>
          </a:xfrm>
          <a:noFill/>
        </p:spPr>
        <p:txBody>
          <a:bodyPr>
            <a:normAutofit/>
          </a:bodyPr>
          <a:lstStyle/>
          <a:p>
            <a:pPr>
              <a:lnSpc>
                <a:spcPct val="95000"/>
              </a:lnSpc>
              <a:spcBef>
                <a:spcPts val="300"/>
              </a:spcBef>
            </a:pPr>
            <a:r>
              <a:rPr lang="en-US" altLang="en-US" sz="3500" dirty="0"/>
              <a:t>Pharisees and scribes from Jerusalem come to Galilee; they find fault when they observe Jesus’ disciples eat with unwashed hands (7:1-2).</a:t>
            </a:r>
          </a:p>
          <a:p>
            <a:pPr marL="463550" lvl="1" indent="-238125">
              <a:lnSpc>
                <a:spcPct val="95000"/>
              </a:lnSpc>
              <a:spcBef>
                <a:spcPts val="300"/>
              </a:spcBef>
            </a:pPr>
            <a:r>
              <a:rPr lang="en-US" altLang="en-US" sz="3200" i="1" dirty="0">
                <a:effectLst>
                  <a:outerShdw blurRad="38100" dist="38100" dir="2700000" algn="tl">
                    <a:srgbClr val="000000">
                      <a:alpha val="43137"/>
                    </a:srgbClr>
                  </a:outerShdw>
                </a:effectLst>
              </a:rPr>
              <a:t>They held to the tradition of the Jewish elders concerning ceremonial washing and purification (7:3-4).</a:t>
            </a:r>
          </a:p>
          <a:p>
            <a:pPr marL="463550" lvl="1" indent="-238125">
              <a:lnSpc>
                <a:spcPct val="95000"/>
              </a:lnSpc>
              <a:spcBef>
                <a:spcPts val="300"/>
              </a:spcBef>
            </a:pPr>
            <a:r>
              <a:rPr lang="en-US" altLang="en-US" sz="3200" i="1" dirty="0">
                <a:effectLst>
                  <a:outerShdw blurRad="38100" dist="38100" dir="2700000" algn="tl">
                    <a:srgbClr val="000000">
                      <a:alpha val="43137"/>
                    </a:srgbClr>
                  </a:outerShdw>
                </a:effectLst>
              </a:rPr>
              <a:t>They ask Jesus, </a:t>
            </a:r>
            <a:r>
              <a:rPr lang="en-US" altLang="en-US" sz="3200" i="1" dirty="0">
                <a:solidFill>
                  <a:srgbClr val="680000"/>
                </a:solidFill>
                <a:effectLst>
                  <a:outerShdw blurRad="38100" dist="38100" dir="2700000" algn="tl">
                    <a:srgbClr val="000000">
                      <a:alpha val="43137"/>
                    </a:srgbClr>
                  </a:outerShdw>
                </a:effectLst>
              </a:rPr>
              <a:t>“Why do Your disciples not walk according to the tradition of the elders, but eat bread with unwashed hands” (7:5)?</a:t>
            </a:r>
          </a:p>
        </p:txBody>
      </p:sp>
    </p:spTree>
    <p:extLst>
      <p:ext uri="{BB962C8B-B14F-4D97-AF65-F5344CB8AC3E}">
        <p14:creationId xmlns:p14="http://schemas.microsoft.com/office/powerpoint/2010/main" val="124721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1000"/>
                                        <p:tgtEl>
                                          <p:spTgt spid="140291">
                                            <p:txEl>
                                              <p:pRg st="1" end="1"/>
                                            </p:txEl>
                                          </p:spTgt>
                                        </p:tgtEl>
                                      </p:cBhvr>
                                    </p:animEffect>
                                    <p:anim calcmode="lin" valueType="num">
                                      <p:cBhvr>
                                        <p:cTn id="13"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fade">
                                      <p:cBhvr>
                                        <p:cTn id="17" dur="1000"/>
                                        <p:tgtEl>
                                          <p:spTgt spid="140291">
                                            <p:txEl>
                                              <p:pRg st="2" end="2"/>
                                            </p:txEl>
                                          </p:spTgt>
                                        </p:tgtEl>
                                      </p:cBhvr>
                                    </p:animEffect>
                                    <p:anim calcmode="lin" valueType="num">
                                      <p:cBhvr>
                                        <p:cTn id="18"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0" name="Rectangle 6">
            <a:extLst>
              <a:ext uri="{FF2B5EF4-FFF2-40B4-BE49-F238E27FC236}">
                <a16:creationId xmlns:a16="http://schemas.microsoft.com/office/drawing/2014/main" id="{F6D28E71-9C30-4BAB-BCDA-4A5631C30DF7}"/>
              </a:ext>
            </a:extLst>
          </p:cNvPr>
          <p:cNvSpPr>
            <a:spLocks noGrp="1" noChangeArrowheads="1"/>
          </p:cNvSpPr>
          <p:nvPr>
            <p:ph type="title"/>
          </p:nvPr>
        </p:nvSpPr>
        <p:spPr>
          <a:xfrm>
            <a:off x="2152650" y="365126"/>
            <a:ext cx="7886700" cy="1325563"/>
          </a:xfrm>
        </p:spPr>
        <p:txBody>
          <a:bodyPr>
            <a:normAutofit fontScale="90000"/>
          </a:bodyPr>
          <a:lstStyle/>
          <a:p>
            <a:pPr algn="ctr"/>
            <a:r>
              <a:rPr lang="en-US" altLang="en-US" b="1" dirty="0">
                <a:latin typeface="+mn-lt"/>
              </a:rPr>
              <a:t>A Mikveh for Ceremonial Washing</a:t>
            </a:r>
            <a:br>
              <a:rPr lang="en-US" altLang="en-US" b="1" dirty="0"/>
            </a:br>
            <a:r>
              <a:rPr lang="en-US" altLang="en-US" sz="3600" i="1" dirty="0"/>
              <a:t>Near the Temple Site in Jerusalem</a:t>
            </a:r>
          </a:p>
        </p:txBody>
      </p:sp>
      <p:pic>
        <p:nvPicPr>
          <p:cNvPr id="190469" name="Picture 5">
            <a:extLst>
              <a:ext uri="{FF2B5EF4-FFF2-40B4-BE49-F238E27FC236}">
                <a16:creationId xmlns:a16="http://schemas.microsoft.com/office/drawing/2014/main" id="{1579CC56-A431-46EF-B636-4F7A5F3510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6504"/>
          <a:stretch/>
        </p:blipFill>
        <p:spPr bwMode="auto">
          <a:xfrm>
            <a:off x="1738691" y="1690689"/>
            <a:ext cx="8714617" cy="4803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2440816" y="385687"/>
            <a:ext cx="8026148" cy="891541"/>
          </a:xfrm>
        </p:spPr>
        <p:txBody>
          <a:bodyPr>
            <a:normAutofit/>
          </a:bodyPr>
          <a:lstStyle/>
          <a:p>
            <a:r>
              <a:rPr lang="en-US" altLang="en-US" sz="4000" b="1" dirty="0">
                <a:solidFill>
                  <a:prstClr val="black"/>
                </a:solidFill>
                <a:latin typeface="+mn-lt"/>
              </a:rPr>
              <a:t>Jesus VS. Traditions </a:t>
            </a:r>
            <a:r>
              <a:rPr lang="en-US" altLang="en-US" sz="3200" b="1" dirty="0">
                <a:solidFill>
                  <a:prstClr val="black"/>
                </a:solidFill>
                <a:latin typeface="+mn-lt"/>
              </a:rPr>
              <a:t>(</a:t>
            </a:r>
            <a:r>
              <a:rPr lang="en-US" altLang="en-US" sz="3200" dirty="0">
                <a:solidFill>
                  <a:prstClr val="black"/>
                </a:solidFill>
              </a:rPr>
              <a:t>Mark 7:1-13)</a:t>
            </a:r>
            <a:endParaRPr lang="en-US" altLang="en-US" sz="40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722026" y="1386213"/>
            <a:ext cx="10747948" cy="5071110"/>
          </a:xfrm>
          <a:noFill/>
        </p:spPr>
        <p:txBody>
          <a:bodyPr>
            <a:normAutofit/>
          </a:bodyPr>
          <a:lstStyle/>
          <a:p>
            <a:pPr>
              <a:lnSpc>
                <a:spcPct val="95000"/>
              </a:lnSpc>
              <a:spcBef>
                <a:spcPts val="300"/>
              </a:spcBef>
            </a:pPr>
            <a:r>
              <a:rPr lang="en-US" altLang="en-US" sz="3500" dirty="0"/>
              <a:t>Jesus responds…</a:t>
            </a:r>
          </a:p>
          <a:p>
            <a:pPr marL="463550" lvl="1" indent="-238125">
              <a:lnSpc>
                <a:spcPct val="95000"/>
              </a:lnSpc>
              <a:spcBef>
                <a:spcPts val="300"/>
              </a:spcBef>
            </a:pPr>
            <a:r>
              <a:rPr lang="en-US" altLang="en-US" sz="3200" i="1" dirty="0">
                <a:solidFill>
                  <a:srgbClr val="680000"/>
                </a:solidFill>
                <a:effectLst>
                  <a:outerShdw blurRad="38100" dist="38100" dir="2700000" algn="tl">
                    <a:srgbClr val="000000">
                      <a:alpha val="43137"/>
                    </a:srgbClr>
                  </a:outerShdw>
                </a:effectLst>
              </a:rPr>
              <a:t>Isaiah had foretold of their hypocrisy (7:6-7; Isa. 29:13).</a:t>
            </a:r>
          </a:p>
          <a:p>
            <a:pPr marL="463550" lvl="1" indent="-238125">
              <a:lnSpc>
                <a:spcPct val="95000"/>
              </a:lnSpc>
              <a:spcBef>
                <a:spcPts val="300"/>
              </a:spcBef>
            </a:pPr>
            <a:r>
              <a:rPr lang="en-US" altLang="en-US" sz="3200" i="1" dirty="0">
                <a:solidFill>
                  <a:srgbClr val="680000"/>
                </a:solidFill>
                <a:effectLst>
                  <a:outerShdw blurRad="38100" dist="38100" dir="2700000" algn="tl">
                    <a:srgbClr val="000000">
                      <a:alpha val="43137"/>
                    </a:srgbClr>
                  </a:outerShdw>
                </a:effectLst>
              </a:rPr>
              <a:t>They teach </a:t>
            </a:r>
            <a:r>
              <a:rPr lang="en-US" altLang="en-US" sz="3200" b="1" i="1" dirty="0">
                <a:solidFill>
                  <a:srgbClr val="680000"/>
                </a:solidFill>
                <a:effectLst>
                  <a:outerShdw blurRad="38100" dist="38100" dir="2700000" algn="tl">
                    <a:srgbClr val="000000">
                      <a:alpha val="43137"/>
                    </a:srgbClr>
                  </a:outerShdw>
                </a:effectLst>
              </a:rPr>
              <a:t>the commandments and traditions of men</a:t>
            </a:r>
            <a:r>
              <a:rPr lang="en-US" altLang="en-US" sz="3200" i="1" dirty="0">
                <a:solidFill>
                  <a:srgbClr val="680000"/>
                </a:solidFill>
                <a:effectLst>
                  <a:outerShdw blurRad="38100" dist="38100" dir="2700000" algn="tl">
                    <a:srgbClr val="000000">
                      <a:alpha val="43137"/>
                    </a:srgbClr>
                  </a:outerShdw>
                </a:effectLst>
              </a:rPr>
              <a:t> while </a:t>
            </a:r>
            <a:r>
              <a:rPr lang="en-US" altLang="en-US" sz="3200" b="1" i="1" dirty="0">
                <a:solidFill>
                  <a:srgbClr val="680000"/>
                </a:solidFill>
                <a:effectLst>
                  <a:outerShdw blurRad="38100" dist="38100" dir="2700000" algn="tl">
                    <a:srgbClr val="000000">
                      <a:alpha val="43137"/>
                    </a:srgbClr>
                  </a:outerShdw>
                </a:effectLst>
              </a:rPr>
              <a:t>laying aside the commandment of God</a:t>
            </a:r>
            <a:r>
              <a:rPr lang="en-US" altLang="en-US" sz="3200" i="1" dirty="0">
                <a:solidFill>
                  <a:srgbClr val="680000"/>
                </a:solidFill>
                <a:effectLst>
                  <a:outerShdw blurRad="38100" dist="38100" dir="2700000" algn="tl">
                    <a:srgbClr val="000000">
                      <a:alpha val="43137"/>
                    </a:srgbClr>
                  </a:outerShdw>
                </a:effectLst>
              </a:rPr>
              <a:t> (7:8-9).</a:t>
            </a:r>
          </a:p>
          <a:p>
            <a:pPr marL="463550" lvl="1" indent="-238125">
              <a:lnSpc>
                <a:spcPct val="95000"/>
              </a:lnSpc>
              <a:spcBef>
                <a:spcPts val="300"/>
              </a:spcBef>
            </a:pPr>
            <a:r>
              <a:rPr lang="en-US" altLang="en-US" sz="3200" i="1" dirty="0">
                <a:solidFill>
                  <a:srgbClr val="680000"/>
                </a:solidFill>
                <a:effectLst>
                  <a:outerShdw blurRad="38100" dist="38100" dir="2700000" algn="tl">
                    <a:srgbClr val="000000">
                      <a:alpha val="43137"/>
                    </a:srgbClr>
                  </a:outerShdw>
                </a:effectLst>
              </a:rPr>
              <a:t>As an example, Jesus refers to their practice of vowing to dedicate funds to God that should have been used to honor indigent parents (7:10-13).</a:t>
            </a:r>
          </a:p>
        </p:txBody>
      </p:sp>
    </p:spTree>
    <p:extLst>
      <p:ext uri="{BB962C8B-B14F-4D97-AF65-F5344CB8AC3E}">
        <p14:creationId xmlns:p14="http://schemas.microsoft.com/office/powerpoint/2010/main" val="2069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1000"/>
                                        <p:tgtEl>
                                          <p:spTgt spid="140291">
                                            <p:txEl>
                                              <p:pRg st="1" end="1"/>
                                            </p:txEl>
                                          </p:spTgt>
                                        </p:tgtEl>
                                      </p:cBhvr>
                                    </p:animEffect>
                                    <p:anim calcmode="lin" valueType="num">
                                      <p:cBhvr>
                                        <p:cTn id="13"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fade">
                                      <p:cBhvr>
                                        <p:cTn id="17" dur="1000"/>
                                        <p:tgtEl>
                                          <p:spTgt spid="140291">
                                            <p:txEl>
                                              <p:pRg st="2" end="2"/>
                                            </p:txEl>
                                          </p:spTgt>
                                        </p:tgtEl>
                                      </p:cBhvr>
                                    </p:animEffect>
                                    <p:anim calcmode="lin" valueType="num">
                                      <p:cBhvr>
                                        <p:cTn id="18"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029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0291">
                                            <p:txEl>
                                              <p:pRg st="3" end="3"/>
                                            </p:txEl>
                                          </p:spTgt>
                                        </p:tgtEl>
                                        <p:attrNameLst>
                                          <p:attrName>style.visibility</p:attrName>
                                        </p:attrNameLst>
                                      </p:cBhvr>
                                      <p:to>
                                        <p:strVal val="visible"/>
                                      </p:to>
                                    </p:set>
                                    <p:animEffect transition="in" filter="fade">
                                      <p:cBhvr>
                                        <p:cTn id="22" dur="1000"/>
                                        <p:tgtEl>
                                          <p:spTgt spid="140291">
                                            <p:txEl>
                                              <p:pRg st="3" end="3"/>
                                            </p:txEl>
                                          </p:spTgt>
                                        </p:tgtEl>
                                      </p:cBhvr>
                                    </p:animEffect>
                                    <p:anim calcmode="lin" valueType="num">
                                      <p:cBhvr>
                                        <p:cTn id="23"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2425826" y="359765"/>
            <a:ext cx="8026148" cy="891541"/>
          </a:xfrm>
        </p:spPr>
        <p:txBody>
          <a:bodyPr>
            <a:normAutofit/>
          </a:bodyPr>
          <a:lstStyle/>
          <a:p>
            <a:r>
              <a:rPr lang="en-US" altLang="en-US" b="1" dirty="0">
                <a:solidFill>
                  <a:prstClr val="black"/>
                </a:solidFill>
                <a:latin typeface="+mn-lt"/>
              </a:rPr>
              <a:t>Emphasis on the Heart </a:t>
            </a:r>
            <a:r>
              <a:rPr lang="en-US" altLang="en-US" sz="2800" dirty="0">
                <a:solidFill>
                  <a:prstClr val="black"/>
                </a:solidFill>
              </a:rPr>
              <a:t>(Mark 7:14-23)</a:t>
            </a:r>
            <a:endParaRPr lang="en-US" altLang="en-US"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584616" y="1399373"/>
            <a:ext cx="11257614" cy="5280662"/>
          </a:xfrm>
          <a:noFill/>
        </p:spPr>
        <p:txBody>
          <a:bodyPr>
            <a:normAutofit fontScale="92500"/>
          </a:bodyPr>
          <a:lstStyle/>
          <a:p>
            <a:pPr marL="166688" indent="-166688">
              <a:lnSpc>
                <a:spcPct val="95000"/>
              </a:lnSpc>
              <a:spcBef>
                <a:spcPts val="300"/>
              </a:spcBef>
            </a:pPr>
            <a:r>
              <a:rPr lang="en-US" altLang="en-US" sz="3600" dirty="0"/>
              <a:t>Jesus explains the true source of uncleanness </a:t>
            </a:r>
            <a:r>
              <a:rPr lang="en-US" altLang="en-US" sz="3500" dirty="0"/>
              <a:t>(7:14-16).</a:t>
            </a:r>
          </a:p>
          <a:p>
            <a:pPr marL="511175" lvl="1" indent="-285750">
              <a:lnSpc>
                <a:spcPct val="95000"/>
              </a:lnSpc>
              <a:spcBef>
                <a:spcPts val="300"/>
              </a:spcBef>
            </a:pPr>
            <a:r>
              <a:rPr lang="en-US" altLang="en-US" sz="3600" i="1" dirty="0">
                <a:solidFill>
                  <a:srgbClr val="680000"/>
                </a:solidFill>
                <a:effectLst>
                  <a:outerShdw blurRad="38100" dist="38100" dir="2700000" algn="tl">
                    <a:srgbClr val="000000">
                      <a:alpha val="43137"/>
                    </a:srgbClr>
                  </a:outerShdw>
                </a:effectLst>
              </a:rPr>
              <a:t>Defilement does not originate from the outside in, but from the inside out.</a:t>
            </a:r>
          </a:p>
          <a:p>
            <a:pPr marL="511175" lvl="1" indent="-285750">
              <a:lnSpc>
                <a:spcPct val="95000"/>
              </a:lnSpc>
              <a:spcBef>
                <a:spcPts val="300"/>
              </a:spcBef>
            </a:pPr>
            <a:r>
              <a:rPr lang="en-US" altLang="en-US" sz="3600" i="1" dirty="0">
                <a:solidFill>
                  <a:srgbClr val="680000"/>
                </a:solidFill>
                <a:effectLst>
                  <a:outerShdw blurRad="38100" dist="38100" dir="2700000" algn="tl">
                    <a:srgbClr val="000000">
                      <a:alpha val="43137"/>
                    </a:srgbClr>
                  </a:outerShdw>
                </a:effectLst>
              </a:rPr>
              <a:t>All need to hear and understand this teaching.</a:t>
            </a:r>
          </a:p>
          <a:p>
            <a:pPr>
              <a:lnSpc>
                <a:spcPct val="95000"/>
              </a:lnSpc>
              <a:spcBef>
                <a:spcPts val="300"/>
              </a:spcBef>
            </a:pPr>
            <a:r>
              <a:rPr lang="en-US" altLang="en-US" sz="3600" dirty="0"/>
              <a:t>Jesus’ disciples ask Him privately about the teaching and He further clarifies (7:17-23).</a:t>
            </a:r>
          </a:p>
          <a:p>
            <a:pPr marL="511175" lvl="1" indent="-285750">
              <a:lnSpc>
                <a:spcPct val="95000"/>
              </a:lnSpc>
              <a:spcBef>
                <a:spcPts val="300"/>
              </a:spcBef>
            </a:pPr>
            <a:r>
              <a:rPr lang="en-US" altLang="en-US" sz="3600" i="1" dirty="0">
                <a:solidFill>
                  <a:srgbClr val="680000"/>
                </a:solidFill>
                <a:effectLst>
                  <a:outerShdw blurRad="38100" dist="38100" dir="2700000" algn="tl">
                    <a:srgbClr val="000000">
                      <a:alpha val="43137"/>
                    </a:srgbClr>
                  </a:outerShdw>
                </a:effectLst>
              </a:rPr>
              <a:t>Food is processed by the digestive system and does not enter the heart or spiritual center of man; it cannot defile.</a:t>
            </a:r>
          </a:p>
          <a:p>
            <a:pPr marL="511175" lvl="1" indent="-285750">
              <a:lnSpc>
                <a:spcPct val="95000"/>
              </a:lnSpc>
              <a:spcBef>
                <a:spcPts val="300"/>
              </a:spcBef>
            </a:pPr>
            <a:r>
              <a:rPr lang="en-US" altLang="en-US" sz="3600" i="1" dirty="0">
                <a:solidFill>
                  <a:srgbClr val="680000"/>
                </a:solidFill>
                <a:effectLst>
                  <a:outerShdw blurRad="38100" dist="38100" dir="2700000" algn="tl">
                    <a:srgbClr val="000000">
                      <a:alpha val="43137"/>
                    </a:srgbClr>
                  </a:outerShdw>
                </a:effectLst>
              </a:rPr>
              <a:t>The condition of the heart and what comes from it determines whether a man is pure or defiled (cf. Proverbs 4:23).</a:t>
            </a:r>
          </a:p>
        </p:txBody>
      </p:sp>
    </p:spTree>
    <p:extLst>
      <p:ext uri="{BB962C8B-B14F-4D97-AF65-F5344CB8AC3E}">
        <p14:creationId xmlns:p14="http://schemas.microsoft.com/office/powerpoint/2010/main" val="416065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1000"/>
                                        <p:tgtEl>
                                          <p:spTgt spid="140291">
                                            <p:txEl>
                                              <p:pRg st="1" end="1"/>
                                            </p:txEl>
                                          </p:spTgt>
                                        </p:tgtEl>
                                      </p:cBhvr>
                                    </p:animEffect>
                                    <p:anim calcmode="lin" valueType="num">
                                      <p:cBhvr>
                                        <p:cTn id="13"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fade">
                                      <p:cBhvr>
                                        <p:cTn id="17" dur="1000"/>
                                        <p:tgtEl>
                                          <p:spTgt spid="140291">
                                            <p:txEl>
                                              <p:pRg st="2" end="2"/>
                                            </p:txEl>
                                          </p:spTgt>
                                        </p:tgtEl>
                                      </p:cBhvr>
                                    </p:animEffect>
                                    <p:anim calcmode="lin" valueType="num">
                                      <p:cBhvr>
                                        <p:cTn id="18"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0291">
                                            <p:txEl>
                                              <p:pRg st="3" end="3"/>
                                            </p:txEl>
                                          </p:spTgt>
                                        </p:tgtEl>
                                        <p:attrNameLst>
                                          <p:attrName>style.visibility</p:attrName>
                                        </p:attrNameLst>
                                      </p:cBhvr>
                                      <p:to>
                                        <p:strVal val="visible"/>
                                      </p:to>
                                    </p:set>
                                    <p:animEffect transition="in" filter="fade">
                                      <p:cBhvr>
                                        <p:cTn id="24" dur="1000"/>
                                        <p:tgtEl>
                                          <p:spTgt spid="140291">
                                            <p:txEl>
                                              <p:pRg st="3" end="3"/>
                                            </p:txEl>
                                          </p:spTgt>
                                        </p:tgtEl>
                                      </p:cBhvr>
                                    </p:animEffect>
                                    <p:anim calcmode="lin" valueType="num">
                                      <p:cBhvr>
                                        <p:cTn id="25"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029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0291">
                                            <p:txEl>
                                              <p:pRg st="4" end="4"/>
                                            </p:txEl>
                                          </p:spTgt>
                                        </p:tgtEl>
                                        <p:attrNameLst>
                                          <p:attrName>style.visibility</p:attrName>
                                        </p:attrNameLst>
                                      </p:cBhvr>
                                      <p:to>
                                        <p:strVal val="visible"/>
                                      </p:to>
                                    </p:set>
                                    <p:animEffect transition="in" filter="fade">
                                      <p:cBhvr>
                                        <p:cTn id="29" dur="1000"/>
                                        <p:tgtEl>
                                          <p:spTgt spid="140291">
                                            <p:txEl>
                                              <p:pRg st="4" end="4"/>
                                            </p:txEl>
                                          </p:spTgt>
                                        </p:tgtEl>
                                      </p:cBhvr>
                                    </p:animEffect>
                                    <p:anim calcmode="lin" valueType="num">
                                      <p:cBhvr>
                                        <p:cTn id="30"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0291">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0291">
                                            <p:txEl>
                                              <p:pRg st="5" end="5"/>
                                            </p:txEl>
                                          </p:spTgt>
                                        </p:tgtEl>
                                        <p:attrNameLst>
                                          <p:attrName>style.visibility</p:attrName>
                                        </p:attrNameLst>
                                      </p:cBhvr>
                                      <p:to>
                                        <p:strVal val="visible"/>
                                      </p:to>
                                    </p:set>
                                    <p:animEffect transition="in" filter="fade">
                                      <p:cBhvr>
                                        <p:cTn id="34" dur="1000"/>
                                        <p:tgtEl>
                                          <p:spTgt spid="140291">
                                            <p:txEl>
                                              <p:pRg st="5" end="5"/>
                                            </p:txEl>
                                          </p:spTgt>
                                        </p:tgtEl>
                                      </p:cBhvr>
                                    </p:animEffect>
                                    <p:anim calcmode="lin" valueType="num">
                                      <p:cBhvr>
                                        <p:cTn id="35"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61016BBD-E7D0-4AAB-9B43-0001917EB11F}"/>
              </a:ext>
            </a:extLst>
          </p:cNvPr>
          <p:cNvSpPr>
            <a:spLocks noGrp="1" noChangeArrowheads="1"/>
          </p:cNvSpPr>
          <p:nvPr>
            <p:ph type="title" idx="4294967295"/>
          </p:nvPr>
        </p:nvSpPr>
        <p:spPr>
          <a:xfrm>
            <a:off x="6760564" y="180799"/>
            <a:ext cx="5431436" cy="2427490"/>
          </a:xfrm>
        </p:spPr>
        <p:txBody>
          <a:bodyPr>
            <a:normAutofit/>
          </a:bodyPr>
          <a:lstStyle/>
          <a:p>
            <a:pPr algn="ctr"/>
            <a:r>
              <a:rPr lang="en-US" altLang="en-US" b="1" dirty="0">
                <a:solidFill>
                  <a:schemeClr val="tx1"/>
                </a:solidFill>
                <a:latin typeface="+mn-lt"/>
              </a:rPr>
              <a:t>Jesus Heals a Gentile Woman’s Daughter</a:t>
            </a:r>
            <a:br>
              <a:rPr lang="en-US" altLang="en-US" sz="3200" b="1" dirty="0">
                <a:latin typeface="+mn-lt"/>
              </a:rPr>
            </a:br>
            <a:r>
              <a:rPr lang="en-US" altLang="en-US" sz="2800" b="1" dirty="0">
                <a:latin typeface="+mn-lt"/>
              </a:rPr>
              <a:t>(Mark 7:24-30)</a:t>
            </a:r>
          </a:p>
        </p:txBody>
      </p:sp>
      <p:sp>
        <p:nvSpPr>
          <p:cNvPr id="194563" name="Rectangle 3">
            <a:extLst>
              <a:ext uri="{FF2B5EF4-FFF2-40B4-BE49-F238E27FC236}">
                <a16:creationId xmlns:a16="http://schemas.microsoft.com/office/drawing/2014/main" id="{ADA62C45-C694-4853-8BD1-3A64B8EFC309}"/>
              </a:ext>
            </a:extLst>
          </p:cNvPr>
          <p:cNvSpPr>
            <a:spLocks noGrp="1" noChangeArrowheads="1"/>
          </p:cNvSpPr>
          <p:nvPr>
            <p:ph type="body" idx="4294967295"/>
          </p:nvPr>
        </p:nvSpPr>
        <p:spPr>
          <a:xfrm>
            <a:off x="7595016" y="2789088"/>
            <a:ext cx="3762531" cy="3609214"/>
          </a:xfrm>
          <a:noFill/>
        </p:spPr>
        <p:txBody>
          <a:bodyPr>
            <a:normAutofit/>
          </a:bodyPr>
          <a:lstStyle/>
          <a:p>
            <a:pPr marL="0" indent="0">
              <a:spcBef>
                <a:spcPct val="0"/>
              </a:spcBef>
              <a:buNone/>
            </a:pPr>
            <a:r>
              <a:rPr lang="en-US" altLang="en-US" sz="3200" i="1" dirty="0"/>
              <a:t>Jesus withdrew from Galilee to the region of </a:t>
            </a:r>
            <a:r>
              <a:rPr lang="en-US" altLang="en-US" sz="3200" i="1" dirty="0" err="1"/>
              <a:t>Tyre</a:t>
            </a:r>
            <a:r>
              <a:rPr lang="en-US" altLang="en-US" sz="3200" i="1" dirty="0"/>
              <a:t> seeking seclusion, </a:t>
            </a:r>
            <a:r>
              <a:rPr lang="en-US" altLang="en-US" sz="3200" i="1" dirty="0">
                <a:solidFill>
                  <a:srgbClr val="860000"/>
                </a:solidFill>
                <a:effectLst>
                  <a:outerShdw blurRad="38100" dist="38100" dir="2700000" algn="tl">
                    <a:srgbClr val="000000">
                      <a:alpha val="43137"/>
                    </a:srgbClr>
                  </a:outerShdw>
                </a:effectLst>
              </a:rPr>
              <a:t>“but He could not be hidden” </a:t>
            </a:r>
            <a:r>
              <a:rPr lang="en-US" altLang="en-US" sz="3200" i="1" dirty="0">
                <a:effectLst>
                  <a:outerShdw blurRad="38100" dist="38100" dir="2700000" algn="tl">
                    <a:srgbClr val="000000">
                      <a:alpha val="43137"/>
                    </a:srgbClr>
                  </a:outerShdw>
                </a:effectLst>
              </a:rPr>
              <a:t>(</a:t>
            </a:r>
            <a:r>
              <a:rPr lang="en-US" altLang="en-US" sz="3200" i="1" dirty="0"/>
              <a:t>7:24)</a:t>
            </a:r>
          </a:p>
          <a:p>
            <a:pPr marL="974725" lvl="2" indent="-230188">
              <a:spcBef>
                <a:spcPct val="0"/>
              </a:spcBef>
            </a:pPr>
            <a:endParaRPr lang="en-US" altLang="en-US" i="1" dirty="0">
              <a:solidFill>
                <a:srgbClr val="A50021"/>
              </a:solidFill>
            </a:endParaRPr>
          </a:p>
        </p:txBody>
      </p:sp>
      <p:pic>
        <p:nvPicPr>
          <p:cNvPr id="5" name="Content Placeholder 6" descr="A close up of a map&#10;&#10;Description automatically generated">
            <a:extLst>
              <a:ext uri="{FF2B5EF4-FFF2-40B4-BE49-F238E27FC236}">
                <a16:creationId xmlns:a16="http://schemas.microsoft.com/office/drawing/2014/main" id="{25281338-24A9-4CCF-8B8A-E5EC57296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760564" cy="6858000"/>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7DFF5360-7531-4503-9E4E-D3432117FF63}"/>
              </a:ext>
            </a:extLst>
          </p:cNvPr>
          <p:cNvSpPr/>
          <p:nvPr/>
        </p:nvSpPr>
        <p:spPr>
          <a:xfrm>
            <a:off x="2278505" y="74951"/>
            <a:ext cx="539646" cy="554636"/>
          </a:xfrm>
          <a:prstGeom prst="ellipse">
            <a:avLst/>
          </a:prstGeom>
          <a:noFill/>
          <a:ln w="603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59062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A00A3BC3-9749-4A3A-ABC9-F4FDAFEBB324}"/>
              </a:ext>
            </a:extLst>
          </p:cNvPr>
          <p:cNvSpPr>
            <a:spLocks noGrp="1" noChangeArrowheads="1"/>
          </p:cNvSpPr>
          <p:nvPr>
            <p:ph type="title" idx="4294967295"/>
          </p:nvPr>
        </p:nvSpPr>
        <p:spPr>
          <a:xfrm>
            <a:off x="404735" y="0"/>
            <a:ext cx="11482465" cy="1211281"/>
          </a:xfrm>
        </p:spPr>
        <p:txBody>
          <a:bodyPr vert="horz" wrap="square" lIns="91440" tIns="45720" rIns="91440" bIns="45720" numCol="1" rtlCol="0" anchor="ctr" anchorCtr="0" compatLnSpc="1">
            <a:prstTxWarp prst="textNoShape">
              <a:avLst/>
            </a:prstTxWarp>
            <a:normAutofit/>
          </a:bodyPr>
          <a:lstStyle/>
          <a:p>
            <a:pPr algn="ctr"/>
            <a:r>
              <a:rPr lang="en-US" altLang="en-US" sz="4000" b="1" dirty="0">
                <a:latin typeface="+mn-lt"/>
              </a:rPr>
              <a:t>Jesus Heals a Gentile Woman’s Daughter </a:t>
            </a:r>
            <a:r>
              <a:rPr lang="en-US" altLang="en-US" sz="3200" dirty="0"/>
              <a:t>(Mark 7:24-30)</a:t>
            </a:r>
          </a:p>
        </p:txBody>
      </p:sp>
      <p:sp>
        <p:nvSpPr>
          <p:cNvPr id="196611" name="Rectangle 3">
            <a:extLst>
              <a:ext uri="{FF2B5EF4-FFF2-40B4-BE49-F238E27FC236}">
                <a16:creationId xmlns:a16="http://schemas.microsoft.com/office/drawing/2014/main" id="{3FDA68F8-A48F-412B-9CF0-92AE20BDA743}"/>
              </a:ext>
            </a:extLst>
          </p:cNvPr>
          <p:cNvSpPr>
            <a:spLocks noGrp="1" noChangeArrowheads="1"/>
          </p:cNvSpPr>
          <p:nvPr>
            <p:ph type="body" idx="4294967295"/>
          </p:nvPr>
        </p:nvSpPr>
        <p:spPr>
          <a:xfrm>
            <a:off x="404735" y="1211282"/>
            <a:ext cx="11617377" cy="5961511"/>
          </a:xfrm>
          <a:noFill/>
        </p:spPr>
        <p:txBody>
          <a:bodyPr vert="horz" wrap="square" lIns="91440" tIns="45720" rIns="91440" bIns="45720" numCol="1" rtlCol="0" anchor="t" anchorCtr="0" compatLnSpc="1">
            <a:prstTxWarp prst="textNoShape">
              <a:avLst/>
            </a:prstTxWarp>
            <a:noAutofit/>
          </a:bodyPr>
          <a:lstStyle/>
          <a:p>
            <a:pPr marL="225425">
              <a:spcBef>
                <a:spcPct val="0"/>
              </a:spcBef>
              <a:spcAft>
                <a:spcPts val="600"/>
              </a:spcAft>
            </a:pPr>
            <a:r>
              <a:rPr lang="en-US" altLang="en-US" sz="3200" dirty="0"/>
              <a:t>A woman whose daughter is demon possessed begs Jesus to heal her daughter (7:25-26).</a:t>
            </a:r>
          </a:p>
          <a:p>
            <a:pPr marL="511175" lvl="1" indent="-285750">
              <a:spcBef>
                <a:spcPct val="0"/>
              </a:spcBef>
              <a:spcAft>
                <a:spcPts val="600"/>
              </a:spcAft>
            </a:pPr>
            <a:r>
              <a:rPr lang="en-US" altLang="en-US" sz="3200" i="1" dirty="0">
                <a:solidFill>
                  <a:srgbClr val="680000"/>
                </a:solidFill>
                <a:effectLst>
                  <a:outerShdw blurRad="38100" dist="38100" dir="2700000" algn="tl">
                    <a:srgbClr val="000000">
                      <a:alpha val="43137"/>
                    </a:srgbClr>
                  </a:outerShdw>
                </a:effectLst>
              </a:rPr>
              <a:t>The woman was Greek (of non-Jewish culture) and of Syrophoenician ancestry.</a:t>
            </a:r>
          </a:p>
          <a:p>
            <a:pPr marL="225425">
              <a:spcBef>
                <a:spcPct val="0"/>
              </a:spcBef>
              <a:spcAft>
                <a:spcPts val="600"/>
              </a:spcAft>
            </a:pPr>
            <a:r>
              <a:rPr lang="en-US" altLang="en-US" sz="3200" dirty="0"/>
              <a:t>Jesus responds, </a:t>
            </a:r>
            <a:r>
              <a:rPr lang="en-US" altLang="en-US" sz="3200" i="1" dirty="0">
                <a:solidFill>
                  <a:srgbClr val="860000"/>
                </a:solidFill>
                <a:effectLst>
                  <a:outerShdw blurRad="38100" dist="38100" dir="2700000" algn="tl">
                    <a:srgbClr val="000000">
                      <a:alpha val="43137"/>
                    </a:srgbClr>
                  </a:outerShdw>
                </a:effectLst>
              </a:rPr>
              <a:t>“Let the children be filled first, for it is not good to take the children's bread and throw it to the little dogs” </a:t>
            </a:r>
            <a:r>
              <a:rPr lang="en-US" altLang="en-US" sz="3200" dirty="0"/>
              <a:t>(7:27).</a:t>
            </a:r>
          </a:p>
          <a:p>
            <a:pPr marL="225425">
              <a:spcBef>
                <a:spcPct val="0"/>
              </a:spcBef>
              <a:spcAft>
                <a:spcPts val="600"/>
              </a:spcAft>
            </a:pPr>
            <a:r>
              <a:rPr lang="en-US" altLang="en-US" sz="3200" dirty="0"/>
              <a:t>The woman says, </a:t>
            </a:r>
            <a:r>
              <a:rPr lang="en-US" altLang="en-US" sz="3200" i="1" dirty="0">
                <a:solidFill>
                  <a:srgbClr val="860000"/>
                </a:solidFill>
                <a:effectLst>
                  <a:outerShdw blurRad="38100" dist="38100" dir="2700000" algn="tl">
                    <a:srgbClr val="000000">
                      <a:alpha val="43137"/>
                    </a:srgbClr>
                  </a:outerShdw>
                </a:effectLst>
              </a:rPr>
              <a:t>“even the little dogs under the table eat from the children's crumbs”</a:t>
            </a:r>
            <a:r>
              <a:rPr lang="en-US" altLang="en-US" sz="3200" dirty="0"/>
              <a:t> (7:28).</a:t>
            </a:r>
          </a:p>
          <a:p>
            <a:pPr marL="225425">
              <a:spcBef>
                <a:spcPct val="0"/>
              </a:spcBef>
              <a:spcAft>
                <a:spcPts val="600"/>
              </a:spcAft>
            </a:pPr>
            <a:r>
              <a:rPr lang="en-US" altLang="en-US" sz="3200" dirty="0"/>
              <a:t>Jesus tells her that </a:t>
            </a:r>
            <a:r>
              <a:rPr lang="en-US" altLang="en-US" sz="3200" i="1" dirty="0">
                <a:solidFill>
                  <a:srgbClr val="860000"/>
                </a:solidFill>
                <a:effectLst>
                  <a:outerShdw blurRad="38100" dist="38100" dir="2700000" algn="tl">
                    <a:srgbClr val="000000">
                      <a:alpha val="43137"/>
                    </a:srgbClr>
                  </a:outerShdw>
                </a:effectLst>
              </a:rPr>
              <a:t>“for this saying” </a:t>
            </a:r>
            <a:r>
              <a:rPr lang="en-US" altLang="en-US" sz="3200" dirty="0"/>
              <a:t>the demon was out of her daughter (7:29).</a:t>
            </a:r>
          </a:p>
          <a:p>
            <a:pPr marL="569913" lvl="2" indent="-344488">
              <a:spcBef>
                <a:spcPct val="0"/>
              </a:spcBef>
              <a:spcAft>
                <a:spcPts val="600"/>
              </a:spcAft>
            </a:pPr>
            <a:r>
              <a:rPr lang="en-US" altLang="en-US" sz="3200" i="1" dirty="0">
                <a:solidFill>
                  <a:srgbClr val="680000"/>
                </a:solidFill>
                <a:effectLst>
                  <a:outerShdw blurRad="38100" dist="38100" dir="2700000" algn="tl">
                    <a:srgbClr val="000000">
                      <a:alpha val="43137"/>
                    </a:srgbClr>
                  </a:outerShdw>
                </a:effectLst>
              </a:rPr>
              <a:t>The woman went home and found her daughter healed (7:30).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fade">
                                      <p:cBhvr>
                                        <p:cTn id="7" dur="1000"/>
                                        <p:tgtEl>
                                          <p:spTgt spid="196611">
                                            <p:txEl>
                                              <p:pRg st="0" end="0"/>
                                            </p:txEl>
                                          </p:spTgt>
                                        </p:tgtEl>
                                      </p:cBhvr>
                                    </p:animEffect>
                                    <p:anim calcmode="lin" valueType="num">
                                      <p:cBhvr>
                                        <p:cTn id="8" dur="10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66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fade">
                                      <p:cBhvr>
                                        <p:cTn id="12" dur="1000"/>
                                        <p:tgtEl>
                                          <p:spTgt spid="196611">
                                            <p:txEl>
                                              <p:pRg st="1" end="1"/>
                                            </p:txEl>
                                          </p:spTgt>
                                        </p:tgtEl>
                                      </p:cBhvr>
                                    </p:animEffect>
                                    <p:anim calcmode="lin" valueType="num">
                                      <p:cBhvr>
                                        <p:cTn id="13" dur="10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96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6611">
                                            <p:txEl>
                                              <p:pRg st="2" end="2"/>
                                            </p:txEl>
                                          </p:spTgt>
                                        </p:tgtEl>
                                        <p:attrNameLst>
                                          <p:attrName>style.visibility</p:attrName>
                                        </p:attrNameLst>
                                      </p:cBhvr>
                                      <p:to>
                                        <p:strVal val="visible"/>
                                      </p:to>
                                    </p:set>
                                    <p:animEffect transition="in" filter="fade">
                                      <p:cBhvr>
                                        <p:cTn id="19" dur="1000"/>
                                        <p:tgtEl>
                                          <p:spTgt spid="196611">
                                            <p:txEl>
                                              <p:pRg st="2" end="2"/>
                                            </p:txEl>
                                          </p:spTgt>
                                        </p:tgtEl>
                                      </p:cBhvr>
                                    </p:animEffect>
                                    <p:anim calcmode="lin" valueType="num">
                                      <p:cBhvr>
                                        <p:cTn id="20" dur="1000" fill="hold"/>
                                        <p:tgtEl>
                                          <p:spTgt spid="1966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96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6611">
                                            <p:txEl>
                                              <p:pRg st="3" end="3"/>
                                            </p:txEl>
                                          </p:spTgt>
                                        </p:tgtEl>
                                        <p:attrNameLst>
                                          <p:attrName>style.visibility</p:attrName>
                                        </p:attrNameLst>
                                      </p:cBhvr>
                                      <p:to>
                                        <p:strVal val="visible"/>
                                      </p:to>
                                    </p:set>
                                    <p:animEffect transition="in" filter="fade">
                                      <p:cBhvr>
                                        <p:cTn id="26" dur="1000"/>
                                        <p:tgtEl>
                                          <p:spTgt spid="196611">
                                            <p:txEl>
                                              <p:pRg st="3" end="3"/>
                                            </p:txEl>
                                          </p:spTgt>
                                        </p:tgtEl>
                                      </p:cBhvr>
                                    </p:animEffect>
                                    <p:anim calcmode="lin" valueType="num">
                                      <p:cBhvr>
                                        <p:cTn id="27" dur="1000" fill="hold"/>
                                        <p:tgtEl>
                                          <p:spTgt spid="1966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66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611">
                                            <p:txEl>
                                              <p:pRg st="4" end="4"/>
                                            </p:txEl>
                                          </p:spTgt>
                                        </p:tgtEl>
                                        <p:attrNameLst>
                                          <p:attrName>style.visibility</p:attrName>
                                        </p:attrNameLst>
                                      </p:cBhvr>
                                      <p:to>
                                        <p:strVal val="visible"/>
                                      </p:to>
                                    </p:set>
                                    <p:animEffect transition="in" filter="fade">
                                      <p:cBhvr>
                                        <p:cTn id="33" dur="1000"/>
                                        <p:tgtEl>
                                          <p:spTgt spid="196611">
                                            <p:txEl>
                                              <p:pRg st="4" end="4"/>
                                            </p:txEl>
                                          </p:spTgt>
                                        </p:tgtEl>
                                      </p:cBhvr>
                                    </p:animEffect>
                                    <p:anim calcmode="lin" valueType="num">
                                      <p:cBhvr>
                                        <p:cTn id="34" dur="1000" fill="hold"/>
                                        <p:tgtEl>
                                          <p:spTgt spid="19661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96611">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6611">
                                            <p:txEl>
                                              <p:pRg st="5" end="5"/>
                                            </p:txEl>
                                          </p:spTgt>
                                        </p:tgtEl>
                                        <p:attrNameLst>
                                          <p:attrName>style.visibility</p:attrName>
                                        </p:attrNameLst>
                                      </p:cBhvr>
                                      <p:to>
                                        <p:strVal val="visible"/>
                                      </p:to>
                                    </p:set>
                                    <p:animEffect transition="in" filter="fade">
                                      <p:cBhvr>
                                        <p:cTn id="38" dur="1000"/>
                                        <p:tgtEl>
                                          <p:spTgt spid="196611">
                                            <p:txEl>
                                              <p:pRg st="5" end="5"/>
                                            </p:txEl>
                                          </p:spTgt>
                                        </p:tgtEl>
                                      </p:cBhvr>
                                    </p:animEffect>
                                    <p:anim calcmode="lin" valueType="num">
                                      <p:cBhvr>
                                        <p:cTn id="39" dur="1000" fill="hold"/>
                                        <p:tgtEl>
                                          <p:spTgt spid="19661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966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063099A8-B5FF-4063-8301-80C450457FF2}"/>
              </a:ext>
            </a:extLst>
          </p:cNvPr>
          <p:cNvSpPr>
            <a:spLocks noGrp="1" noChangeArrowheads="1"/>
          </p:cNvSpPr>
          <p:nvPr>
            <p:ph type="title" idx="4294967295"/>
          </p:nvPr>
        </p:nvSpPr>
        <p:spPr>
          <a:xfrm>
            <a:off x="1094282" y="152400"/>
            <a:ext cx="10433154" cy="739141"/>
          </a:xfrm>
        </p:spPr>
        <p:txBody>
          <a:bodyPr vert="horz" wrap="square" lIns="91440" tIns="45720" rIns="91440" bIns="45720" numCol="1" rtlCol="0" anchor="ctr" anchorCtr="0" compatLnSpc="1">
            <a:prstTxWarp prst="textNoShape">
              <a:avLst/>
            </a:prstTxWarp>
            <a:normAutofit/>
          </a:bodyPr>
          <a:lstStyle/>
          <a:p>
            <a:pPr algn="ctr"/>
            <a:r>
              <a:rPr lang="en-US" altLang="en-US" b="1" dirty="0">
                <a:latin typeface="+mn-lt"/>
              </a:rPr>
              <a:t>Jesus Heals a Deaf Man </a:t>
            </a:r>
            <a:r>
              <a:rPr lang="en-US" altLang="en-US" sz="3200" dirty="0"/>
              <a:t>(Mark 7:31-37)</a:t>
            </a:r>
            <a:endParaRPr lang="en-US" altLang="en-US" sz="3700" dirty="0"/>
          </a:p>
        </p:txBody>
      </p:sp>
      <p:sp>
        <p:nvSpPr>
          <p:cNvPr id="198659" name="Rectangle 3">
            <a:extLst>
              <a:ext uri="{FF2B5EF4-FFF2-40B4-BE49-F238E27FC236}">
                <a16:creationId xmlns:a16="http://schemas.microsoft.com/office/drawing/2014/main" id="{81D04472-8970-434A-A68B-8A63D172E93D}"/>
              </a:ext>
            </a:extLst>
          </p:cNvPr>
          <p:cNvSpPr>
            <a:spLocks noGrp="1" noChangeArrowheads="1"/>
          </p:cNvSpPr>
          <p:nvPr>
            <p:ph type="body" idx="4294967295"/>
          </p:nvPr>
        </p:nvSpPr>
        <p:spPr>
          <a:xfrm>
            <a:off x="314793" y="891540"/>
            <a:ext cx="11377535" cy="5966460"/>
          </a:xfrm>
          <a:noFill/>
        </p:spPr>
        <p:txBody>
          <a:bodyPr vert="horz" wrap="square" lIns="91440" tIns="45720" rIns="91440" bIns="45720" numCol="1" rtlCol="0" anchor="t" anchorCtr="0" compatLnSpc="1">
            <a:prstTxWarp prst="textNoShape">
              <a:avLst/>
            </a:prstTxWarp>
            <a:noAutofit/>
          </a:bodyPr>
          <a:lstStyle/>
          <a:p>
            <a:pPr marL="225425">
              <a:spcBef>
                <a:spcPct val="0"/>
              </a:spcBef>
              <a:spcAft>
                <a:spcPts val="600"/>
              </a:spcAft>
            </a:pPr>
            <a:r>
              <a:rPr lang="en-US" altLang="en-US" sz="3200" dirty="0"/>
              <a:t>Jesus travels through the middle of </a:t>
            </a:r>
            <a:r>
              <a:rPr lang="en-US" altLang="en-US" sz="3200" b="1" dirty="0"/>
              <a:t>the Decapolis. </a:t>
            </a:r>
            <a:r>
              <a:rPr lang="en-US" altLang="en-US" sz="3200" dirty="0"/>
              <a:t>and then returns to the Sea of Galilee (7:31).</a:t>
            </a:r>
          </a:p>
          <a:p>
            <a:pPr marL="225425">
              <a:spcBef>
                <a:spcPct val="0"/>
              </a:spcBef>
              <a:spcAft>
                <a:spcPts val="600"/>
              </a:spcAft>
            </a:pPr>
            <a:r>
              <a:rPr lang="en-US" altLang="en-US" sz="3200" dirty="0"/>
              <a:t>They brought a deaf man to Him to be healed (7:32).</a:t>
            </a:r>
          </a:p>
          <a:p>
            <a:pPr marL="225425">
              <a:spcBef>
                <a:spcPct val="0"/>
              </a:spcBef>
              <a:spcAft>
                <a:spcPts val="600"/>
              </a:spcAft>
            </a:pPr>
            <a:r>
              <a:rPr lang="en-US" altLang="en-US" sz="3200" dirty="0"/>
              <a:t>Jesus took him aside, put His fingers in his ears, spat and touched his tongue and said, </a:t>
            </a:r>
            <a:r>
              <a:rPr lang="en-US" altLang="en-US" sz="3200" i="1" dirty="0">
                <a:effectLst>
                  <a:outerShdw blurRad="38100" dist="38100" dir="2700000" algn="tl">
                    <a:srgbClr val="000000">
                      <a:alpha val="43137"/>
                    </a:srgbClr>
                  </a:outerShdw>
                </a:effectLst>
              </a:rPr>
              <a:t>“Be opened.”</a:t>
            </a:r>
          </a:p>
          <a:p>
            <a:pPr marL="630238" lvl="1">
              <a:spcBef>
                <a:spcPct val="0"/>
              </a:spcBef>
              <a:spcAft>
                <a:spcPts val="600"/>
              </a:spcAft>
            </a:pPr>
            <a:r>
              <a:rPr lang="en-US" altLang="en-US" sz="3200" b="1" i="1" dirty="0">
                <a:solidFill>
                  <a:srgbClr val="680000"/>
                </a:solidFill>
              </a:rPr>
              <a:t>Immediately</a:t>
            </a:r>
            <a:r>
              <a:rPr lang="en-US" altLang="en-US" sz="3200" i="1" dirty="0">
                <a:solidFill>
                  <a:srgbClr val="680000"/>
                </a:solidFill>
              </a:rPr>
              <a:t> the man’s ears were opened and his tongue was loosed; he spoke </a:t>
            </a:r>
            <a:r>
              <a:rPr lang="en-US" altLang="en-US" sz="3200" b="1" i="1" dirty="0">
                <a:solidFill>
                  <a:srgbClr val="680000"/>
                </a:solidFill>
              </a:rPr>
              <a:t>plainly.</a:t>
            </a:r>
          </a:p>
          <a:p>
            <a:pPr marL="225425">
              <a:spcBef>
                <a:spcPct val="0"/>
              </a:spcBef>
              <a:spcAft>
                <a:spcPts val="600"/>
              </a:spcAft>
            </a:pPr>
            <a:r>
              <a:rPr lang="en-US" altLang="en-US" sz="3200" dirty="0"/>
              <a:t>Jesus commanded that they tell no one, </a:t>
            </a:r>
            <a:r>
              <a:rPr lang="en-US" altLang="en-US" sz="3200" i="1" dirty="0">
                <a:effectLst>
                  <a:outerShdw blurRad="38100" dist="38100" dir="2700000" algn="tl">
                    <a:srgbClr val="000000">
                      <a:alpha val="43137"/>
                    </a:srgbClr>
                  </a:outerShdw>
                </a:effectLst>
              </a:rPr>
              <a:t>“but the more He commanded them the more widely they proclaimed it</a:t>
            </a:r>
            <a:r>
              <a:rPr lang="en-US" altLang="en-US" sz="3200" dirty="0"/>
              <a:t>” (7:36).</a:t>
            </a:r>
          </a:p>
          <a:p>
            <a:pPr marL="225425">
              <a:spcBef>
                <a:spcPct val="0"/>
              </a:spcBef>
              <a:spcAft>
                <a:spcPts val="600"/>
              </a:spcAft>
            </a:pPr>
            <a:r>
              <a:rPr lang="en-US" altLang="en-US" sz="3200" dirty="0"/>
              <a:t>They were </a:t>
            </a:r>
            <a:r>
              <a:rPr lang="en-US" altLang="en-US" sz="3200" i="1" dirty="0">
                <a:solidFill>
                  <a:srgbClr val="860000"/>
                </a:solidFill>
                <a:effectLst>
                  <a:outerShdw blurRad="38100" dist="38100" dir="2700000" algn="tl">
                    <a:srgbClr val="000000">
                      <a:alpha val="43137"/>
                    </a:srgbClr>
                  </a:outerShdw>
                </a:effectLst>
              </a:rPr>
              <a:t>“astonished beyond measure” </a:t>
            </a:r>
            <a:r>
              <a:rPr lang="en-US" altLang="en-US" sz="3200" dirty="0"/>
              <a:t>(7:37)</a:t>
            </a:r>
          </a:p>
          <a:p>
            <a:pPr marL="630238" lvl="1">
              <a:spcBef>
                <a:spcPct val="0"/>
              </a:spcBef>
              <a:spcAft>
                <a:spcPts val="600"/>
              </a:spcAft>
            </a:pPr>
            <a:r>
              <a:rPr lang="en-US" altLang="en-US" sz="3200" i="1" dirty="0">
                <a:solidFill>
                  <a:srgbClr val="680000"/>
                </a:solidFill>
              </a:rPr>
              <a:t>Witnessing the thoroughness of this miracle, they observe, </a:t>
            </a:r>
            <a:r>
              <a:rPr lang="en-US" altLang="en-US" sz="3200" b="1" i="1" dirty="0">
                <a:solidFill>
                  <a:srgbClr val="680000"/>
                </a:solidFill>
              </a:rPr>
              <a:t>“He has done all things well.”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fade">
                                      <p:cBhvr>
                                        <p:cTn id="7" dur="1000"/>
                                        <p:tgtEl>
                                          <p:spTgt spid="198659">
                                            <p:txEl>
                                              <p:pRg st="0" end="0"/>
                                            </p:txEl>
                                          </p:spTgt>
                                        </p:tgtEl>
                                      </p:cBhvr>
                                    </p:animEffect>
                                    <p:anim calcmode="lin" valueType="num">
                                      <p:cBhvr>
                                        <p:cTn id="8" dur="10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86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8659">
                                            <p:txEl>
                                              <p:pRg st="1" end="1"/>
                                            </p:txEl>
                                          </p:spTgt>
                                        </p:tgtEl>
                                        <p:attrNameLst>
                                          <p:attrName>style.visibility</p:attrName>
                                        </p:attrNameLst>
                                      </p:cBhvr>
                                      <p:to>
                                        <p:strVal val="visible"/>
                                      </p:to>
                                    </p:set>
                                    <p:animEffect transition="in" filter="fade">
                                      <p:cBhvr>
                                        <p:cTn id="14" dur="1000"/>
                                        <p:tgtEl>
                                          <p:spTgt spid="198659">
                                            <p:txEl>
                                              <p:pRg st="1" end="1"/>
                                            </p:txEl>
                                          </p:spTgt>
                                        </p:tgtEl>
                                      </p:cBhvr>
                                    </p:animEffect>
                                    <p:anim calcmode="lin" valueType="num">
                                      <p:cBhvr>
                                        <p:cTn id="15" dur="10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86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8659">
                                            <p:txEl>
                                              <p:pRg st="2" end="2"/>
                                            </p:txEl>
                                          </p:spTgt>
                                        </p:tgtEl>
                                        <p:attrNameLst>
                                          <p:attrName>style.visibility</p:attrName>
                                        </p:attrNameLst>
                                      </p:cBhvr>
                                      <p:to>
                                        <p:strVal val="visible"/>
                                      </p:to>
                                    </p:set>
                                    <p:animEffect transition="in" filter="fade">
                                      <p:cBhvr>
                                        <p:cTn id="21" dur="1000"/>
                                        <p:tgtEl>
                                          <p:spTgt spid="198659">
                                            <p:txEl>
                                              <p:pRg st="2" end="2"/>
                                            </p:txEl>
                                          </p:spTgt>
                                        </p:tgtEl>
                                      </p:cBhvr>
                                    </p:animEffect>
                                    <p:anim calcmode="lin" valueType="num">
                                      <p:cBhvr>
                                        <p:cTn id="22" dur="10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865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8659">
                                            <p:txEl>
                                              <p:pRg st="3" end="3"/>
                                            </p:txEl>
                                          </p:spTgt>
                                        </p:tgtEl>
                                        <p:attrNameLst>
                                          <p:attrName>style.visibility</p:attrName>
                                        </p:attrNameLst>
                                      </p:cBhvr>
                                      <p:to>
                                        <p:strVal val="visible"/>
                                      </p:to>
                                    </p:set>
                                    <p:animEffect transition="in" filter="fade">
                                      <p:cBhvr>
                                        <p:cTn id="26" dur="1000"/>
                                        <p:tgtEl>
                                          <p:spTgt spid="198659">
                                            <p:txEl>
                                              <p:pRg st="3" end="3"/>
                                            </p:txEl>
                                          </p:spTgt>
                                        </p:tgtEl>
                                      </p:cBhvr>
                                    </p:animEffect>
                                    <p:anim calcmode="lin" valueType="num">
                                      <p:cBhvr>
                                        <p:cTn id="27" dur="10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86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8659">
                                            <p:txEl>
                                              <p:pRg st="4" end="4"/>
                                            </p:txEl>
                                          </p:spTgt>
                                        </p:tgtEl>
                                        <p:attrNameLst>
                                          <p:attrName>style.visibility</p:attrName>
                                        </p:attrNameLst>
                                      </p:cBhvr>
                                      <p:to>
                                        <p:strVal val="visible"/>
                                      </p:to>
                                    </p:set>
                                    <p:animEffect transition="in" filter="fade">
                                      <p:cBhvr>
                                        <p:cTn id="33" dur="1000"/>
                                        <p:tgtEl>
                                          <p:spTgt spid="198659">
                                            <p:txEl>
                                              <p:pRg st="4" end="4"/>
                                            </p:txEl>
                                          </p:spTgt>
                                        </p:tgtEl>
                                      </p:cBhvr>
                                    </p:animEffect>
                                    <p:anim calcmode="lin" valueType="num">
                                      <p:cBhvr>
                                        <p:cTn id="34" dur="10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986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98659">
                                            <p:txEl>
                                              <p:pRg st="5" end="5"/>
                                            </p:txEl>
                                          </p:spTgt>
                                        </p:tgtEl>
                                        <p:attrNameLst>
                                          <p:attrName>style.visibility</p:attrName>
                                        </p:attrNameLst>
                                      </p:cBhvr>
                                      <p:to>
                                        <p:strVal val="visible"/>
                                      </p:to>
                                    </p:set>
                                    <p:animEffect transition="in" filter="fade">
                                      <p:cBhvr>
                                        <p:cTn id="40" dur="1000"/>
                                        <p:tgtEl>
                                          <p:spTgt spid="198659">
                                            <p:txEl>
                                              <p:pRg st="5" end="5"/>
                                            </p:txEl>
                                          </p:spTgt>
                                        </p:tgtEl>
                                      </p:cBhvr>
                                    </p:animEffect>
                                    <p:anim calcmode="lin" valueType="num">
                                      <p:cBhvr>
                                        <p:cTn id="41" dur="10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98659">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98659">
                                            <p:txEl>
                                              <p:pRg st="6" end="6"/>
                                            </p:txEl>
                                          </p:spTgt>
                                        </p:tgtEl>
                                        <p:attrNameLst>
                                          <p:attrName>style.visibility</p:attrName>
                                        </p:attrNameLst>
                                      </p:cBhvr>
                                      <p:to>
                                        <p:strVal val="visible"/>
                                      </p:to>
                                    </p:set>
                                    <p:animEffect transition="in" filter="fade">
                                      <p:cBhvr>
                                        <p:cTn id="45" dur="1000"/>
                                        <p:tgtEl>
                                          <p:spTgt spid="198659">
                                            <p:txEl>
                                              <p:pRg st="6" end="6"/>
                                            </p:txEl>
                                          </p:spTgt>
                                        </p:tgtEl>
                                      </p:cBhvr>
                                    </p:animEffect>
                                    <p:anim calcmode="lin" valueType="num">
                                      <p:cBhvr>
                                        <p:cTn id="46" dur="1000" fill="hold"/>
                                        <p:tgtEl>
                                          <p:spTgt spid="198659">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986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6518" y="365125"/>
            <a:ext cx="10877282" cy="1325563"/>
          </a:xfrm>
        </p:spPr>
        <p:txBody>
          <a:bodyPr>
            <a:normAutofit/>
          </a:bodyPr>
          <a:lstStyle/>
          <a:p>
            <a:r>
              <a:rPr lang="en-US" b="1" dirty="0">
                <a:latin typeface="Arial" panose="020B0604020202020204" pitchFamily="34" charset="0"/>
                <a:cs typeface="Arial" panose="020B0604020202020204" pitchFamily="34" charset="0"/>
              </a:rPr>
              <a:t>Seven Periods of Jesus’ Life</a:t>
            </a:r>
            <a:endParaRPr lang="en-US" altLang="en-US" b="1" dirty="0">
              <a:latin typeface="Arial" panose="020B0604020202020204" pitchFamily="34" charset="0"/>
              <a:cs typeface="Arial" panose="020B0604020202020204" pitchFamily="34" charset="0"/>
            </a:endParaRPr>
          </a:p>
        </p:txBody>
      </p:sp>
      <p:sp>
        <p:nvSpPr>
          <p:cNvPr id="5123" name="Rectangle 3"/>
          <p:cNvSpPr>
            <a:spLocks noGrp="1" noChangeArrowheads="1"/>
          </p:cNvSpPr>
          <p:nvPr>
            <p:ph idx="1"/>
          </p:nvPr>
        </p:nvSpPr>
        <p:spPr>
          <a:xfrm>
            <a:off x="1650124" y="1825625"/>
            <a:ext cx="9703676" cy="4351338"/>
          </a:xfrm>
        </p:spPr>
        <p:txBody>
          <a:bodyPr/>
          <a:lstStyle/>
          <a:p>
            <a:r>
              <a:rPr lang="en-US" altLang="en-US" sz="3200" dirty="0"/>
              <a:t>Years of Preparation</a:t>
            </a:r>
          </a:p>
          <a:p>
            <a:r>
              <a:rPr lang="en-US" altLang="en-US" sz="3200" dirty="0"/>
              <a:t>Beginning of Ministry</a:t>
            </a:r>
          </a:p>
          <a:p>
            <a:r>
              <a:rPr lang="en-US" altLang="en-US" sz="3200" dirty="0"/>
              <a:t>Great Galilean Ministry</a:t>
            </a:r>
          </a:p>
          <a:p>
            <a:r>
              <a:rPr lang="en-US" altLang="en-US" sz="3200" dirty="0"/>
              <a:t>Periods of Retirement</a:t>
            </a:r>
          </a:p>
          <a:p>
            <a:r>
              <a:rPr lang="en-US" altLang="en-US" sz="3200" dirty="0"/>
              <a:t>Close of Ministry</a:t>
            </a:r>
          </a:p>
          <a:p>
            <a:r>
              <a:rPr lang="en-US" altLang="en-US" sz="3200" dirty="0"/>
              <a:t>Last Week</a:t>
            </a:r>
          </a:p>
          <a:p>
            <a:r>
              <a:rPr lang="en-US" altLang="en-US" sz="3200" dirty="0"/>
              <a:t>Resurrection and Exaltation</a:t>
            </a:r>
          </a:p>
        </p:txBody>
      </p:sp>
      <p:pic>
        <p:nvPicPr>
          <p:cNvPr id="2" name="Picture 2" descr="Image result for big number 7"/>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03844" y="647917"/>
            <a:ext cx="3712809" cy="55290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p:cNvSpPr/>
          <p:nvPr/>
        </p:nvSpPr>
        <p:spPr>
          <a:xfrm>
            <a:off x="1289811" y="3429000"/>
            <a:ext cx="4806189" cy="60284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7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5" presetClass="emph" presetSubtype="0" nodeType="withEffect">
                                  <p:stCondLst>
                                    <p:cond delay="0"/>
                                  </p:stCondLst>
                                  <p:iterate type="lt">
                                    <p:tmAbs val="25"/>
                                  </p:iterate>
                                  <p:childTnLst>
                                    <p:set>
                                      <p:cBhvr override="childStyle">
                                        <p:cTn id="9" dur="indefinite"/>
                                        <p:tgtEl>
                                          <p:spTgt spid="512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19529" y="524656"/>
            <a:ext cx="9037248" cy="2447144"/>
          </a:xfrm>
        </p:spPr>
        <p:txBody>
          <a:bodyPr anchor="t"/>
          <a:lstStyle/>
          <a:p>
            <a:pPr algn="l"/>
            <a:r>
              <a:rPr lang="en-US" altLang="en-US" b="1" dirty="0">
                <a:latin typeface="Berlin Sans FB Demi" panose="020E0802020502020306" pitchFamily="34" charset="0"/>
              </a:rPr>
              <a:t>Life of Christ (2)</a:t>
            </a:r>
            <a:br>
              <a:rPr lang="en-US" altLang="en-US" sz="4200" b="1" dirty="0">
                <a:latin typeface="Berlin Sans FB Demi" panose="020E0802020502020306" pitchFamily="34" charset="0"/>
              </a:rPr>
            </a:br>
            <a:r>
              <a:rPr lang="en-US" altLang="en-US" sz="4200" dirty="0">
                <a:latin typeface="Berlin Sans FB" panose="020E0602020502020306" pitchFamily="34" charset="0"/>
              </a:rPr>
              <a:t>Lesson 4 -- Overview</a:t>
            </a:r>
          </a:p>
        </p:txBody>
      </p:sp>
      <p:sp>
        <p:nvSpPr>
          <p:cNvPr id="2051" name="Rectangle 3"/>
          <p:cNvSpPr>
            <a:spLocks noGrp="1" noChangeArrowheads="1"/>
          </p:cNvSpPr>
          <p:nvPr>
            <p:ph type="subTitle" idx="1"/>
          </p:nvPr>
        </p:nvSpPr>
        <p:spPr>
          <a:xfrm>
            <a:off x="434716" y="1993692"/>
            <a:ext cx="9144000" cy="4864308"/>
          </a:xfrm>
        </p:spPr>
        <p:txBody>
          <a:bodyPr anchor="ctr"/>
          <a:lstStyle/>
          <a:p>
            <a:pPr marL="571500" indent="-571500" algn="l">
              <a:spcBef>
                <a:spcPts val="0"/>
              </a:spcBef>
              <a:buFont typeface="Arial" panose="020B0604020202020204" pitchFamily="34" charset="0"/>
              <a:buChar char="•"/>
            </a:pPr>
            <a:r>
              <a:rPr lang="en-US" sz="3600" b="1" dirty="0"/>
              <a:t>Healing the Sick in Gennesaret</a:t>
            </a:r>
          </a:p>
          <a:p>
            <a:pPr marL="571500" indent="-571500" algn="l">
              <a:spcBef>
                <a:spcPts val="0"/>
              </a:spcBef>
              <a:buFont typeface="Arial" panose="020B0604020202020204" pitchFamily="34" charset="0"/>
              <a:buChar char="•"/>
            </a:pPr>
            <a:r>
              <a:rPr lang="en-US" sz="3600" b="1" dirty="0"/>
              <a:t>Jesus is the Bread of Life </a:t>
            </a:r>
          </a:p>
          <a:p>
            <a:pPr marL="571500" indent="-571500" algn="l">
              <a:spcBef>
                <a:spcPts val="0"/>
              </a:spcBef>
              <a:buFont typeface="Arial" panose="020B0604020202020204" pitchFamily="34" charset="0"/>
              <a:buChar char="•"/>
            </a:pPr>
            <a:r>
              <a:rPr lang="en-US" sz="3600" b="1" dirty="0"/>
              <a:t>Jesus VS. the Traditions of the Pharisees</a:t>
            </a:r>
          </a:p>
          <a:p>
            <a:pPr marL="571500" indent="-571500" algn="l">
              <a:spcBef>
                <a:spcPts val="0"/>
              </a:spcBef>
              <a:buFont typeface="Arial" panose="020B0604020202020204" pitchFamily="34" charset="0"/>
              <a:buChar char="•"/>
            </a:pPr>
            <a:r>
              <a:rPr lang="en-US" sz="3600" b="1" dirty="0"/>
              <a:t>Jesus heals the daughter of a Gentile</a:t>
            </a:r>
          </a:p>
          <a:p>
            <a:pPr marL="571500" indent="-571500" algn="l">
              <a:spcBef>
                <a:spcPts val="0"/>
              </a:spcBef>
              <a:buFont typeface="Arial" panose="020B0604020202020204" pitchFamily="34" charset="0"/>
              <a:buChar char="•"/>
            </a:pPr>
            <a:r>
              <a:rPr lang="en-US" sz="3600" b="1" dirty="0"/>
              <a:t>Jesus heals a deaf man</a:t>
            </a:r>
          </a:p>
          <a:p>
            <a:pPr>
              <a:spcBef>
                <a:spcPts val="0"/>
              </a:spcBef>
            </a:pPr>
            <a:endParaRPr lang="en-US" sz="3600" dirty="0"/>
          </a:p>
          <a:p>
            <a:pPr>
              <a:spcBef>
                <a:spcPts val="0"/>
              </a:spcBef>
            </a:pPr>
            <a:r>
              <a:rPr lang="en-US" sz="3600" dirty="0">
                <a:effectLst>
                  <a:outerShdw blurRad="38100" dist="38100" dir="2700000" algn="tl">
                    <a:srgbClr val="000000">
                      <a:alpha val="43137"/>
                    </a:srgbClr>
                  </a:outerShdw>
                </a:effectLst>
              </a:rPr>
              <a:t>Matthew 14:34-36, 15:1-28</a:t>
            </a:r>
          </a:p>
          <a:p>
            <a:pPr>
              <a:spcBef>
                <a:spcPts val="0"/>
              </a:spcBef>
            </a:pPr>
            <a:r>
              <a:rPr lang="en-US" sz="3600" dirty="0">
                <a:effectLst>
                  <a:outerShdw blurRad="38100" dist="38100" dir="2700000" algn="tl">
                    <a:srgbClr val="000000">
                      <a:alpha val="43137"/>
                    </a:srgbClr>
                  </a:outerShdw>
                </a:effectLst>
              </a:rPr>
              <a:t>Mark 6:53-56, 7:1-23</a:t>
            </a:r>
          </a:p>
          <a:p>
            <a:pPr>
              <a:spcBef>
                <a:spcPts val="0"/>
              </a:spcBef>
            </a:pPr>
            <a:r>
              <a:rPr lang="en-US" sz="3600" dirty="0">
                <a:effectLst>
                  <a:outerShdw blurRad="38100" dist="38100" dir="2700000" algn="tl">
                    <a:srgbClr val="000000">
                      <a:alpha val="43137"/>
                    </a:srgbClr>
                  </a:outerShdw>
                </a:effectLst>
              </a:rPr>
              <a:t>John 6:22-71</a:t>
            </a: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2458B6E-46C4-9F94-B1B2-0CBB8701B34A}"/>
              </a:ext>
            </a:extLst>
          </p:cNvPr>
          <p:cNvPicPr>
            <a:picLocks noChangeAspect="1"/>
          </p:cNvPicPr>
          <p:nvPr/>
        </p:nvPicPr>
        <p:blipFill>
          <a:blip r:embed="rId3"/>
          <a:srcRect l="22388" r="27931"/>
          <a:stretch/>
        </p:blipFill>
        <p:spPr>
          <a:xfrm>
            <a:off x="9032119" y="801974"/>
            <a:ext cx="2725165" cy="4339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20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ndy beach next to a body of water&#10;&#10;Description automatically generated">
            <a:extLst>
              <a:ext uri="{FF2B5EF4-FFF2-40B4-BE49-F238E27FC236}">
                <a16:creationId xmlns:a16="http://schemas.microsoft.com/office/drawing/2014/main" id="{BFC0377F-0071-4CA3-8380-547C6BA08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84322" name="Rectangle 2">
            <a:extLst>
              <a:ext uri="{FF2B5EF4-FFF2-40B4-BE49-F238E27FC236}">
                <a16:creationId xmlns:a16="http://schemas.microsoft.com/office/drawing/2014/main" id="{EC6A80E6-AC82-45BA-82F5-6269FCDE88F6}"/>
              </a:ext>
            </a:extLst>
          </p:cNvPr>
          <p:cNvSpPr>
            <a:spLocks noGrp="1" noChangeArrowheads="1"/>
          </p:cNvSpPr>
          <p:nvPr>
            <p:ph type="title" idx="4294967295"/>
          </p:nvPr>
        </p:nvSpPr>
        <p:spPr>
          <a:xfrm>
            <a:off x="374755" y="248392"/>
            <a:ext cx="9836046" cy="1066800"/>
          </a:xfrm>
        </p:spPr>
        <p:txBody>
          <a:bodyPr>
            <a:normAutofit fontScale="90000"/>
          </a:bodyPr>
          <a:lstStyle/>
          <a:p>
            <a:r>
              <a:rPr lang="en-US" altLang="en-US" sz="4900" b="1" dirty="0">
                <a:effectLst>
                  <a:glow rad="101600">
                    <a:schemeClr val="bg1">
                      <a:alpha val="60000"/>
                    </a:schemeClr>
                  </a:glow>
                </a:effectLst>
                <a:latin typeface="+mn-lt"/>
              </a:rPr>
              <a:t>Healing the Sick in Gennesaret </a:t>
            </a:r>
            <a:br>
              <a:rPr lang="en-US" altLang="en-US" sz="3600" dirty="0">
                <a:effectLst>
                  <a:glow rad="101600">
                    <a:schemeClr val="bg1">
                      <a:alpha val="60000"/>
                    </a:schemeClr>
                  </a:glow>
                </a:effectLst>
              </a:rPr>
            </a:br>
            <a:r>
              <a:rPr lang="en-US" altLang="en-US" sz="3600" b="1" dirty="0">
                <a:effectLst>
                  <a:glow rad="101600">
                    <a:schemeClr val="bg1">
                      <a:alpha val="60000"/>
                    </a:schemeClr>
                  </a:glow>
                </a:effectLst>
                <a:latin typeface="+mn-lt"/>
              </a:rPr>
              <a:t>(Mark 6:53-56)</a:t>
            </a:r>
            <a:endParaRPr lang="en-US" altLang="en-US" sz="2800" b="1" i="1" dirty="0">
              <a:effectLst>
                <a:glow rad="101600">
                  <a:schemeClr val="bg1">
                    <a:alpha val="60000"/>
                  </a:schemeClr>
                </a:glow>
              </a:effectLst>
              <a:latin typeface="+mn-lt"/>
            </a:endParaRPr>
          </a:p>
        </p:txBody>
      </p:sp>
      <p:sp>
        <p:nvSpPr>
          <p:cNvPr id="184323" name="Rectangle 3">
            <a:extLst>
              <a:ext uri="{FF2B5EF4-FFF2-40B4-BE49-F238E27FC236}">
                <a16:creationId xmlns:a16="http://schemas.microsoft.com/office/drawing/2014/main" id="{EA85EBF1-8225-4459-BDBE-BEC38F83D1B8}"/>
              </a:ext>
            </a:extLst>
          </p:cNvPr>
          <p:cNvSpPr>
            <a:spLocks noGrp="1" noChangeArrowheads="1"/>
          </p:cNvSpPr>
          <p:nvPr>
            <p:ph type="body" idx="4294967295"/>
          </p:nvPr>
        </p:nvSpPr>
        <p:spPr>
          <a:xfrm>
            <a:off x="209862" y="1371600"/>
            <a:ext cx="7041428" cy="5257800"/>
          </a:xfrm>
          <a:noFill/>
        </p:spPr>
        <p:txBody>
          <a:bodyPr/>
          <a:lstStyle/>
          <a:p>
            <a:pPr marL="287338" indent="-287338">
              <a:spcBef>
                <a:spcPct val="0"/>
              </a:spcBef>
            </a:pPr>
            <a:r>
              <a:rPr lang="en-US" altLang="en-US" sz="3200" b="1" i="1" dirty="0">
                <a:effectLst>
                  <a:glow rad="101600">
                    <a:schemeClr val="bg1">
                      <a:alpha val="60000"/>
                    </a:schemeClr>
                  </a:glow>
                </a:effectLst>
              </a:rPr>
              <a:t>Jesus and His disciples anchor the boat at Gennesaret.</a:t>
            </a:r>
          </a:p>
          <a:p>
            <a:pPr marL="287338" indent="-287338">
              <a:spcBef>
                <a:spcPct val="0"/>
              </a:spcBef>
            </a:pPr>
            <a:r>
              <a:rPr lang="en-US" altLang="en-US" sz="3200" b="1" i="1" dirty="0">
                <a:effectLst>
                  <a:glow rad="101600">
                    <a:schemeClr val="bg1">
                      <a:alpha val="60000"/>
                    </a:schemeClr>
                  </a:glow>
                </a:effectLst>
              </a:rPr>
              <a:t>They are recognized immediately, and people go throughout the region bringing their sick to Jesus’ location. </a:t>
            </a:r>
          </a:p>
          <a:p>
            <a:pPr marL="287338" indent="-287338">
              <a:spcBef>
                <a:spcPct val="0"/>
              </a:spcBef>
            </a:pPr>
            <a:r>
              <a:rPr lang="en-US" altLang="en-US" sz="3200" b="1" i="1" dirty="0">
                <a:effectLst>
                  <a:glow rad="101600">
                    <a:schemeClr val="bg1">
                      <a:alpha val="60000"/>
                    </a:schemeClr>
                  </a:glow>
                </a:effectLst>
              </a:rPr>
              <a:t>People begged to touch the hem of His garment to be made well.</a:t>
            </a:r>
          </a:p>
        </p:txBody>
      </p:sp>
      <p:pic>
        <p:nvPicPr>
          <p:cNvPr id="2" name="Picture 1">
            <a:extLst>
              <a:ext uri="{FF2B5EF4-FFF2-40B4-BE49-F238E27FC236}">
                <a16:creationId xmlns:a16="http://schemas.microsoft.com/office/drawing/2014/main" id="{BB49724E-57DF-4D35-B619-ADC9485620FE}"/>
              </a:ext>
            </a:extLst>
          </p:cNvPr>
          <p:cNvPicPr>
            <a:picLocks noChangeAspect="1"/>
          </p:cNvPicPr>
          <p:nvPr/>
        </p:nvPicPr>
        <p:blipFill>
          <a:blip r:embed="rId4"/>
          <a:stretch>
            <a:fillRect/>
          </a:stretch>
        </p:blipFill>
        <p:spPr>
          <a:xfrm>
            <a:off x="7461152" y="1120320"/>
            <a:ext cx="4520986" cy="3331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12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p:cTn id="7" dur="1000" fill="hold"/>
                                        <p:tgtEl>
                                          <p:spTgt spid="1843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3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4323">
                                            <p:txEl>
                                              <p:pRg st="1" end="1"/>
                                            </p:txEl>
                                          </p:spTgt>
                                        </p:tgtEl>
                                        <p:attrNameLst>
                                          <p:attrName>style.visibility</p:attrName>
                                        </p:attrNameLst>
                                      </p:cBhvr>
                                      <p:to>
                                        <p:strVal val="visible"/>
                                      </p:to>
                                    </p:set>
                                    <p:anim calcmode="lin" valueType="num">
                                      <p:cBhvr>
                                        <p:cTn id="14" dur="1000" fill="hold"/>
                                        <p:tgtEl>
                                          <p:spTgt spid="1843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843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843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4323">
                                            <p:txEl>
                                              <p:pRg st="2" end="2"/>
                                            </p:txEl>
                                          </p:spTgt>
                                        </p:tgtEl>
                                        <p:attrNameLst>
                                          <p:attrName>style.visibility</p:attrName>
                                        </p:attrNameLst>
                                      </p:cBhvr>
                                      <p:to>
                                        <p:strVal val="visible"/>
                                      </p:to>
                                    </p:set>
                                    <p:anim calcmode="lin" valueType="num">
                                      <p:cBhvr>
                                        <p:cTn id="21" dur="1000" fill="hold"/>
                                        <p:tgtEl>
                                          <p:spTgt spid="1843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843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84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8448" y="288561"/>
            <a:ext cx="11053997" cy="1139825"/>
          </a:xfrm>
        </p:spPr>
        <p:txBody>
          <a:bodyPr/>
          <a:lstStyle/>
          <a:p>
            <a:r>
              <a:rPr lang="en-US" altLang="en-US" b="1" dirty="0"/>
              <a:t>Seeking Jesus, but desiring more food</a:t>
            </a:r>
            <a:br>
              <a:rPr lang="en-US" altLang="en-US" sz="2800" b="1" dirty="0"/>
            </a:br>
            <a:r>
              <a:rPr lang="en-US" altLang="en-US" sz="2800" b="1" dirty="0"/>
              <a:t>John 6:22-34</a:t>
            </a:r>
            <a:endParaRPr lang="en-US" altLang="en-US" b="1" dirty="0"/>
          </a:p>
        </p:txBody>
      </p:sp>
      <p:sp>
        <p:nvSpPr>
          <p:cNvPr id="32771" name="Rectangle 3"/>
          <p:cNvSpPr>
            <a:spLocks noGrp="1" noChangeArrowheads="1"/>
          </p:cNvSpPr>
          <p:nvPr>
            <p:ph type="body" idx="1"/>
          </p:nvPr>
        </p:nvSpPr>
        <p:spPr>
          <a:xfrm>
            <a:off x="629587" y="1563298"/>
            <a:ext cx="11422505" cy="5152295"/>
          </a:xfrm>
        </p:spPr>
        <p:txBody>
          <a:bodyPr/>
          <a:lstStyle/>
          <a:p>
            <a:r>
              <a:rPr lang="en-US" altLang="en-US" sz="3200" dirty="0"/>
              <a:t>Some of the “5000” realize Jesus is no longer there; only His disciples had gotten in a boat. They go to Capernaum seeking Him.</a:t>
            </a:r>
          </a:p>
          <a:p>
            <a:r>
              <a:rPr lang="en-US" altLang="en-US" sz="3200" dirty="0">
                <a:effectLst>
                  <a:outerShdw blurRad="38100" dist="38100" dir="2700000" algn="tl">
                    <a:srgbClr val="000000">
                      <a:alpha val="43137"/>
                    </a:srgbClr>
                  </a:outerShdw>
                </a:effectLst>
              </a:rPr>
              <a:t>Jesus says that they are not seeking Him for the signs (spiritual) but for the loaves they ate (physical) (6:26).</a:t>
            </a:r>
          </a:p>
          <a:p>
            <a:r>
              <a:rPr lang="en-US" altLang="en-US" sz="3200" dirty="0">
                <a:effectLst>
                  <a:outerShdw blurRad="38100" dist="38100" dir="2700000" algn="tl">
                    <a:srgbClr val="000000">
                      <a:alpha val="43137"/>
                    </a:srgbClr>
                  </a:outerShdw>
                </a:effectLst>
              </a:rPr>
              <a:t>Jesus tells them not to labor for the food that perishes but for the food that endures to everlasting life (6:27).</a:t>
            </a:r>
          </a:p>
          <a:p>
            <a:r>
              <a:rPr lang="en-US" altLang="en-US" sz="3200" dirty="0">
                <a:effectLst>
                  <a:outerShdw blurRad="38100" dist="38100" dir="2700000" algn="tl">
                    <a:srgbClr val="000000">
                      <a:alpha val="43137"/>
                    </a:srgbClr>
                  </a:outerShdw>
                </a:effectLst>
              </a:rPr>
              <a:t>When they ask what to do to work of God, Jesus says, </a:t>
            </a:r>
            <a:r>
              <a:rPr lang="en-US" altLang="en-US" sz="3200" i="1" dirty="0">
                <a:solidFill>
                  <a:srgbClr val="860000"/>
                </a:solidFill>
                <a:effectLst>
                  <a:outerShdw blurRad="38100" dist="38100" dir="2700000" algn="tl">
                    <a:srgbClr val="000000">
                      <a:alpha val="43137"/>
                    </a:srgbClr>
                  </a:outerShdw>
                </a:effectLst>
              </a:rPr>
              <a:t>“This is the work of God, that you believe in Him whom He sent” </a:t>
            </a:r>
            <a:r>
              <a:rPr lang="en-US" altLang="en-US" sz="3200" dirty="0">
                <a:effectLst>
                  <a:outerShdw blurRad="38100" dist="38100" dir="2700000" algn="tl">
                    <a:srgbClr val="000000">
                      <a:alpha val="43137"/>
                    </a:srgbClr>
                  </a:outerShdw>
                </a:effectLst>
              </a:rPr>
              <a:t>(6:28-29).</a:t>
            </a:r>
          </a:p>
          <a:p>
            <a:r>
              <a:rPr lang="en-US" altLang="en-US" sz="3200" dirty="0">
                <a:effectLst>
                  <a:outerShdw blurRad="38100" dist="38100" dir="2700000" algn="tl">
                    <a:srgbClr val="000000">
                      <a:alpha val="43137"/>
                    </a:srgbClr>
                  </a:outerShdw>
                </a:effectLst>
              </a:rPr>
              <a:t>Then they ask for a sign so they can believe, and they refer to Moses giving their fathers ‘bread from heaven’ (6:31-32).</a:t>
            </a:r>
          </a:p>
          <a:p>
            <a:endParaRPr lang="en-US" alt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291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28601"/>
            <a:ext cx="9677400" cy="1139825"/>
          </a:xfrm>
        </p:spPr>
        <p:txBody>
          <a:bodyPr/>
          <a:lstStyle/>
          <a:p>
            <a:r>
              <a:rPr lang="en-US" altLang="en-US" b="1" dirty="0"/>
              <a:t>A Different Food – the Bread of Life</a:t>
            </a:r>
            <a:br>
              <a:rPr lang="en-US" altLang="en-US" sz="2800" b="1" dirty="0"/>
            </a:br>
            <a:r>
              <a:rPr lang="en-US" altLang="en-US" sz="2800" b="1" dirty="0"/>
              <a:t>John 6:32-40</a:t>
            </a:r>
            <a:endParaRPr lang="en-US" altLang="en-US" b="1" dirty="0"/>
          </a:p>
        </p:txBody>
      </p:sp>
      <p:sp>
        <p:nvSpPr>
          <p:cNvPr id="32771" name="Rectangle 3"/>
          <p:cNvSpPr>
            <a:spLocks noGrp="1" noChangeArrowheads="1"/>
          </p:cNvSpPr>
          <p:nvPr>
            <p:ph type="body" idx="1"/>
          </p:nvPr>
        </p:nvSpPr>
        <p:spPr>
          <a:xfrm>
            <a:off x="533400" y="1489076"/>
            <a:ext cx="11323820" cy="5368924"/>
          </a:xfrm>
        </p:spPr>
        <p:txBody>
          <a:bodyPr/>
          <a:lstStyle/>
          <a:p>
            <a:pPr>
              <a:spcBef>
                <a:spcPts val="300"/>
              </a:spcBef>
            </a:pPr>
            <a:r>
              <a:rPr lang="en-US" altLang="en-US" sz="3200" dirty="0"/>
              <a:t>Jesus tells them that Moses did not give them this bread but,  </a:t>
            </a:r>
            <a:r>
              <a:rPr lang="en-US" altLang="en-US" sz="3200" i="1" dirty="0">
                <a:solidFill>
                  <a:srgbClr val="860000"/>
                </a:solidFill>
                <a:effectLst>
                  <a:outerShdw blurRad="38100" dist="38100" dir="2700000" algn="tl">
                    <a:srgbClr val="000000">
                      <a:alpha val="43137"/>
                    </a:srgbClr>
                  </a:outerShdw>
                </a:effectLst>
              </a:rPr>
              <a:t>“My Father gives you the true bread from heaven</a:t>
            </a:r>
            <a:r>
              <a:rPr lang="en-US" altLang="en-US" sz="3200" dirty="0">
                <a:solidFill>
                  <a:srgbClr val="860000"/>
                </a:solidFill>
              </a:rPr>
              <a:t>”</a:t>
            </a:r>
            <a:r>
              <a:rPr lang="en-US" altLang="en-US" sz="3200" dirty="0"/>
              <a:t> which gives life to the world (6:32-33).</a:t>
            </a:r>
          </a:p>
          <a:p>
            <a:pPr>
              <a:spcBef>
                <a:spcPts val="300"/>
              </a:spcBef>
            </a:pPr>
            <a:r>
              <a:rPr lang="en-US" altLang="en-US" sz="3200" b="1" dirty="0"/>
              <a:t>They want </a:t>
            </a:r>
            <a:r>
              <a:rPr lang="en-US" altLang="en-US" sz="3200" b="1"/>
              <a:t>this bread </a:t>
            </a:r>
            <a:r>
              <a:rPr lang="en-US" altLang="en-US" sz="3200" b="1" dirty="0"/>
              <a:t>(</a:t>
            </a:r>
            <a:r>
              <a:rPr lang="en-US" altLang="en-US" sz="3200" b="1"/>
              <a:t>6:34)!</a:t>
            </a:r>
            <a:endParaRPr lang="en-US" altLang="en-US" sz="3200" b="1" dirty="0"/>
          </a:p>
          <a:p>
            <a:pPr>
              <a:spcBef>
                <a:spcPts val="300"/>
              </a:spcBef>
            </a:pPr>
            <a:r>
              <a:rPr lang="en-US" altLang="en-US" sz="3200" dirty="0"/>
              <a:t>Jesus says, </a:t>
            </a:r>
            <a:r>
              <a:rPr lang="en-US" altLang="en-US" sz="3200" i="1" dirty="0">
                <a:solidFill>
                  <a:srgbClr val="860000"/>
                </a:solidFill>
                <a:effectLst>
                  <a:outerShdw blurRad="38100" dist="38100" dir="2700000" algn="tl">
                    <a:srgbClr val="000000">
                      <a:alpha val="43137"/>
                    </a:srgbClr>
                  </a:outerShdw>
                </a:effectLst>
              </a:rPr>
              <a:t>"I am the bread of life. He who comes to Me shall never hunger, and he who believes in Me shall never thirst” </a:t>
            </a:r>
            <a:r>
              <a:rPr lang="en-US" altLang="en-US" sz="3200" dirty="0"/>
              <a:t>(6:35). </a:t>
            </a:r>
          </a:p>
          <a:p>
            <a:pPr lvl="1" indent="-341313">
              <a:spcBef>
                <a:spcPts val="300"/>
              </a:spcBef>
            </a:pPr>
            <a:r>
              <a:rPr lang="en-US" altLang="en-US" sz="3000" i="1" dirty="0">
                <a:effectLst>
                  <a:outerShdw blurRad="38100" dist="38100" dir="2700000" algn="tl">
                    <a:srgbClr val="000000">
                      <a:alpha val="43137"/>
                    </a:srgbClr>
                  </a:outerShdw>
                </a:effectLst>
              </a:rPr>
              <a:t>Many had seen Him and not believed.  But those the Father would give to Jesus, He would receive (6:36-37).</a:t>
            </a:r>
          </a:p>
          <a:p>
            <a:pPr lvl="1" indent="-341313">
              <a:spcBef>
                <a:spcPts val="300"/>
              </a:spcBef>
            </a:pPr>
            <a:r>
              <a:rPr lang="en-US" altLang="en-US" sz="3000" i="1" dirty="0">
                <a:effectLst>
                  <a:outerShdw blurRad="38100" dist="38100" dir="2700000" algn="tl">
                    <a:srgbClr val="000000">
                      <a:alpha val="43137"/>
                    </a:srgbClr>
                  </a:outerShdw>
                </a:effectLst>
              </a:rPr>
              <a:t>Jesus came to do the will of His Father (6:38).</a:t>
            </a:r>
          </a:p>
          <a:p>
            <a:pPr lvl="1" indent="-341313">
              <a:spcBef>
                <a:spcPts val="300"/>
              </a:spcBef>
            </a:pPr>
            <a:r>
              <a:rPr lang="en-US" altLang="en-US" sz="3000" i="1" dirty="0">
                <a:effectLst>
                  <a:outerShdw blurRad="38100" dist="38100" dir="2700000" algn="tl">
                    <a:srgbClr val="000000">
                      <a:alpha val="43137"/>
                    </a:srgbClr>
                  </a:outerShdw>
                </a:effectLst>
              </a:rPr>
              <a:t>Those who believe in Him will have everlasting life, and He will raise them up at the last day (6:39-40).</a:t>
            </a:r>
          </a:p>
          <a:p>
            <a:pPr>
              <a:spcBef>
                <a:spcPts val="300"/>
              </a:spcBef>
            </a:pPr>
            <a:endParaRPr lang="en-US" altLang="en-US" sz="3200" dirty="0"/>
          </a:p>
        </p:txBody>
      </p:sp>
    </p:spTree>
    <p:extLst>
      <p:ext uri="{BB962C8B-B14F-4D97-AF65-F5344CB8AC3E}">
        <p14:creationId xmlns:p14="http://schemas.microsoft.com/office/powerpoint/2010/main" val="27570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28601"/>
            <a:ext cx="9601200" cy="1336674"/>
          </a:xfrm>
        </p:spPr>
        <p:txBody>
          <a:bodyPr/>
          <a:lstStyle/>
          <a:p>
            <a:r>
              <a:rPr lang="en-US" altLang="en-US" b="1" dirty="0"/>
              <a:t>The Jews Complain</a:t>
            </a:r>
            <a:br>
              <a:rPr lang="en-US" altLang="en-US" sz="2800" b="1" dirty="0"/>
            </a:br>
            <a:r>
              <a:rPr lang="en-US" altLang="en-US" sz="2800" b="1" dirty="0"/>
              <a:t>John 6:41-52</a:t>
            </a:r>
            <a:endParaRPr lang="en-US" altLang="en-US" b="1" dirty="0"/>
          </a:p>
        </p:txBody>
      </p:sp>
      <p:sp>
        <p:nvSpPr>
          <p:cNvPr id="32771" name="Rectangle 3"/>
          <p:cNvSpPr>
            <a:spLocks noGrp="1" noChangeArrowheads="1"/>
          </p:cNvSpPr>
          <p:nvPr>
            <p:ph type="body" idx="1"/>
          </p:nvPr>
        </p:nvSpPr>
        <p:spPr>
          <a:xfrm>
            <a:off x="533400" y="1565275"/>
            <a:ext cx="11049000" cy="5292725"/>
          </a:xfrm>
        </p:spPr>
        <p:txBody>
          <a:bodyPr/>
          <a:lstStyle/>
          <a:p>
            <a:r>
              <a:rPr lang="en-US" altLang="en-US" sz="3200" b="1" dirty="0"/>
              <a:t>The Jews complain</a:t>
            </a:r>
            <a:r>
              <a:rPr lang="en-US" altLang="en-US" sz="3200" dirty="0"/>
              <a:t>.  </a:t>
            </a:r>
            <a:r>
              <a:rPr lang="en-US" altLang="en-US" sz="3200" i="1" dirty="0">
                <a:effectLst>
                  <a:outerShdw blurRad="38100" dist="38100" dir="2700000" algn="tl">
                    <a:srgbClr val="000000">
                      <a:alpha val="43137"/>
                    </a:srgbClr>
                  </a:outerShdw>
                </a:effectLst>
              </a:rPr>
              <a:t>How could Jesus claim He came down from heaven when they knew His father and mother </a:t>
            </a:r>
            <a:r>
              <a:rPr lang="en-US" altLang="en-US" sz="3200" dirty="0"/>
              <a:t>(6:41-42)?</a:t>
            </a:r>
          </a:p>
          <a:p>
            <a:r>
              <a:rPr lang="en-US" altLang="en-US" sz="3200" dirty="0"/>
              <a:t>Jesus tells them to stop murmuring (6:43).  </a:t>
            </a:r>
            <a:r>
              <a:rPr lang="en-US" altLang="en-US" sz="3200" b="1" i="1" dirty="0"/>
              <a:t>He explains…</a:t>
            </a:r>
          </a:p>
          <a:p>
            <a:pPr marL="569913" lvl="1" indent="-285750"/>
            <a:r>
              <a:rPr lang="en-US" altLang="en-US" sz="3000" i="1" dirty="0">
                <a:effectLst>
                  <a:outerShdw blurRad="38100" dist="38100" dir="2700000" algn="tl">
                    <a:srgbClr val="000000">
                      <a:alpha val="43137"/>
                    </a:srgbClr>
                  </a:outerShdw>
                </a:effectLst>
              </a:rPr>
              <a:t>The Father would draw people to Jesus through teaching and the hope of eternal life (6:44-47; cf. John 12:32).</a:t>
            </a:r>
          </a:p>
          <a:p>
            <a:pPr marL="569913" lvl="1" indent="-285750"/>
            <a:r>
              <a:rPr lang="en-US" altLang="en-US" sz="3000" i="1" dirty="0">
                <a:effectLst>
                  <a:outerShdw blurRad="38100" dist="38100" dir="2700000" algn="tl">
                    <a:srgbClr val="000000">
                      <a:alpha val="43137"/>
                    </a:srgbClr>
                  </a:outerShdw>
                </a:effectLst>
              </a:rPr>
              <a:t>Jesus is the Bread of Life.  Those who ate the manna are dead! (6:48-49).</a:t>
            </a:r>
          </a:p>
          <a:p>
            <a:pPr marL="569913" lvl="1" indent="-285750"/>
            <a:r>
              <a:rPr lang="en-US" altLang="en-US" sz="3000" i="1" dirty="0">
                <a:effectLst>
                  <a:outerShdw blurRad="38100" dist="38100" dir="2700000" algn="tl">
                    <a:srgbClr val="000000">
                      <a:alpha val="43137"/>
                    </a:srgbClr>
                  </a:outerShdw>
                </a:effectLst>
              </a:rPr>
              <a:t>Jesus is giving His flesh for the life of the world (6:50-51).</a:t>
            </a:r>
          </a:p>
          <a:p>
            <a:pPr marL="225425" indent="-225425"/>
            <a:r>
              <a:rPr lang="en-US" altLang="en-US" sz="3200" dirty="0"/>
              <a:t>The Jews do not understand how Jesus could give them His flesh to eat (6:52).</a:t>
            </a:r>
          </a:p>
          <a:p>
            <a:pPr lvl="1"/>
            <a:endParaRPr lang="en-US" altLang="en-US" sz="2600" dirty="0"/>
          </a:p>
        </p:txBody>
      </p:sp>
    </p:spTree>
    <p:extLst>
      <p:ext uri="{BB962C8B-B14F-4D97-AF65-F5344CB8AC3E}">
        <p14:creationId xmlns:p14="http://schemas.microsoft.com/office/powerpoint/2010/main" val="277497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399" y="228601"/>
            <a:ext cx="11048999" cy="1139825"/>
          </a:xfrm>
        </p:spPr>
        <p:txBody>
          <a:bodyPr/>
          <a:lstStyle/>
          <a:p>
            <a:r>
              <a:rPr lang="en-US" altLang="en-US" b="1" dirty="0"/>
              <a:t>“Whoever eats My flesh and drinks My blood…”</a:t>
            </a:r>
            <a:br>
              <a:rPr lang="en-US" altLang="en-US" sz="2800" b="1" dirty="0"/>
            </a:br>
            <a:r>
              <a:rPr lang="en-US" altLang="en-US" sz="2800" b="1" dirty="0"/>
              <a:t>John 6:53-59</a:t>
            </a:r>
            <a:endParaRPr lang="en-US" altLang="en-US" b="1" dirty="0"/>
          </a:p>
        </p:txBody>
      </p:sp>
      <p:sp>
        <p:nvSpPr>
          <p:cNvPr id="32771" name="Rectangle 3"/>
          <p:cNvSpPr>
            <a:spLocks noGrp="1" noChangeArrowheads="1"/>
          </p:cNvSpPr>
          <p:nvPr>
            <p:ph type="body" idx="1"/>
          </p:nvPr>
        </p:nvSpPr>
        <p:spPr>
          <a:xfrm>
            <a:off x="533399" y="1489075"/>
            <a:ext cx="11203899" cy="5140324"/>
          </a:xfrm>
        </p:spPr>
        <p:txBody>
          <a:bodyPr/>
          <a:lstStyle/>
          <a:p>
            <a:pPr>
              <a:spcBef>
                <a:spcPts val="0"/>
              </a:spcBef>
            </a:pPr>
            <a:r>
              <a:rPr lang="en-US" altLang="en-US" sz="3200" i="1" dirty="0">
                <a:solidFill>
                  <a:srgbClr val="860000"/>
                </a:solidFill>
                <a:effectLst>
                  <a:outerShdw blurRad="38100" dist="38100" dir="2700000" algn="tl">
                    <a:srgbClr val="000000">
                      <a:alpha val="43137"/>
                    </a:srgbClr>
                  </a:outerShdw>
                </a:effectLst>
              </a:rPr>
              <a:t>“Unless you eat the flesh of the Son of Man and drink His blood, you have no life in you” </a:t>
            </a:r>
            <a:r>
              <a:rPr lang="en-US" altLang="en-US" sz="3200" dirty="0"/>
              <a:t>(6:53-55).</a:t>
            </a:r>
          </a:p>
          <a:p>
            <a:pPr marL="509588" lvl="1" indent="-284163">
              <a:spcBef>
                <a:spcPts val="0"/>
              </a:spcBef>
            </a:pPr>
            <a:r>
              <a:rPr lang="en-US" altLang="en-US" sz="3000" i="1" dirty="0">
                <a:effectLst>
                  <a:outerShdw blurRad="38100" dist="38100" dir="2700000" algn="tl">
                    <a:srgbClr val="000000">
                      <a:alpha val="43137"/>
                    </a:srgbClr>
                  </a:outerShdw>
                </a:effectLst>
              </a:rPr>
              <a:t>The bread is His flesh, and His blood is the drink.</a:t>
            </a:r>
          </a:p>
          <a:p>
            <a:pPr marL="465138" lvl="2" indent="-239713"/>
            <a:r>
              <a:rPr lang="en-US" sz="3000" i="1" dirty="0">
                <a:effectLst>
                  <a:outerShdw blurRad="38100" dist="38100" dir="2700000" algn="tl">
                    <a:srgbClr val="000000">
                      <a:alpha val="43137"/>
                    </a:srgbClr>
                  </a:outerShdw>
                </a:effectLst>
              </a:rPr>
              <a:t>Literally drinking blood would be startling to the Jews (Genesis 9:4;    Leviticus 17:10-14).</a:t>
            </a:r>
          </a:p>
          <a:p>
            <a:pPr marL="465138" lvl="2" indent="-239713"/>
            <a:r>
              <a:rPr lang="en-US" sz="3000" i="1" dirty="0">
                <a:effectLst>
                  <a:outerShdw blurRad="38100" dist="38100" dir="2700000" algn="tl">
                    <a:srgbClr val="000000">
                      <a:alpha val="43137"/>
                    </a:srgbClr>
                  </a:outerShdw>
                </a:effectLst>
              </a:rPr>
              <a:t>But they could have understood eating a sacrifice as participation in its benefits; we can understand it too (cf. Hebrews 13:10).</a:t>
            </a:r>
          </a:p>
          <a:p>
            <a:pPr>
              <a:spcBef>
                <a:spcPts val="0"/>
              </a:spcBef>
            </a:pPr>
            <a:r>
              <a:rPr lang="en-US" altLang="en-US" sz="3200" b="1" dirty="0"/>
              <a:t>How do we eat His flesh and drink His blood (6:56-58)?</a:t>
            </a:r>
          </a:p>
          <a:p>
            <a:pPr marL="509588" lvl="1" indent="-284163">
              <a:spcBef>
                <a:spcPts val="0"/>
              </a:spcBef>
            </a:pPr>
            <a:r>
              <a:rPr lang="en-US" sz="3000" i="1" dirty="0">
                <a:effectLst>
                  <a:outerShdw blurRad="38100" dist="38100" dir="2700000" algn="tl">
                    <a:srgbClr val="000000">
                      <a:alpha val="43137"/>
                    </a:srgbClr>
                  </a:outerShdw>
                </a:effectLst>
              </a:rPr>
              <a:t>He abides in us and we in Him!</a:t>
            </a:r>
          </a:p>
          <a:p>
            <a:pPr marL="509588" lvl="1" indent="-284163">
              <a:spcBef>
                <a:spcPts val="0"/>
              </a:spcBef>
            </a:pPr>
            <a:r>
              <a:rPr lang="en-US" sz="3000" i="1" dirty="0">
                <a:effectLst>
                  <a:outerShdw blurRad="38100" dist="38100" dir="2700000" algn="tl">
                    <a:srgbClr val="000000">
                      <a:alpha val="43137"/>
                    </a:srgbClr>
                  </a:outerShdw>
                </a:effectLst>
              </a:rPr>
              <a:t>Jesus wants us to absorb His very life into ours (cf. Galatians 2:20).</a:t>
            </a:r>
          </a:p>
          <a:p>
            <a:pPr lvl="1">
              <a:spcBef>
                <a:spcPts val="0"/>
              </a:spcBef>
            </a:pPr>
            <a:endParaRPr lang="en-US" altLang="en-US" sz="2800" dirty="0"/>
          </a:p>
        </p:txBody>
      </p:sp>
    </p:spTree>
    <p:extLst>
      <p:ext uri="{BB962C8B-B14F-4D97-AF65-F5344CB8AC3E}">
        <p14:creationId xmlns:p14="http://schemas.microsoft.com/office/powerpoint/2010/main" val="335739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399" y="228601"/>
            <a:ext cx="11233879" cy="1139825"/>
          </a:xfrm>
        </p:spPr>
        <p:txBody>
          <a:bodyPr/>
          <a:lstStyle/>
          <a:p>
            <a:r>
              <a:rPr lang="en-US" altLang="en-US" sz="4200" b="1" dirty="0">
                <a:latin typeface="+mn-lt"/>
              </a:rPr>
              <a:t>The Choice: </a:t>
            </a:r>
            <a:r>
              <a:rPr lang="en-US" altLang="en-US" sz="4200" dirty="0">
                <a:effectLst>
                  <a:outerShdw blurRad="38100" dist="38100" dir="2700000" algn="tl">
                    <a:srgbClr val="000000">
                      <a:alpha val="43137"/>
                    </a:srgbClr>
                  </a:outerShdw>
                </a:effectLst>
                <a:latin typeface="+mn-lt"/>
              </a:rPr>
              <a:t>Focus on the Spiritual or Reject Jesus</a:t>
            </a:r>
            <a:br>
              <a:rPr lang="en-US" altLang="en-US" sz="2800" b="1" dirty="0"/>
            </a:br>
            <a:r>
              <a:rPr lang="en-US" altLang="en-US" sz="3200" b="1" dirty="0"/>
              <a:t>John 6:60-69</a:t>
            </a:r>
            <a:endParaRPr lang="en-US" altLang="en-US" b="1" dirty="0"/>
          </a:p>
        </p:txBody>
      </p:sp>
      <p:sp>
        <p:nvSpPr>
          <p:cNvPr id="32771" name="Rectangle 3"/>
          <p:cNvSpPr>
            <a:spLocks noGrp="1" noChangeArrowheads="1"/>
          </p:cNvSpPr>
          <p:nvPr>
            <p:ph type="body" idx="1"/>
          </p:nvPr>
        </p:nvSpPr>
        <p:spPr>
          <a:xfrm>
            <a:off x="533399" y="1489075"/>
            <a:ext cx="11458731" cy="5368925"/>
          </a:xfrm>
        </p:spPr>
        <p:txBody>
          <a:bodyPr/>
          <a:lstStyle/>
          <a:p>
            <a:r>
              <a:rPr lang="en-US" altLang="en-US" sz="3200" dirty="0">
                <a:effectLst>
                  <a:outerShdw blurRad="38100" dist="38100" dir="2700000" algn="tl">
                    <a:srgbClr val="000000">
                      <a:alpha val="43137"/>
                    </a:srgbClr>
                  </a:outerShdw>
                </a:effectLst>
              </a:rPr>
              <a:t>Many disciples found Jesus’ teaching to be “hard” (6:60). </a:t>
            </a:r>
          </a:p>
          <a:p>
            <a:r>
              <a:rPr lang="en-US" altLang="en-US" sz="3200" dirty="0">
                <a:effectLst>
                  <a:outerShdw blurRad="38100" dist="38100" dir="2700000" algn="tl">
                    <a:srgbClr val="000000">
                      <a:alpha val="43137"/>
                    </a:srgbClr>
                  </a:outerShdw>
                </a:effectLst>
              </a:rPr>
              <a:t>Would they still be offended if they saw Him ascend back to heaven? (6:61-62)</a:t>
            </a:r>
          </a:p>
          <a:p>
            <a:r>
              <a:rPr lang="en-US" altLang="en-US" sz="3200" dirty="0">
                <a:effectLst>
                  <a:outerShdw blurRad="38100" dist="38100" dir="2700000" algn="tl">
                    <a:srgbClr val="000000">
                      <a:alpha val="43137"/>
                    </a:srgbClr>
                  </a:outerShdw>
                </a:effectLst>
              </a:rPr>
              <a:t>The Spirit gives life!  The flesh profits nothing</a:t>
            </a:r>
            <a:r>
              <a:rPr lang="en-US" altLang="en-US" sz="3200" dirty="0"/>
              <a:t>!  </a:t>
            </a:r>
            <a:r>
              <a:rPr lang="en-US" altLang="en-US" sz="3200" b="1" dirty="0">
                <a:solidFill>
                  <a:srgbClr val="860000"/>
                </a:solidFill>
              </a:rPr>
              <a:t>The WORDS Jesus speaks ARE SPIRIT and they ARE LIFE!!!</a:t>
            </a:r>
            <a:r>
              <a:rPr lang="en-US" altLang="en-US" sz="3200" dirty="0"/>
              <a:t> (6:63).</a:t>
            </a:r>
          </a:p>
          <a:p>
            <a:r>
              <a:rPr lang="en-US" altLang="en-US" sz="3200" dirty="0"/>
              <a:t>Many chose not to believe; they </a:t>
            </a:r>
            <a:r>
              <a:rPr lang="en-US" altLang="en-US" sz="3200" i="1" dirty="0">
                <a:effectLst>
                  <a:outerShdw blurRad="38100" dist="38100" dir="2700000" algn="tl">
                    <a:srgbClr val="000000">
                      <a:alpha val="43137"/>
                    </a:srgbClr>
                  </a:outerShdw>
                </a:effectLst>
              </a:rPr>
              <a:t>walk with Him no more </a:t>
            </a:r>
            <a:r>
              <a:rPr lang="en-US" altLang="en-US" sz="3200" dirty="0"/>
              <a:t>(6:64-66).</a:t>
            </a:r>
          </a:p>
          <a:p>
            <a:r>
              <a:rPr lang="en-US" altLang="en-US" sz="3200" dirty="0"/>
              <a:t>Jesus asks the twelve, </a:t>
            </a:r>
            <a:r>
              <a:rPr lang="en-US" altLang="en-US" sz="3200" i="1" dirty="0">
                <a:solidFill>
                  <a:srgbClr val="860000"/>
                </a:solidFill>
                <a:effectLst>
                  <a:outerShdw blurRad="38100" dist="38100" dir="2700000" algn="tl">
                    <a:srgbClr val="000000">
                      <a:alpha val="43137"/>
                    </a:srgbClr>
                  </a:outerShdw>
                </a:effectLst>
              </a:rPr>
              <a:t>“Do you also want to go away?” </a:t>
            </a:r>
          </a:p>
          <a:p>
            <a:r>
              <a:rPr lang="en-US" altLang="en-US" sz="3200" dirty="0"/>
              <a:t>Peter responds, </a:t>
            </a:r>
            <a:r>
              <a:rPr lang="en-US" altLang="en-US" sz="3200" i="1" dirty="0">
                <a:solidFill>
                  <a:srgbClr val="860000"/>
                </a:solidFill>
                <a:effectLst>
                  <a:outerShdw blurRad="38100" dist="38100" dir="2700000" algn="tl">
                    <a:srgbClr val="000000">
                      <a:alpha val="43137"/>
                    </a:srgbClr>
                  </a:outerShdw>
                </a:effectLst>
              </a:rPr>
              <a:t>“Lord, to whom shall we go? You have the words of eternal life.  Also we have come to believe and know that You are the Christ, the Son of the living God” </a:t>
            </a:r>
            <a:r>
              <a:rPr lang="en-US" altLang="en-US" sz="3200" dirty="0"/>
              <a:t>(6:68-69). </a:t>
            </a:r>
          </a:p>
        </p:txBody>
      </p:sp>
    </p:spTree>
    <p:extLst>
      <p:ext uri="{BB962C8B-B14F-4D97-AF65-F5344CB8AC3E}">
        <p14:creationId xmlns:p14="http://schemas.microsoft.com/office/powerpoint/2010/main" val="394272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546</TotalTime>
  <Words>2064</Words>
  <Application>Microsoft Office PowerPoint</Application>
  <PresentationFormat>Widescreen</PresentationFormat>
  <Paragraphs>133</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Aptos</vt:lpstr>
      <vt:lpstr>Arial</vt:lpstr>
      <vt:lpstr>Berlin Sans FB</vt:lpstr>
      <vt:lpstr>Berlin Sans FB Demi</vt:lpstr>
      <vt:lpstr>Calibri</vt:lpstr>
      <vt:lpstr>Calibri Light</vt:lpstr>
      <vt:lpstr>Pristina</vt:lpstr>
      <vt:lpstr>1_Office Theme</vt:lpstr>
      <vt:lpstr>2_Office Theme</vt:lpstr>
      <vt:lpstr> The Life   of Christ       Part 2</vt:lpstr>
      <vt:lpstr>Seven Periods of Jesus’ Life</vt:lpstr>
      <vt:lpstr>Life of Christ (2) Lesson 4 -- Overview</vt:lpstr>
      <vt:lpstr>Healing the Sick in Gennesaret  (Mark 6:53-56)</vt:lpstr>
      <vt:lpstr>Seeking Jesus, but desiring more food John 6:22-34</vt:lpstr>
      <vt:lpstr>A Different Food – the Bread of Life John 6:32-40</vt:lpstr>
      <vt:lpstr>The Jews Complain John 6:41-52</vt:lpstr>
      <vt:lpstr>“Whoever eats My flesh and drinks My blood…” John 6:53-59</vt:lpstr>
      <vt:lpstr>The Choice: Focus on the Spiritual or Reject Jesus John 6:60-69</vt:lpstr>
      <vt:lpstr>Jesus VS. Traditions (Mark 7:1-13)</vt:lpstr>
      <vt:lpstr>A Mikveh for Ceremonial Washing Near the Temple Site in Jerusalem</vt:lpstr>
      <vt:lpstr>Jesus VS. Traditions (Mark 7:1-13)</vt:lpstr>
      <vt:lpstr>Emphasis on the Heart (Mark 7:14-23)</vt:lpstr>
      <vt:lpstr>Jesus Heals a Gentile Woman’s Daughter (Mark 7:24-30)</vt:lpstr>
      <vt:lpstr>Jesus Heals a Gentile Woman’s Daughter (Mark 7:24-30)</vt:lpstr>
      <vt:lpstr>Jesus Heals a Deaf Man (Mark 7:31-37)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20</cp:revision>
  <cp:lastPrinted>2025-02-14T16:28:21Z</cp:lastPrinted>
  <dcterms:created xsi:type="dcterms:W3CDTF">2025-01-21T16:41:33Z</dcterms:created>
  <dcterms:modified xsi:type="dcterms:W3CDTF">2025-02-16T14:16:18Z</dcterms:modified>
</cp:coreProperties>
</file>