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79" r:id="rId3"/>
    <p:sldId id="305" r:id="rId4"/>
    <p:sldId id="335" r:id="rId5"/>
    <p:sldId id="344" r:id="rId6"/>
    <p:sldId id="269" r:id="rId7"/>
    <p:sldId id="267" r:id="rId8"/>
    <p:sldId id="345" r:id="rId9"/>
    <p:sldId id="346" r:id="rId10"/>
    <p:sldId id="347" r:id="rId11"/>
    <p:sldId id="348" r:id="rId12"/>
    <p:sldId id="278" r:id="rId13"/>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50A"/>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3417" autoAdjust="0"/>
  </p:normalViewPr>
  <p:slideViewPr>
    <p:cSldViewPr snapToGrid="0">
      <p:cViewPr varScale="1">
        <p:scale>
          <a:sx n="68" d="100"/>
          <a:sy n="68" d="100"/>
        </p:scale>
        <p:origin x="1949"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22A2DF44-1D89-45CD-990A-29A68AAB0423}" type="datetimeFigureOut">
              <a:rPr lang="en-US" smtClean="0"/>
              <a:t>5/2/2021</a:t>
            </a:fld>
            <a:endParaRPr lang="en-US"/>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22:18  </a:t>
            </a:r>
            <a:r>
              <a:rPr lang="en-US" b="0" dirty="0"/>
              <a:t>In your seed all the nations of the earth shall be blessed, because you have obeyed My voice.“</a:t>
            </a:r>
          </a:p>
          <a:p>
            <a:r>
              <a:rPr lang="en-US" b="1" dirty="0"/>
              <a:t>Genesis 49:10  </a:t>
            </a:r>
            <a:r>
              <a:rPr lang="en-US" b="0" dirty="0"/>
              <a:t>The scepter shall not depart from Judah, Nor a lawgiver from between his feet, Until Shiloh comes; And to Him shall be the obedience of the people.</a:t>
            </a:r>
          </a:p>
          <a:p>
            <a:r>
              <a:rPr lang="en-US" b="1" dirty="0"/>
              <a:t>Deuteronomy 18:18-19  </a:t>
            </a:r>
            <a:r>
              <a:rPr lang="en-US" b="0" dirty="0"/>
              <a:t>I will raise up for them a Prophet like you from among their brethren, and will put My words in His mouth, and He shall speak to them all that I command Him.  19  And it shall be that whoever will not hear My words, which He speaks in My name, I will require it of him.</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5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715">
              <a:defRPr/>
            </a:pPr>
            <a:fld id="{46BF4FDF-A9CF-40FE-882E-AE64A7261A16}" type="slidenum">
              <a:rPr lang="en-US">
                <a:solidFill>
                  <a:prstClr val="black"/>
                </a:solidFill>
                <a:latin typeface="Calibri" panose="020F0502020204030204"/>
              </a:rPr>
              <a:pPr defTabSz="947715">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Gospel of John begins the Period of Controversy.  John the Baptist and Jesus have both identified Jesus as the Son of God and the coming Messiah.  Jesus has presented evidence in the form of signs and shown His ability to know what was inside of people.  Now, as the ramifications of Jesus’ claims become evident to the Jews and their leaders, there will be considerable push back against the claims of Jesus.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0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Until the 19th century, there was no archaeological evidence for the Pool of Bethesda. Today, there’s really no question that archaeologists have uncovered the actual Pool of Bethesda where Jesus healed the invalid (John 5:1-15).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13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46CB5-9D6F-4925-85BB-DBA452160F76}" type="slidenum">
              <a:rPr lang="en-US" smtClean="0"/>
              <a:t>4</a:t>
            </a:fld>
            <a:endParaRPr lang="en-US"/>
          </a:p>
        </p:txBody>
      </p:sp>
    </p:spTree>
    <p:extLst>
      <p:ext uri="{BB962C8B-B14F-4D97-AF65-F5344CB8AC3E}">
        <p14:creationId xmlns:p14="http://schemas.microsoft.com/office/powerpoint/2010/main" val="346629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3F846-226D-4D3E-980C-A3BD96591EBE}" type="slidenum">
              <a:rPr lang="en-US" altLang="en-US"/>
              <a:pPr/>
              <a:t>5</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dirty="0"/>
              <a:t>So why a pool with two basins? The archaeological evidence shows that the southern basin had broad steps with landings, indicating that it was indeed a mikveh. The northern basin provided a reservoir, or </a:t>
            </a:r>
            <a:r>
              <a:rPr lang="en-US" altLang="en-US" dirty="0" err="1"/>
              <a:t>otzer</a:t>
            </a:r>
            <a:r>
              <a:rPr lang="en-US" altLang="en-US" dirty="0"/>
              <a:t>, to continually replenish and repurify the mikveh with fresh water flowing south through the dam between them. Jerusalem’s pilgrims would flock to the Bethesda Pool and Siloam Pool to purify themselves in these public </a:t>
            </a:r>
            <a:r>
              <a:rPr lang="en-US" altLang="en-US" dirty="0" err="1"/>
              <a:t>mikva’ot</a:t>
            </a:r>
            <a:r>
              <a:rPr lang="en-US" altLang="en-US" dirty="0"/>
              <a:t> and, at times, to seek healing. (The Bethesda Pool, Site of One of Jesus’ Miracles</a:t>
            </a:r>
          </a:p>
          <a:p>
            <a:r>
              <a:rPr lang="en-US" altLang="en-US" dirty="0"/>
              <a:t>Where Jesus heals the paralytic</a:t>
            </a:r>
          </a:p>
          <a:p>
            <a:r>
              <a:rPr lang="en-US" altLang="en-US" dirty="0"/>
              <a:t>(“Bible History Daily,” Biblical Archaeology Society Staff  October 03, 2020)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2FEB4-86BC-4A79-996F-7D4A219C2670}" type="slidenum">
              <a:rPr lang="en-US" altLang="en-US"/>
              <a:pPr/>
              <a:t>6</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65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Hebrews 1:2-3  has in these last days spoken to us by His Son, whom He has appointed heir of all things, through whom also He made the worlds;  3  who being the brightness of His glory and the express image of His person, and upholding all things by the word of His power, when He had by Himself purged our sins, sat down at the right hand of the Majesty on high,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30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2:6-12  </a:t>
            </a:r>
            <a:r>
              <a:rPr lang="en-US" b="0" dirty="0"/>
              <a:t>"Yet I have set My King On My holy hill of Zion."  7  "I will declare the decree: The LORD has said to Me, 'You are My Son, Today I have begotten You.  8  Ask of Me, and I will give You The nations for Your inheritance, And the ends of the earth for Your possession.  9  You shall break them with a rod of iron; You shall dash them to pieces like a potter's vessel.' "  10  Now therefore, be wise, O kings; Be instructed, you judges of the earth.  11  Serve the LORD with fear, And rejoice with trembling.  12  Kiss the Son, lest He be angry, And you perish in the way, When His wrath is kindled but a little. Blessed are all those who put their trust in Him.</a:t>
            </a:r>
          </a:p>
          <a:p>
            <a:r>
              <a:rPr lang="en-US" b="1" dirty="0"/>
              <a:t>Acts 17:31  </a:t>
            </a:r>
            <a:r>
              <a:rPr lang="en-US" b="0" dirty="0"/>
              <a:t>because He has appointed a day on which He will judge the world in righteousness by the Man whom He has ordained. He has given assurance of this to all by raising Him from the dead.“</a:t>
            </a:r>
          </a:p>
          <a:p>
            <a:r>
              <a:rPr lang="en-US" b="1" dirty="0"/>
              <a:t>1 John 5:11-12  </a:t>
            </a:r>
            <a:r>
              <a:rPr lang="en-US" b="0" dirty="0"/>
              <a:t>And this is the testimony: that God has given us eternal life, and this life is in His Son.  12  He who has the Son has life; he who does not have the Son of God does not have life.</a:t>
            </a:r>
          </a:p>
          <a:p>
            <a:r>
              <a:rPr lang="en-US" b="1" dirty="0"/>
              <a:t>2 Corinthians 5:10  </a:t>
            </a:r>
            <a:r>
              <a:rPr lang="en-US" b="0" dirty="0"/>
              <a:t>For we must all appear before the judgment seat of Christ, that each one may receive the things done in the body, according to what he has done, whether good or bad.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8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5/2/2021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5/2/2021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5/2/2021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5/2/2021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5/2/2021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5/2/2021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5/2/2021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5/2/2021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5/2/2021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5/2/2021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5/2/2021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5/2/2021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5/2/2021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40" y="1343036"/>
            <a:ext cx="7176319" cy="375147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77738" y="4562375"/>
            <a:ext cx="4388522" cy="2427693"/>
          </a:xfrm>
          <a:prstGeom prst="rect">
            <a:avLst/>
          </a:prstGeom>
        </p:spPr>
      </p:pic>
    </p:spTree>
    <p:extLst>
      <p:ext uri="{BB962C8B-B14F-4D97-AF65-F5344CB8AC3E}">
        <p14:creationId xmlns:p14="http://schemas.microsoft.com/office/powerpoint/2010/main" val="1496208074"/>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Witnesses Attest to Jesus’ Claims</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5:1-18)</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160842" y="1247532"/>
            <a:ext cx="8983157"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Witnesses back the Claims of Jesus (5:30-47)</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does not bear witness alone (5:30-31; 8:12-20)</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John the Baptist (5:32-35)</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works (5:36)</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Father (5:37-38)</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Scriptures (5:39-44)</a:t>
            </a:r>
          </a:p>
          <a:p>
            <a:pPr marL="625475" lvl="2" indent="-277813">
              <a:spcBef>
                <a:spcPts val="0"/>
              </a:spcBef>
              <a:spcAft>
                <a:spcPts val="300"/>
              </a:spcAft>
            </a:pPr>
            <a:r>
              <a:rPr lang="en-US" sz="2800" dirty="0">
                <a:ea typeface="Times New Roman" panose="02020603050405020304" pitchFamily="18" charset="0"/>
              </a:rPr>
              <a:t>Yet the Jews did not love God, and so they did not receive His word.  They preferred the honor of one another over the honor of God </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Moses (5:45-47; cf. Gen. 22:18; 49:10; Deut. 18:18-19)</a:t>
            </a:r>
          </a:p>
          <a:p>
            <a:pPr marL="341313" lvl="1" indent="-341313">
              <a:spcBef>
                <a:spcPts val="0"/>
              </a:spcBef>
              <a:spcAft>
                <a:spcPts val="300"/>
              </a:spcAft>
            </a:pP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16707025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38" y="192242"/>
            <a:ext cx="7176319" cy="455022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3" name="Picture 2">
            <a:extLst>
              <a:ext uri="{FF2B5EF4-FFF2-40B4-BE49-F238E27FC236}">
                <a16:creationId xmlns:a16="http://schemas.microsoft.com/office/drawing/2014/main" id="{C9275EA0-C080-430D-9D3B-CC8724C1A8CB}"/>
              </a:ext>
            </a:extLst>
          </p:cNvPr>
          <p:cNvPicPr>
            <a:picLocks noChangeAspect="1"/>
          </p:cNvPicPr>
          <p:nvPr/>
        </p:nvPicPr>
        <p:blipFill>
          <a:blip r:embed="rId4"/>
          <a:stretch>
            <a:fillRect/>
          </a:stretch>
        </p:blipFill>
        <p:spPr>
          <a:xfrm>
            <a:off x="-3" y="4582377"/>
            <a:ext cx="9144000" cy="644429"/>
          </a:xfrm>
          <a:prstGeom prst="rect">
            <a:avLst/>
          </a:prstGeom>
        </p:spPr>
      </p:pic>
      <p:sp>
        <p:nvSpPr>
          <p:cNvPr id="5" name="TextBox 4">
            <a:extLst>
              <a:ext uri="{FF2B5EF4-FFF2-40B4-BE49-F238E27FC236}">
                <a16:creationId xmlns:a16="http://schemas.microsoft.com/office/drawing/2014/main" id="{26C8A251-5D07-40BB-A213-5D239372005D}"/>
              </a:ext>
            </a:extLst>
          </p:cNvPr>
          <p:cNvSpPr txBox="1"/>
          <p:nvPr/>
        </p:nvSpPr>
        <p:spPr>
          <a:xfrm>
            <a:off x="-6" y="4597269"/>
            <a:ext cx="914400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Healing an Invalid /  Jesus calls Witnesses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(John </a:t>
            </a:r>
            <a:r>
              <a:rPr lang="en-US" sz="2800" dirty="0">
                <a:solidFill>
                  <a:prstClr val="black"/>
                </a:solidFill>
                <a:latin typeface="Calibri" panose="020F0502020204030204"/>
              </a:rPr>
              <a:t>5</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:1-47)</a:t>
            </a:r>
          </a:p>
        </p:txBody>
      </p:sp>
      <p:pic>
        <p:nvPicPr>
          <p:cNvPr id="6" name="Picture 5">
            <a:extLst>
              <a:ext uri="{FF2B5EF4-FFF2-40B4-BE49-F238E27FC236}">
                <a16:creationId xmlns:a16="http://schemas.microsoft.com/office/drawing/2014/main" id="{EDBC1F99-121B-4760-BF2F-B4232A318BFD}"/>
              </a:ext>
            </a:extLst>
          </p:cNvPr>
          <p:cNvPicPr>
            <a:picLocks noChangeAspect="1"/>
          </p:cNvPicPr>
          <p:nvPr/>
        </p:nvPicPr>
        <p:blipFill>
          <a:blip r:embed="rId5"/>
          <a:stretch>
            <a:fillRect/>
          </a:stretch>
        </p:blipFill>
        <p:spPr>
          <a:xfrm>
            <a:off x="3005189" y="5199999"/>
            <a:ext cx="3133616" cy="1737511"/>
          </a:xfrm>
          <a:prstGeom prst="rect">
            <a:avLst/>
          </a:prstGeom>
        </p:spPr>
      </p:pic>
    </p:spTree>
    <p:extLst>
      <p:ext uri="{BB962C8B-B14F-4D97-AF65-F5344CB8AC3E}">
        <p14:creationId xmlns:p14="http://schemas.microsoft.com/office/powerpoint/2010/main" val="150944547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Jesus Heals the Invalid at the Pool</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5:1-18)</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160843" y="1247532"/>
            <a:ext cx="8854300"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Background to the Miracle (5:1-4)</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It occurred at a “feast of the Jews” (5:1; cp. 2:13; 6:4; 7:2; 10:22; 13:1).</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It occurred “in Jerusalem by the sheep gate” (5:2).</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It occurred at a pool with five porches known as Bethesda (5:2).</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In this porch lay a great many sick people waiting for the moving of the water (5:3).</a:t>
            </a:r>
          </a:p>
          <a:p>
            <a:pPr marL="625475" lvl="2" indent="-277813">
              <a:spcBef>
                <a:spcPts val="0"/>
              </a:spcBef>
              <a:spcAft>
                <a:spcPts val="300"/>
              </a:spcAft>
            </a:pPr>
            <a:r>
              <a:rPr lang="en-US" sz="2800" dirty="0">
                <a:ea typeface="Times New Roman" panose="02020603050405020304" pitchFamily="18" charset="0"/>
              </a:rPr>
              <a:t>An explanation for this is given in John 5:4, but the text may not be in the original.</a:t>
            </a:r>
          </a:p>
          <a:p>
            <a:pPr marL="625475" lvl="2" indent="-277813">
              <a:spcBef>
                <a:spcPts val="0"/>
              </a:spcBef>
              <a:spcAft>
                <a:spcPts val="300"/>
              </a:spcAft>
            </a:pPr>
            <a:r>
              <a:rPr lang="en-US" sz="2800" dirty="0">
                <a:ea typeface="Times New Roman" panose="02020603050405020304" pitchFamily="18" charset="0"/>
              </a:rPr>
              <a:t>John 5:7 indicates that the man expected to be healed if he could get in when the water was stirred</a:t>
            </a:r>
            <a:r>
              <a:rPr lang="en-US" sz="2600" dirty="0">
                <a:ea typeface="Times New Roman" panose="02020603050405020304" pitchFamily="18" charset="0"/>
              </a:rPr>
              <a:t>. </a:t>
            </a:r>
          </a:p>
          <a:p>
            <a:pPr marL="341313" lvl="1" indent="-341313">
              <a:spcBef>
                <a:spcPts val="0"/>
              </a:spcBef>
              <a:spcAft>
                <a:spcPts val="300"/>
              </a:spcAft>
            </a:pP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03813155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BDA2-7B8E-4FB8-9655-D18AC5F03D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B0DB11-2290-48E9-866D-F84D4BA9F7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3809B2D-2C75-4C2F-B2C7-6D2BB12E1185}"/>
              </a:ext>
            </a:extLst>
          </p:cNvPr>
          <p:cNvPicPr>
            <a:picLocks noChangeAspect="1"/>
          </p:cNvPicPr>
          <p:nvPr/>
        </p:nvPicPr>
        <p:blipFill>
          <a:blip r:embed="rId3"/>
          <a:stretch>
            <a:fillRect/>
          </a:stretch>
        </p:blipFill>
        <p:spPr>
          <a:xfrm>
            <a:off x="0" y="0"/>
            <a:ext cx="9144000" cy="10853530"/>
          </a:xfrm>
          <a:prstGeom prst="rect">
            <a:avLst/>
          </a:prstGeom>
        </p:spPr>
      </p:pic>
    </p:spTree>
    <p:extLst>
      <p:ext uri="{BB962C8B-B14F-4D97-AF65-F5344CB8AC3E}">
        <p14:creationId xmlns:p14="http://schemas.microsoft.com/office/powerpoint/2010/main" val="921984322"/>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382000" cy="914400"/>
          </a:xfrm>
        </p:spPr>
        <p:txBody>
          <a:bodyPr/>
          <a:lstStyle/>
          <a:p>
            <a:pPr algn="ctr"/>
            <a:r>
              <a:rPr lang="en-US" altLang="en-US" b="1" dirty="0"/>
              <a:t>Site of the Pool of Bethesda</a:t>
            </a:r>
          </a:p>
        </p:txBody>
      </p:sp>
      <p:sp>
        <p:nvSpPr>
          <p:cNvPr id="78857" name="Rectangle 9"/>
          <p:cNvSpPr>
            <a:spLocks noChangeArrowheads="1"/>
          </p:cNvSpPr>
          <p:nvPr/>
        </p:nvSpPr>
        <p:spPr bwMode="auto">
          <a:xfrm>
            <a:off x="3146425" y="3352800"/>
            <a:ext cx="7938" cy="7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8859" name="Picture 11" descr="Jesus,%20Healing%20Pool%20at%20Bethe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990600"/>
            <a:ext cx="413702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FACE7D6-3A58-42BF-8504-579A301EDCB0}"/>
              </a:ext>
            </a:extLst>
          </p:cNvPr>
          <p:cNvPicPr>
            <a:picLocks noChangeAspect="1"/>
          </p:cNvPicPr>
          <p:nvPr/>
        </p:nvPicPr>
        <p:blipFill rotWithShape="1">
          <a:blip r:embed="rId4"/>
          <a:srcRect l="29130" r="6195"/>
          <a:stretch/>
        </p:blipFill>
        <p:spPr>
          <a:xfrm>
            <a:off x="4440445" y="990600"/>
            <a:ext cx="4398755" cy="5101076"/>
          </a:xfrm>
          <a:prstGeom prst="rect">
            <a:avLst/>
          </a:prstGeom>
        </p:spPr>
      </p:pic>
      <p:sp>
        <p:nvSpPr>
          <p:cNvPr id="3" name="TextBox 2">
            <a:extLst>
              <a:ext uri="{FF2B5EF4-FFF2-40B4-BE49-F238E27FC236}">
                <a16:creationId xmlns:a16="http://schemas.microsoft.com/office/drawing/2014/main" id="{7196439A-5E17-46B8-B0B9-FC0E9254EF84}"/>
              </a:ext>
            </a:extLst>
          </p:cNvPr>
          <p:cNvSpPr txBox="1"/>
          <p:nvPr/>
        </p:nvSpPr>
        <p:spPr>
          <a:xfrm>
            <a:off x="4506222" y="6167876"/>
            <a:ext cx="4267200" cy="369332"/>
          </a:xfrm>
          <a:prstGeom prst="rect">
            <a:avLst/>
          </a:prstGeom>
          <a:noFill/>
        </p:spPr>
        <p:txBody>
          <a:bodyPr wrap="square" rtlCol="0">
            <a:spAutoFit/>
          </a:bodyPr>
          <a:lstStyle/>
          <a:p>
            <a:pPr algn="ctr"/>
            <a:r>
              <a:rPr lang="en-US" dirty="0"/>
              <a:t>Closeup of ancient steps</a:t>
            </a: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4" name="Picture 8" descr="pool_of_bethes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0" y="0"/>
            <a:ext cx="9131970" cy="6705601"/>
          </a:xfrm>
          <a:prstGeom prst="rect">
            <a:avLst/>
          </a:prstGeom>
          <a:noFill/>
          <a:extLst>
            <a:ext uri="{909E8E84-426E-40DD-AFC4-6F175D3DCCD1}">
              <a14:hiddenFill xmlns:a14="http://schemas.microsoft.com/office/drawing/2010/main">
                <a:solidFill>
                  <a:srgbClr val="FFFFFF"/>
                </a:solidFill>
              </a14:hiddenFill>
            </a:ext>
          </a:extLst>
        </p:spPr>
      </p:pic>
      <p:sp>
        <p:nvSpPr>
          <p:cNvPr id="75782" name="Rectangle 6"/>
          <p:cNvSpPr>
            <a:spLocks noGrp="1" noChangeArrowheads="1"/>
          </p:cNvSpPr>
          <p:nvPr>
            <p:ph type="title"/>
          </p:nvPr>
        </p:nvSpPr>
        <p:spPr>
          <a:xfrm>
            <a:off x="161117" y="82825"/>
            <a:ext cx="5893904" cy="1143000"/>
          </a:xfrm>
        </p:spPr>
        <p:txBody>
          <a:bodyPr>
            <a:normAutofit/>
          </a:bodyPr>
          <a:lstStyle/>
          <a:p>
            <a:r>
              <a:rPr lang="en-US" altLang="en-US" sz="3000" b="1" dirty="0"/>
              <a:t>Model of the </a:t>
            </a:r>
            <a:r>
              <a:rPr lang="en-US" altLang="en-US" sz="3000" b="1" i="1" dirty="0"/>
              <a:t>Pool of Bethesda</a:t>
            </a:r>
            <a:r>
              <a:rPr lang="en-US" altLang="en-US" sz="3000" b="1" dirty="0"/>
              <a:t>       with the Temple in the background</a:t>
            </a:r>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Jesus Heals the Invalid at the Pool</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5:1-18)</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160843" y="1247532"/>
            <a:ext cx="8854300"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heals the invalid (5:5-9).</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man had an infirmity for thirty-eight years.</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When Jesus asks if he wants to be made well, he explains that he has no one to put him in the water when it is stirred, and others get in before him. </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said to him, "Rise, take up your bed and walk." </a:t>
            </a:r>
          </a:p>
          <a:p>
            <a:pPr marL="625475" lvl="2" indent="-277813">
              <a:spcBef>
                <a:spcPts val="0"/>
              </a:spcBef>
              <a:spcAft>
                <a:spcPts val="300"/>
              </a:spcAft>
            </a:pPr>
            <a:r>
              <a:rPr lang="en-US" sz="2800" b="1" dirty="0">
                <a:ea typeface="Times New Roman" panose="02020603050405020304" pitchFamily="18" charset="0"/>
              </a:rPr>
              <a:t>Immediately</a:t>
            </a:r>
            <a:r>
              <a:rPr lang="en-US" sz="2800" dirty="0">
                <a:ea typeface="Times New Roman" panose="02020603050405020304" pitchFamily="18" charset="0"/>
              </a:rPr>
              <a:t> the man was made well, took up his bed, and walked. </a:t>
            </a:r>
          </a:p>
          <a:p>
            <a:pPr marL="625475" lvl="2" indent="-277813">
              <a:spcBef>
                <a:spcPts val="0"/>
              </a:spcBef>
              <a:spcAft>
                <a:spcPts val="300"/>
              </a:spcAft>
            </a:pPr>
            <a:r>
              <a:rPr lang="en-US" sz="2800" dirty="0">
                <a:ea typeface="Times New Roman" panose="02020603050405020304" pitchFamily="18" charset="0"/>
              </a:rPr>
              <a:t>That day was the</a:t>
            </a:r>
            <a:r>
              <a:rPr lang="en-US" sz="2800" b="1" dirty="0">
                <a:ea typeface="Times New Roman" panose="02020603050405020304" pitchFamily="18" charset="0"/>
              </a:rPr>
              <a:t> Sabbath</a:t>
            </a:r>
            <a:r>
              <a:rPr lang="en-US" sz="2600" i="1" dirty="0">
                <a:solidFill>
                  <a:srgbClr val="74350A"/>
                </a:solidFill>
                <a:effectLst>
                  <a:outerShdw blurRad="38100" dist="38100" dir="2700000" algn="tl">
                    <a:srgbClr val="000000">
                      <a:alpha val="43137"/>
                    </a:srgbClr>
                  </a:outerShdw>
                </a:effectLst>
                <a:ea typeface="Times New Roman" panose="02020603050405020304" pitchFamily="18" charset="0"/>
              </a:rPr>
              <a:t>. </a:t>
            </a: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7086204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Jesus Heals the Invalid at the Pool</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5:1-18)</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160843" y="1247532"/>
            <a:ext cx="8854300"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Controversy with the Jews (5:10-18).</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Jews tell the man it is not lawful to carry his bed on the Sabbath.</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Later, when the man finds Jesus in the temple, Jesus tells him, “See, you have been made well.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Sin no more, </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lest a worse thing come upon you.”</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Jews persecute Jesus because…</a:t>
            </a:r>
          </a:p>
          <a:p>
            <a:pPr marL="625475" lvl="2" indent="-277813">
              <a:spcBef>
                <a:spcPts val="0"/>
              </a:spcBef>
              <a:spcAft>
                <a:spcPts val="300"/>
              </a:spcAft>
            </a:pPr>
            <a:r>
              <a:rPr lang="en-US" sz="2800" dirty="0">
                <a:ea typeface="Times New Roman" panose="02020603050405020304" pitchFamily="18" charset="0"/>
              </a:rPr>
              <a:t>He had done these things on the Sabbath.</a:t>
            </a:r>
          </a:p>
          <a:p>
            <a:pPr marL="625475" lvl="2" indent="-277813">
              <a:spcBef>
                <a:spcPts val="0"/>
              </a:spcBef>
              <a:spcAft>
                <a:spcPts val="300"/>
              </a:spcAft>
            </a:pPr>
            <a:r>
              <a:rPr lang="en-US" sz="2800" dirty="0">
                <a:ea typeface="Times New Roman" panose="02020603050405020304" pitchFamily="18" charset="0"/>
              </a:rPr>
              <a:t>He claimed to be the Son of God – He indicated that He had the right to continuously do His divine work with His Father (cf. 1:1-2; Hebrews 1:2-3).</a:t>
            </a:r>
          </a:p>
        </p:txBody>
      </p:sp>
    </p:spTree>
    <p:extLst>
      <p:ext uri="{BB962C8B-B14F-4D97-AF65-F5344CB8AC3E}">
        <p14:creationId xmlns:p14="http://schemas.microsoft.com/office/powerpoint/2010/main" val="34800034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The Claims of Jesus</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5:19-29)</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160843" y="1247532"/>
            <a:ext cx="8854300"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is the Son, the Life-giver, and the Judge</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As the perfect image of God, Jesus does exactly what the Father shows Him (5:19).</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Because the Father loves the Son, Jesus will do even greater works (raising the dead and judging mankind) so that all would honor the Son as they honor the Father (5:20-23; Ps. 2:6-12; Acts 17:31; 2 Cor. </a:t>
            </a:r>
            <a:r>
              <a:rPr lang="en-US" sz="3000" i="1">
                <a:solidFill>
                  <a:srgbClr val="74350A"/>
                </a:solidFill>
                <a:effectLst>
                  <a:outerShdw blurRad="38100" dist="38100" dir="2700000" algn="tl">
                    <a:srgbClr val="000000">
                      <a:alpha val="43137"/>
                    </a:srgbClr>
                  </a:outerShdw>
                </a:effectLst>
                <a:ea typeface="Times New Roman" panose="02020603050405020304" pitchFamily="18" charset="0"/>
              </a:rPr>
              <a:t>5:10).</a:t>
            </a: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Son will give spiritual life to those who hear and believe Him (5:24-27; cf. 1:4; 1 John 5:11-12).</a:t>
            </a:r>
          </a:p>
          <a:p>
            <a:pPr marL="341313" lvl="1" indent="-341313">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Even more amazing, the Son will raise all the dead to eternal judgment (5:28-29). </a:t>
            </a:r>
          </a:p>
          <a:p>
            <a:pPr marL="341313" lvl="1" indent="-341313">
              <a:spcBef>
                <a:spcPts val="0"/>
              </a:spcBef>
              <a:spcAft>
                <a:spcPts val="300"/>
              </a:spcAft>
            </a:pP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6634073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8941</TotalTime>
  <Words>1361</Words>
  <Application>Microsoft Office PowerPoint</Application>
  <PresentationFormat>On-screen Show (4:3)</PresentationFormat>
  <Paragraphs>69</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Agency FB</vt:lpstr>
      <vt:lpstr>Arial</vt:lpstr>
      <vt:lpstr>Berlin Sans FB Demi</vt:lpstr>
      <vt:lpstr>Calibri</vt:lpstr>
      <vt:lpstr>Calibri Light</vt:lpstr>
      <vt:lpstr>Maiandra GD</vt:lpstr>
      <vt:lpstr>Papyrus</vt:lpstr>
      <vt:lpstr>Office Theme</vt:lpstr>
      <vt:lpstr>1_Office Theme</vt:lpstr>
      <vt:lpstr>The  Gospel of John</vt:lpstr>
      <vt:lpstr>The  Gospel of John</vt:lpstr>
      <vt:lpstr>Jesus Heals the Invalid at the Pool (John 5:1-18)</vt:lpstr>
      <vt:lpstr>PowerPoint Presentation</vt:lpstr>
      <vt:lpstr>Site of the Pool of Bethesda</vt:lpstr>
      <vt:lpstr>Model of the Pool of Bethesda       with the Temple in the background</vt:lpstr>
      <vt:lpstr>Jesus Heals the Invalid at the Pool (John 5:1-18)</vt:lpstr>
      <vt:lpstr>Jesus Heals the Invalid at the Pool (John 5:1-18)</vt:lpstr>
      <vt:lpstr>The Claims of Jesus (John 5:19-29)</vt:lpstr>
      <vt:lpstr>Witnesses Attest to Jesus’ Claims (John 5:1-18)</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467</cp:revision>
  <cp:lastPrinted>2021-04-30T17:52:02Z</cp:lastPrinted>
  <dcterms:created xsi:type="dcterms:W3CDTF">2020-12-21T14:42:06Z</dcterms:created>
  <dcterms:modified xsi:type="dcterms:W3CDTF">2021-05-02T14:07:09Z</dcterms:modified>
</cp:coreProperties>
</file>