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311" r:id="rId3"/>
    <p:sldId id="312" r:id="rId4"/>
    <p:sldId id="301" r:id="rId5"/>
    <p:sldId id="306" r:id="rId6"/>
    <p:sldId id="302" r:id="rId7"/>
    <p:sldId id="398" r:id="rId8"/>
    <p:sldId id="399" r:id="rId9"/>
    <p:sldId id="307" r:id="rId10"/>
    <p:sldId id="313" r:id="rId11"/>
    <p:sldId id="308" r:id="rId12"/>
    <p:sldId id="303" r:id="rId13"/>
    <p:sldId id="309" r:id="rId14"/>
    <p:sldId id="310" r:id="rId15"/>
  </p:sldIdLst>
  <p:sldSz cx="12192000" cy="6858000"/>
  <p:notesSz cx="68580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FF33CC"/>
    <a:srgbClr val="00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272" autoAdjust="0"/>
  </p:normalViewPr>
  <p:slideViewPr>
    <p:cSldViewPr snapToGrid="0">
      <p:cViewPr varScale="1">
        <p:scale>
          <a:sx n="48" d="100"/>
          <a:sy n="48" d="100"/>
        </p:scale>
        <p:origin x="11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6EB8CFD-1656-4A8A-9B8B-30C04A7B6603}" type="datetimeFigureOut">
              <a:rPr lang="en-US"/>
              <a:pPr>
                <a:defRPr/>
              </a:pPr>
              <a:t>12/1/2024</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44D2C4E-1771-4653-884C-6B87511F5C83}"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009AB06-4DCB-4AF8-AD60-E4A9F62B0080}" type="datetimeFigureOut">
              <a:rPr lang="en-US"/>
              <a:pPr>
                <a:defRPr/>
              </a:pPr>
              <a:t>12/1/2024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FEF5FB-A0C3-427D-8075-7186C8F0EA5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2229" rtl="0" eaLnBrk="1" fontAlgn="base" latinLnBrk="0" hangingPunct="1">
              <a:lnSpc>
                <a:spcPct val="100000"/>
              </a:lnSpc>
              <a:spcBef>
                <a:spcPct val="0"/>
              </a:spcBef>
              <a:spcAft>
                <a:spcPct val="0"/>
              </a:spcAft>
              <a:buClrTx/>
              <a:buSzTx/>
              <a:buFontTx/>
              <a:buNone/>
              <a:tabLst/>
              <a:defRPr/>
            </a:pPr>
            <a:fld id="{E6FEF5FB-A0C3-427D-8075-7186C8F0EA5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62229"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05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4627" rtl="0" eaLnBrk="1" fontAlgn="auto" latinLnBrk="0" hangingPunct="1">
              <a:lnSpc>
                <a:spcPct val="100000"/>
              </a:lnSpc>
              <a:spcBef>
                <a:spcPts val="0"/>
              </a:spcBef>
              <a:spcAft>
                <a:spcPts val="0"/>
              </a:spcAft>
              <a:buClrTx/>
              <a:buSzTx/>
              <a:buFontTx/>
              <a:buNone/>
              <a:tabLst/>
              <a:defRPr/>
            </a:pPr>
            <a:fld id="{251096F4-F032-43F7-8A27-B2C804054D6D}" type="slidenum">
              <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pPr marL="0" marR="0" lvl="0" indent="0" algn="r" defTabSz="934627" rtl="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Sins that led to John’s death:</a:t>
            </a:r>
          </a:p>
          <a:p>
            <a:r>
              <a:rPr lang="en-US" dirty="0"/>
              <a:t>An unlawful marriage.</a:t>
            </a:r>
          </a:p>
          <a:p>
            <a:r>
              <a:rPr lang="en-US" dirty="0"/>
              <a:t>Resentment and bitterness (on the part of Herodias).</a:t>
            </a:r>
          </a:p>
          <a:p>
            <a:r>
              <a:rPr lang="en-US" dirty="0"/>
              <a:t>A presumably lustful dance.</a:t>
            </a:r>
          </a:p>
          <a:p>
            <a:r>
              <a:rPr lang="en-US" dirty="0"/>
              <a:t>A rash and prideful promise.</a:t>
            </a:r>
          </a:p>
          <a:p>
            <a:r>
              <a:rPr lang="en-US" dirty="0"/>
              <a:t>Prideful unwillingness to reverse a sinful promise.</a:t>
            </a:r>
          </a:p>
          <a:p>
            <a:endParaRPr lang="en-US" dirty="0"/>
          </a:p>
        </p:txBody>
      </p:sp>
      <p:sp>
        <p:nvSpPr>
          <p:cNvPr id="4" name="Slide Number Placeholder 3"/>
          <p:cNvSpPr>
            <a:spLocks noGrp="1"/>
          </p:cNvSpPr>
          <p:nvPr>
            <p:ph type="sldNum" sz="quarter" idx="5"/>
          </p:nvPr>
        </p:nvSpPr>
        <p:spPr/>
        <p:txBody>
          <a:bodyPr/>
          <a:lstStyle/>
          <a:p>
            <a:fld id="{E6FEF5FB-A0C3-427D-8075-7186C8F0EA50}" type="slidenum">
              <a:rPr lang="en-US" altLang="en-US" smtClean="0"/>
              <a:pPr/>
              <a:t>7</a:t>
            </a:fld>
            <a:endParaRPr lang="en-US" altLang="en-US" dirty="0"/>
          </a:p>
        </p:txBody>
      </p:sp>
    </p:spTree>
    <p:extLst>
      <p:ext uri="{BB962C8B-B14F-4D97-AF65-F5344CB8AC3E}">
        <p14:creationId xmlns:p14="http://schemas.microsoft.com/office/powerpoint/2010/main" val="22930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37A2-80D8-65F3-2D98-DDFECB2A8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2E01C-3ED0-025A-C684-0D55489F7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2640F-52A9-9C27-ADAC-E64018B3B124}"/>
              </a:ext>
            </a:extLst>
          </p:cNvPr>
          <p:cNvSpPr>
            <a:spLocks noGrp="1"/>
          </p:cNvSpPr>
          <p:nvPr>
            <p:ph type="body" idx="1"/>
          </p:nvPr>
        </p:nvSpPr>
        <p:spPr/>
        <p:txBody>
          <a:bodyPr/>
          <a:lstStyle/>
          <a:p>
            <a:r>
              <a:rPr lang="en-US" dirty="0"/>
              <a:t>Jacob's Well in Nablus, West Bank, Israel is estimated to be 100–115 feet (30–35 meters) deep. The well is located in a crypt under the floor of a Greek Orthodox church, and visitors can access it by entering the church and descending stairs to the crypt.</a:t>
            </a:r>
          </a:p>
        </p:txBody>
      </p:sp>
      <p:sp>
        <p:nvSpPr>
          <p:cNvPr id="4" name="Slide Number Placeholder 3">
            <a:extLst>
              <a:ext uri="{FF2B5EF4-FFF2-40B4-BE49-F238E27FC236}">
                <a16:creationId xmlns:a16="http://schemas.microsoft.com/office/drawing/2014/main" id="{2DC5CA74-FD3B-092E-1830-7E4623FC993F}"/>
              </a:ext>
            </a:extLst>
          </p:cNvPr>
          <p:cNvSpPr>
            <a:spLocks noGrp="1"/>
          </p:cNvSpPr>
          <p:nvPr>
            <p:ph type="sldNum" sz="quarter" idx="5"/>
          </p:nvPr>
        </p:nvSpPr>
        <p:spPr/>
        <p:txBody>
          <a:bodyPr/>
          <a:lstStyle/>
          <a:p>
            <a:fld id="{E6FEF5FB-A0C3-427D-8075-7186C8F0EA50}" type="slidenum">
              <a:rPr lang="en-US" altLang="en-US" smtClean="0"/>
              <a:pPr/>
              <a:t>9</a:t>
            </a:fld>
            <a:endParaRPr lang="en-US" altLang="en-US" dirty="0"/>
          </a:p>
        </p:txBody>
      </p:sp>
    </p:spTree>
    <p:extLst>
      <p:ext uri="{BB962C8B-B14F-4D97-AF65-F5344CB8AC3E}">
        <p14:creationId xmlns:p14="http://schemas.microsoft.com/office/powerpoint/2010/main" val="130678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Jacob's Well in Nablus, West Bank, Israel is estimated to be 100–115 feet (30–35 meters) deep. The well is located in a crypt under the floor of a Greek Orthodox church, and visitors can access it by entering the church and descending stairs to the crypt.</a:t>
            </a:r>
          </a:p>
        </p:txBody>
      </p:sp>
      <p:sp>
        <p:nvSpPr>
          <p:cNvPr id="4" name="Slide Number Placeholder 3"/>
          <p:cNvSpPr>
            <a:spLocks noGrp="1"/>
          </p:cNvSpPr>
          <p:nvPr>
            <p:ph type="sldNum" sz="quarter" idx="5"/>
          </p:nvPr>
        </p:nvSpPr>
        <p:spPr/>
        <p:txBody>
          <a:bodyPr/>
          <a:lstStyle/>
          <a:p>
            <a:fld id="{E6FEF5FB-A0C3-427D-8075-7186C8F0EA50}" type="slidenum">
              <a:rPr lang="en-US" altLang="en-US" smtClean="0"/>
              <a:pPr/>
              <a:t>10</a:t>
            </a:fld>
            <a:endParaRPr lang="en-US" altLang="en-US" dirty="0"/>
          </a:p>
        </p:txBody>
      </p:sp>
    </p:spTree>
    <p:extLst>
      <p:ext uri="{BB962C8B-B14F-4D97-AF65-F5344CB8AC3E}">
        <p14:creationId xmlns:p14="http://schemas.microsoft.com/office/powerpoint/2010/main" val="84088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4:45  </a:t>
            </a:r>
            <a:r>
              <a:rPr lang="en-US" dirty="0"/>
              <a:t>So when He came to Galilee, the Galileans received Him, having seen all the things He did in Jerusalem at the feast; for they also had gone to the feast.</a:t>
            </a:r>
          </a:p>
          <a:p>
            <a:r>
              <a:rPr lang="en-US" b="1" dirty="0"/>
              <a:t>Matthew 4:12-17  </a:t>
            </a:r>
            <a:r>
              <a:rPr lang="en-US" dirty="0"/>
              <a:t>Now when Jesus heard that John had been put in prison, He departed to Galilee.  13  And leaving Nazareth, He came and dwelt in Capernaum, which is by the sea, in the regions of Zebulun and Naphtali,  14  that it might be fulfilled which was spoken by Isaiah the prophet, saying:  15  "THE LAND OF ZEBULUN AND THE LAND OF NAPHTALI, BY THE WAY OF THE SEA, BEYOND THE JORDAN, GALILEE OF THE GENTILES:  16  THE PEOPLE WHO SAT IN DARKNESS HAVE SEEN A GREAT LIGHT, AND UPON THOSE WHO SAT IN THE REGION AND SHADOW OF DEATH LIGHT HAS DAWNED."  17  From that time Jesus began to preach and to say, "Repent, for the kingdom of heaven is at hand.“</a:t>
            </a:r>
          </a:p>
          <a:p>
            <a:r>
              <a:rPr lang="en-US" b="1" dirty="0"/>
              <a:t>Mark 1:14-15  </a:t>
            </a:r>
            <a:r>
              <a:rPr lang="en-US" dirty="0"/>
              <a:t>Now after John was put in prison, Jesus came to Galilee, preaching the gospel of the kingdom of God,  15  and saying, "The time is fulfilled, and the kingdom of God is at hand. Repent, and believe in the gospel."</a:t>
            </a:r>
          </a:p>
          <a:p>
            <a:r>
              <a:rPr lang="en-US" b="1" dirty="0"/>
              <a:t>Luke 4:14-15  </a:t>
            </a:r>
            <a:r>
              <a:rPr lang="en-US" dirty="0"/>
              <a:t>Then Jesus returned in the power of the Spirit to Galilee, and news of Him went out through all the surrounding region.  15  And He taught in their synagogues, being glorified by all.</a:t>
            </a:r>
          </a:p>
          <a:p>
            <a:endParaRPr lang="en-US" dirty="0"/>
          </a:p>
        </p:txBody>
      </p:sp>
      <p:sp>
        <p:nvSpPr>
          <p:cNvPr id="4" name="Slide Number Placeholder 3"/>
          <p:cNvSpPr>
            <a:spLocks noGrp="1"/>
          </p:cNvSpPr>
          <p:nvPr>
            <p:ph type="sldNum" sz="quarter" idx="5"/>
          </p:nvPr>
        </p:nvSpPr>
        <p:spPr/>
        <p:txBody>
          <a:bodyPr/>
          <a:lstStyle/>
          <a:p>
            <a:fld id="{E6FEF5FB-A0C3-427D-8075-7186C8F0EA50}" type="slidenum">
              <a:rPr lang="en-US" altLang="en-US" smtClean="0"/>
              <a:pPr/>
              <a:t>13</a:t>
            </a:fld>
            <a:endParaRPr lang="en-US" altLang="en-US" dirty="0"/>
          </a:p>
        </p:txBody>
      </p:sp>
    </p:spTree>
    <p:extLst>
      <p:ext uri="{BB962C8B-B14F-4D97-AF65-F5344CB8AC3E}">
        <p14:creationId xmlns:p14="http://schemas.microsoft.com/office/powerpoint/2010/main" val="250759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12/1/2024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420151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12/1/2024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26585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12/1/2024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205753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8421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14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0106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59233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8714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44859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7837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24180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12/1/2024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307311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3619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7576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501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12/1/2024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191822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12/1/2024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34424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12/1/2024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199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2778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12/1/2024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102031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12/1/2024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23093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12/1/2024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274366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9AEC8-0197-4B29-90E6-9665C5A07414}" type="datetimeFigureOut">
              <a:rPr lang="en-US"/>
              <a:pPr>
                <a:defRPr/>
              </a:pPr>
              <a:t>12/1/2024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B8A9-B7F6-4307-8C17-56111ED2C8C1}"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1442793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jesus alone"/>
          <p:cNvPicPr>
            <a:picLocks noChangeAspect="1" noChangeArrowheads="1"/>
          </p:cNvPicPr>
          <p:nvPr/>
        </p:nvPicPr>
        <p:blipFill rotWithShape="1">
          <a:blip r:embed="rId3">
            <a:extLst>
              <a:ext uri="{28A0092B-C50C-407E-A947-70E740481C1C}">
                <a14:useLocalDpi xmlns:a14="http://schemas.microsoft.com/office/drawing/2010/main" val="0"/>
              </a:ext>
            </a:extLst>
          </a:blip>
          <a:srcRect l="1952" t="9091" r="29877" b="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5716" y="2397450"/>
            <a:ext cx="6714379" cy="2651200"/>
          </a:xfrm>
        </p:spPr>
        <p:txBody>
          <a:bodyPr anchor="t">
            <a:noAutofit/>
          </a:bodyPr>
          <a:lstStyle/>
          <a:p>
            <a:pPr algn="l"/>
            <a:r>
              <a:rPr lang="en-US" sz="9600" dirty="0">
                <a:solidFill>
                  <a:schemeClr val="accent6">
                    <a:lumMod val="40000"/>
                    <a:lumOff val="60000"/>
                  </a:schemeClr>
                </a:solidFill>
                <a:latin typeface="Berlin Sans FB Demi" panose="020E0802020502020306" pitchFamily="34" charset="0"/>
              </a:rPr>
              <a:t> The Life  	of Christ</a:t>
            </a:r>
          </a:p>
        </p:txBody>
      </p:sp>
    </p:spTree>
    <p:extLst>
      <p:ext uri="{BB962C8B-B14F-4D97-AF65-F5344CB8AC3E}">
        <p14:creationId xmlns:p14="http://schemas.microsoft.com/office/powerpoint/2010/main" val="3633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4579" name="Title 1"/>
          <p:cNvSpPr>
            <a:spLocks noGrp="1"/>
          </p:cNvSpPr>
          <p:nvPr>
            <p:ph type="title"/>
          </p:nvPr>
        </p:nvSpPr>
        <p:spPr>
          <a:xfrm>
            <a:off x="616452" y="142609"/>
            <a:ext cx="5661685" cy="2305761"/>
          </a:xfrm>
        </p:spPr>
        <p:txBody>
          <a:bodyPr anchor="ctr"/>
          <a:lstStyle/>
          <a:p>
            <a:pPr algn="ctr">
              <a:lnSpc>
                <a:spcPct val="10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discussion with the Samaritan woman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4:4-42)</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283" y="2243344"/>
            <a:ext cx="6494683" cy="5441324"/>
          </a:xfrm>
        </p:spPr>
        <p:txBody>
          <a:bodyPr/>
          <a:lstStyle/>
          <a:p>
            <a:pPr>
              <a:lnSpc>
                <a:spcPct val="100000"/>
              </a:lnSpc>
              <a:spcBef>
                <a:spcPct val="0"/>
              </a:spcBef>
            </a:pPr>
            <a:r>
              <a:rPr lang="en-US" altLang="en-US" sz="3200" b="1" dirty="0">
                <a:latin typeface="Arial" panose="020B0604020202020204" pitchFamily="34" charset="0"/>
                <a:cs typeface="Arial" panose="020B0604020202020204" pitchFamily="34" charset="0"/>
              </a:rPr>
              <a:t>Jesus contrasts the living water with the well water.</a:t>
            </a:r>
          </a:p>
          <a:p>
            <a:pPr lvl="1">
              <a:lnSpc>
                <a:spcPct val="100000"/>
              </a:lnSpc>
              <a:spcBef>
                <a:spcPct val="0"/>
              </a:spcBef>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would thirst again after drinking the well water, but after drinking the living water, one would never thirst.</a:t>
            </a:r>
          </a:p>
          <a:p>
            <a:pPr>
              <a:lnSpc>
                <a:spcPct val="100000"/>
              </a:lnSpc>
              <a:spcBef>
                <a:spcPct val="0"/>
              </a:spcBef>
            </a:pPr>
            <a:r>
              <a:rPr lang="en-US" altLang="en-US" sz="3200" b="1" dirty="0">
                <a:latin typeface="Arial" panose="020B0604020202020204" pitchFamily="34" charset="0"/>
                <a:cs typeface="Arial" panose="020B0604020202020204" pitchFamily="34" charset="0"/>
              </a:rPr>
              <a:t>The woman wants the living water so that she will not have to keep coming to the well.</a:t>
            </a:r>
          </a:p>
          <a:p>
            <a:pPr>
              <a:lnSpc>
                <a:spcPct val="100000"/>
              </a:lnSpc>
              <a:spcBef>
                <a:spcPct val="0"/>
              </a:spcBef>
            </a:pPr>
            <a:endParaRPr lang="en-US"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496" y="721601"/>
            <a:ext cx="4572582" cy="56679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27761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itle 1"/>
          <p:cNvSpPr>
            <a:spLocks noGrp="1"/>
          </p:cNvSpPr>
          <p:nvPr>
            <p:ph type="title"/>
          </p:nvPr>
        </p:nvSpPr>
        <p:spPr>
          <a:xfrm>
            <a:off x="527242" y="156118"/>
            <a:ext cx="11290685" cy="1035374"/>
          </a:xfrm>
        </p:spPr>
        <p:txBody>
          <a:bodyPr anchor="b"/>
          <a:lstStyle/>
          <a:p>
            <a:pPr algn="ctr">
              <a:lnSpc>
                <a:spcPct val="10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discussion with the Samaritan woman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4:4-42)</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4898" y="1241238"/>
            <a:ext cx="11606848" cy="2453230"/>
          </a:xfrm>
        </p:spPr>
        <p:txBody>
          <a:bodyPr/>
          <a:lstStyle/>
          <a:p>
            <a:pPr>
              <a:lnSpc>
                <a:spcPct val="100000"/>
              </a:lnSpc>
              <a:spcBef>
                <a:spcPct val="0"/>
              </a:spcBef>
            </a:pP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tells her about her current and past marital status.</a:t>
            </a:r>
          </a:p>
          <a:p>
            <a:pPr>
              <a:lnSpc>
                <a:spcPct val="100000"/>
              </a:lnSpc>
              <a:spcBef>
                <a:spcPct val="0"/>
              </a:spcBef>
            </a:pP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perceives that Jesus is a prophet.</a:t>
            </a:r>
          </a:p>
          <a:p>
            <a:pPr>
              <a:lnSpc>
                <a:spcPct val="100000"/>
              </a:lnSpc>
              <a:spcBef>
                <a:spcPct val="0"/>
              </a:spcBef>
            </a:pP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asks a question about the proper location of worship.</a:t>
            </a:r>
          </a:p>
          <a:p>
            <a:pPr>
              <a:lnSpc>
                <a:spcPct val="100000"/>
              </a:lnSpc>
              <a:spcBef>
                <a:spcPct val="0"/>
              </a:spcBef>
            </a:pP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tells her that neither location will determine who are the true worshipers. God is seeking to be worshiped in </a:t>
            </a:r>
            <a:r>
              <a:rPr lang="en-US" alt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 and in truth</a:t>
            </a: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6" y="3744216"/>
            <a:ext cx="12192000" cy="3113784"/>
          </a:xfrm>
          <a:prstGeom prst="rect">
            <a:avLst/>
          </a:prstGeom>
        </p:spPr>
      </p:pic>
    </p:spTree>
    <p:extLst>
      <p:ext uri="{BB962C8B-B14F-4D97-AF65-F5344CB8AC3E}">
        <p14:creationId xmlns:p14="http://schemas.microsoft.com/office/powerpoint/2010/main" val="73867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0657" y="236301"/>
            <a:ext cx="11290685" cy="968031"/>
          </a:xfrm>
        </p:spPr>
        <p:txBody>
          <a:bodyPr anchor="b"/>
          <a:lstStyle/>
          <a:p>
            <a:pPr algn="ctr">
              <a:lnSpc>
                <a:spcPct val="10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discussion with the Samaritan woman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4:4-42)</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495" y="1122218"/>
            <a:ext cx="11891009" cy="2621998"/>
          </a:xfrm>
        </p:spPr>
        <p:txBody>
          <a:bodyPr/>
          <a:lstStyle/>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is expecting the Messiah to come with all the answers.</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identifies Himself as the Messiah. </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disciples return, they are surprised to find Jesus conversing with a Samaritan woman.</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leaves her waterpot at the well to go and tell the villagers.</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“food” of Jesus is to do His Father’s will and finish His work.</a:t>
            </a:r>
          </a:p>
          <a:p>
            <a:pPr>
              <a:lnSpc>
                <a:spcPct val="100000"/>
              </a:lnSpc>
              <a:spcBef>
                <a:spcPct val="0"/>
              </a:spcBef>
            </a:pPr>
            <a:r>
              <a:rPr lang="en-US" altLang="en-US" dirty="0">
                <a:latin typeface="Arial" panose="020B0604020202020204" pitchFamily="34" charset="0"/>
                <a:cs typeface="Arial" panose="020B0604020202020204" pitchFamily="34" charset="0"/>
              </a:rPr>
              <a:t>Who sowed the harvest that was now ready?</a:t>
            </a:r>
          </a:p>
          <a:p>
            <a:pPr>
              <a:lnSpc>
                <a:spcPct val="100000"/>
              </a:lnSpc>
              <a:spcBef>
                <a:spcPct val="0"/>
              </a:spcBef>
            </a:pPr>
            <a:r>
              <a:rPr lang="en-US" altLang="en-US" dirty="0">
                <a:latin typeface="Arial" panose="020B0604020202020204" pitchFamily="34" charset="0"/>
                <a:cs typeface="Arial" panose="020B0604020202020204" pitchFamily="34" charset="0"/>
              </a:rPr>
              <a:t>What were the reasons the Samaritans believed?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6" y="3744216"/>
            <a:ext cx="12192000" cy="3113784"/>
          </a:xfrm>
          <a:prstGeom prst="rect">
            <a:avLst/>
          </a:prstGeom>
        </p:spPr>
      </p:pic>
    </p:spTree>
    <p:extLst>
      <p:ext uri="{BB962C8B-B14F-4D97-AF65-F5344CB8AC3E}">
        <p14:creationId xmlns:p14="http://schemas.microsoft.com/office/powerpoint/2010/main" val="13700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4579" name="Title 1"/>
          <p:cNvSpPr>
            <a:spLocks noGrp="1"/>
          </p:cNvSpPr>
          <p:nvPr>
            <p:ph type="title"/>
          </p:nvPr>
        </p:nvSpPr>
        <p:spPr>
          <a:xfrm>
            <a:off x="527242" y="0"/>
            <a:ext cx="6141187" cy="1851102"/>
          </a:xfrm>
        </p:spPr>
        <p:txBody>
          <a:bodyPr anchor="b"/>
          <a:lstStyle/>
          <a:p>
            <a:pPr algn="ctr">
              <a:lnSpc>
                <a:spcPct val="10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Arrives in Galilee </a:t>
            </a:r>
            <a:b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4:12-17; Mark 1:14-15; Luke 4:14-15; John 4:43-45)</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4176" y="1929161"/>
            <a:ext cx="6657278" cy="4716338"/>
          </a:xfrm>
        </p:spPr>
        <p:txBody>
          <a:bodyPr/>
          <a:lstStyle/>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Galileans welcome Jesus because they had seen the miracles He had performed in Jerusalem (Jn. 4:45).</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dwells in Capernaum (Mt. 4:13).</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News of Him spreads throughout the region (Lk. 4:14-15).</a:t>
            </a:r>
          </a:p>
          <a:p>
            <a:pPr>
              <a:lnSpc>
                <a:spcPct val="100000"/>
              </a:lnSpc>
              <a:spcBef>
                <a:spcPct val="0"/>
              </a:spcBef>
            </a:pPr>
            <a:r>
              <a:rPr lang="en-US"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theme of Jesus’ preaching is repentance (Mt. 4:17; Mk. 1:14-15).</a:t>
            </a:r>
          </a:p>
        </p:txBody>
      </p:sp>
      <p:pic>
        <p:nvPicPr>
          <p:cNvPr id="1026" name="Picture 2" descr="Image result for bible map galilee"/>
          <p:cNvPicPr>
            <a:picLocks noChangeAspect="1" noChangeArrowheads="1"/>
          </p:cNvPicPr>
          <p:nvPr/>
        </p:nvPicPr>
        <p:blipFill rotWithShape="1">
          <a:blip r:embed="rId3">
            <a:extLst>
              <a:ext uri="{28A0092B-C50C-407E-A947-70E740481C1C}">
                <a14:useLocalDpi xmlns:a14="http://schemas.microsoft.com/office/drawing/2010/main" val="0"/>
              </a:ext>
            </a:extLst>
          </a:blip>
          <a:srcRect l="21382" r="27989"/>
          <a:stretch/>
        </p:blipFill>
        <p:spPr bwMode="auto">
          <a:xfrm>
            <a:off x="7254127" y="0"/>
            <a:ext cx="49378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5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518" y="365125"/>
            <a:ext cx="10877282" cy="1325563"/>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650124" y="1825625"/>
            <a:ext cx="9703676" cy="4351338"/>
          </a:xfrm>
        </p:spPr>
        <p:txBody>
          <a:bodyPr/>
          <a:lstStyle/>
          <a:p>
            <a:r>
              <a:rPr lang="en-US" altLang="en-US" sz="3200" dirty="0"/>
              <a:t>Years of Preparation</a:t>
            </a:r>
          </a:p>
          <a:p>
            <a:r>
              <a:rPr lang="en-US" altLang="en-US" sz="3200" dirty="0"/>
              <a:t>Beginning of Ministry</a:t>
            </a:r>
          </a:p>
          <a:p>
            <a:r>
              <a:rPr lang="en-US" altLang="en-US" sz="3200" dirty="0"/>
              <a:t>Great Galilean Ministry</a:t>
            </a:r>
          </a:p>
          <a:p>
            <a:r>
              <a:rPr lang="en-US" altLang="en-US" sz="3200" dirty="0"/>
              <a:t>Periods of Retirement</a:t>
            </a:r>
          </a:p>
          <a:p>
            <a:r>
              <a:rPr lang="en-US" altLang="en-US" sz="3200" dirty="0"/>
              <a:t>Close of Ministry</a:t>
            </a:r>
          </a:p>
          <a:p>
            <a:r>
              <a:rPr lang="en-US" altLang="en-US" sz="3200" dirty="0"/>
              <a:t>Last Week</a:t>
            </a:r>
          </a:p>
          <a:p>
            <a:r>
              <a:rPr lang="en-US" altLang="en-US" sz="32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03844" y="647917"/>
            <a:ext cx="3712809" cy="5529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289811" y="1690688"/>
            <a:ext cx="4806189" cy="185129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5" presetClass="emph" presetSubtype="0" nodeType="withEffect">
                                  <p:stCondLst>
                                    <p:cond delay="0"/>
                                  </p:stCondLst>
                                  <p:iterate type="lt">
                                    <p:tmAbs val="25"/>
                                  </p:iterate>
                                  <p:childTnLst>
                                    <p:set>
                                      <p:cBhvr override="childStyle">
                                        <p:cTn id="9" dur="indefinite"/>
                                        <p:tgtEl>
                                          <p:spTgt spid="5123">
                                            <p:txEl>
                                              <p:pRg st="0" end="0"/>
                                            </p:txEl>
                                          </p:spTgt>
                                        </p:tgtEl>
                                        <p:attrNameLst>
                                          <p:attrName>style.fontWeight</p:attrName>
                                        </p:attrNameLst>
                                      </p:cBhvr>
                                      <p:to>
                                        <p:strVal val="bold"/>
                                      </p:to>
                                    </p:set>
                                  </p:childTnLst>
                                </p:cTn>
                              </p:par>
                              <p:par>
                                <p:cTn id="10" presetID="15" presetClass="emph" presetSubtype="0" nodeType="withEffect">
                                  <p:stCondLst>
                                    <p:cond delay="0"/>
                                  </p:stCondLst>
                                  <p:iterate type="lt">
                                    <p:tmAbs val="25"/>
                                  </p:iterate>
                                  <p:childTnLst>
                                    <p:set>
                                      <p:cBhvr override="childStyle">
                                        <p:cTn id="11" dur="indefinite"/>
                                        <p:tgtEl>
                                          <p:spTgt spid="5123">
                                            <p:txEl>
                                              <p:pRg st="1" end="1"/>
                                            </p:txEl>
                                          </p:spTgt>
                                        </p:tgtEl>
                                        <p:attrNameLst>
                                          <p:attrName>style.fontWeight</p:attrName>
                                        </p:attrNameLst>
                                      </p:cBhvr>
                                      <p:to>
                                        <p:strVal val="bold"/>
                                      </p:to>
                                    </p:set>
                                  </p:childTnLst>
                                </p:cTn>
                              </p:par>
                              <p:par>
                                <p:cTn id="12" presetID="15" presetClass="emph" presetSubtype="0" nodeType="withEffect">
                                  <p:stCondLst>
                                    <p:cond delay="0"/>
                                  </p:stCondLst>
                                  <p:iterate type="lt">
                                    <p:tmAbs val="25"/>
                                  </p:iterate>
                                  <p:childTnLst>
                                    <p:set>
                                      <p:cBhvr override="childStyle">
                                        <p:cTn id="13" dur="indefinite"/>
                                        <p:tgtEl>
                                          <p:spTgt spid="512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6" name="Rectangle 2458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8" name="Rectangle 2458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0" name="Rectangle 2458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2" name="Freeform: Shape 2459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594" name="Rectangle 2459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Title 1"/>
          <p:cNvSpPr>
            <a:spLocks noGrp="1"/>
          </p:cNvSpPr>
          <p:nvPr>
            <p:ph type="title"/>
          </p:nvPr>
        </p:nvSpPr>
        <p:spPr>
          <a:xfrm>
            <a:off x="209797" y="147469"/>
            <a:ext cx="3458291" cy="3155286"/>
          </a:xfrm>
        </p:spPr>
        <p:txBody>
          <a:bodyPr anchor="b">
            <a:normAutofit/>
          </a:bodyPr>
          <a:lstStyle/>
          <a:p>
            <a:pPr algn="r"/>
            <a:r>
              <a:rPr lang="en-US" altLang="en-US"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Beginning     of Jesus’ Ministry: John’s Further Testimony </a:t>
            </a:r>
            <a:r>
              <a:rPr lang="en-US" altLang="en-US" sz="34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3:22-36)</a:t>
            </a:r>
          </a:p>
        </p:txBody>
      </p:sp>
      <p:sp>
        <p:nvSpPr>
          <p:cNvPr id="3" name="Content Placeholder 2"/>
          <p:cNvSpPr>
            <a:spLocks noGrp="1"/>
          </p:cNvSpPr>
          <p:nvPr>
            <p:ph idx="1"/>
          </p:nvPr>
        </p:nvSpPr>
        <p:spPr>
          <a:xfrm>
            <a:off x="4282477" y="249382"/>
            <a:ext cx="7699726" cy="6437862"/>
          </a:xfrm>
        </p:spPr>
        <p:txBody>
          <a:bodyPr anchor="ctr">
            <a:normAutofit/>
          </a:bodyPr>
          <a:lstStyle/>
          <a:p>
            <a:pPr>
              <a:spcBef>
                <a:spcPct val="0"/>
              </a:spcBef>
              <a:spcAft>
                <a:spcPts val="600"/>
              </a:spcAft>
            </a:pPr>
            <a:r>
              <a:rPr lang="en-US" altLang="en-US" b="1" dirty="0">
                <a:latin typeface="Arial" panose="020B0604020202020204" pitchFamily="34" charset="0"/>
                <a:cs typeface="Arial" panose="020B0604020202020204" pitchFamily="34" charset="0"/>
              </a:rPr>
              <a:t>John was baptizing in Aenon near Salim</a:t>
            </a:r>
            <a:r>
              <a:rPr lang="en-US" altLang="en-US" dirty="0">
                <a:latin typeface="Arial" panose="020B0604020202020204" pitchFamily="34" charset="0"/>
                <a:cs typeface="Arial" panose="020B0604020202020204" pitchFamily="34" charset="0"/>
              </a:rPr>
              <a:t>.</a:t>
            </a:r>
          </a:p>
          <a:p>
            <a:pPr marL="515938" lvl="1" indent="-233363">
              <a:spcBef>
                <a:spcPct val="0"/>
              </a:spcBef>
              <a:spcAft>
                <a:spcPts val="600"/>
              </a:spcAft>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was “much water there</a:t>
            </a:r>
            <a:r>
              <a:rPr lang="en-US" altLang="en-US" sz="28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568325" lvl="1" indent="-284163">
              <a:spcBef>
                <a:spcPct val="0"/>
              </a:spcBef>
              <a:spcAft>
                <a:spcPts val="600"/>
              </a:spcAft>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dispute arose between the Jews and John’s disciples about purification.</a:t>
            </a:r>
          </a:p>
          <a:p>
            <a:pPr>
              <a:spcBef>
                <a:spcPct val="0"/>
              </a:spcBef>
              <a:spcAft>
                <a:spcPts val="600"/>
              </a:spcAft>
            </a:pPr>
            <a:r>
              <a:rPr lang="en-US" altLang="en-US" b="1" dirty="0">
                <a:latin typeface="Arial" panose="020B0604020202020204" pitchFamily="34" charset="0"/>
                <a:cs typeface="Arial" panose="020B0604020202020204" pitchFamily="34" charset="0"/>
              </a:rPr>
              <a:t>John’s disciples tell him that Jesus is baptizing and drawing a lot of people.</a:t>
            </a:r>
          </a:p>
          <a:p>
            <a:pPr>
              <a:spcBef>
                <a:spcPct val="0"/>
              </a:spcBef>
              <a:spcAft>
                <a:spcPts val="600"/>
              </a:spcAft>
            </a:pPr>
            <a:r>
              <a:rPr lang="en-US" altLang="en-US" b="1" dirty="0">
                <a:latin typeface="Arial" panose="020B0604020202020204" pitchFamily="34" charset="0"/>
                <a:cs typeface="Arial" panose="020B0604020202020204" pitchFamily="34" charset="0"/>
              </a:rPr>
              <a:t>In answer, John exalts Jesus (Jn. 3:27-36).</a:t>
            </a:r>
          </a:p>
          <a:p>
            <a:pPr marL="515938" lvl="1" indent="-233363">
              <a:spcBef>
                <a:spcPct val="0"/>
              </a:spcBef>
              <a:spcAft>
                <a:spcPts val="600"/>
              </a:spcAft>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is not the Christ. He is the friend of the groom.  Jesus must increase, and John must decrease.</a:t>
            </a:r>
          </a:p>
          <a:p>
            <a:pPr marL="515938" lvl="1" indent="-233363">
              <a:spcBef>
                <a:spcPct val="0"/>
              </a:spcBef>
              <a:spcAft>
                <a:spcPts val="600"/>
              </a:spcAft>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is from above; He speaks God’s words.</a:t>
            </a:r>
          </a:p>
          <a:p>
            <a:pPr marL="515938" lvl="1" indent="-233363">
              <a:spcBef>
                <a:spcPct val="0"/>
              </a:spcBef>
              <a:spcAft>
                <a:spcPts val="600"/>
              </a:spcAft>
            </a:pPr>
            <a:r>
              <a:rPr lang="en-US" altLang="en-US" sz="28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Eternal life “abides in” believers in Jesus, but God’s wrath abides in unbelievers. </a:t>
            </a:r>
            <a:endParaRPr lang="en-US" altLang="en-US" sz="16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92058" y="3418860"/>
            <a:ext cx="3053699" cy="3247158"/>
          </a:xfrm>
          <a:prstGeom prst="rect">
            <a:avLst/>
          </a:prstGeom>
        </p:spPr>
      </p:pic>
    </p:spTree>
    <p:extLst>
      <p:ext uri="{BB962C8B-B14F-4D97-AF65-F5344CB8AC3E}">
        <p14:creationId xmlns:p14="http://schemas.microsoft.com/office/powerpoint/2010/main" val="892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enon near salim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334"/>
            <a:ext cx="12192001" cy="6900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t>Abundant water supply at Aenon near Salim</a:t>
            </a:r>
          </a:p>
        </p:txBody>
      </p:sp>
      <p:sp>
        <p:nvSpPr>
          <p:cNvPr id="3" name="Content Placeholder 2"/>
          <p:cNvSpPr>
            <a:spLocks noGrp="1"/>
          </p:cNvSpPr>
          <p:nvPr>
            <p:ph idx="1"/>
          </p:nvPr>
        </p:nvSpPr>
        <p:spPr>
          <a:xfrm>
            <a:off x="8126569" y="6168980"/>
            <a:ext cx="3948448" cy="445864"/>
          </a:xfrm>
        </p:spPr>
        <p:txBody>
          <a:bodyPr/>
          <a:lstStyle/>
          <a:p>
            <a:pPr marL="0" indent="0">
              <a:buNone/>
            </a:pPr>
            <a:r>
              <a:rPr lang="en-US" dirty="0"/>
              <a:t>Photo by Leon Mauldin</a:t>
            </a:r>
          </a:p>
        </p:txBody>
      </p:sp>
    </p:spTree>
    <p:extLst>
      <p:ext uri="{BB962C8B-B14F-4D97-AF65-F5344CB8AC3E}">
        <p14:creationId xmlns:p14="http://schemas.microsoft.com/office/powerpoint/2010/main" val="16176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sp>
        <p:nvSpPr>
          <p:cNvPr id="24579" name="Title 1"/>
          <p:cNvSpPr>
            <a:spLocks noGrp="1"/>
          </p:cNvSpPr>
          <p:nvPr>
            <p:ph type="title"/>
          </p:nvPr>
        </p:nvSpPr>
        <p:spPr>
          <a:xfrm>
            <a:off x="166279" y="128058"/>
            <a:ext cx="8779417" cy="1325563"/>
          </a:xfrm>
        </p:spPr>
        <p:txBody>
          <a:bodyPr anchor="b"/>
          <a:lstStyle/>
          <a:p>
            <a:pPr>
              <a:lnSpc>
                <a:spcPct val="80000"/>
              </a:lnSpc>
            </a:pPr>
            <a:r>
              <a:rPr lang="en-US"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rebukes Herod Antipas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14:2-4; Luke 3:19-20; Mark 6:14-29)</a:t>
            </a:r>
            <a:endParaRPr lang="en-US" alt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7527" y="1614124"/>
            <a:ext cx="7308010" cy="4191160"/>
          </a:xfrm>
        </p:spPr>
        <p:txBody>
          <a:bodyPr/>
          <a:lstStyle/>
          <a:p>
            <a:pPr>
              <a:spcBef>
                <a:spcPct val="0"/>
              </a:spcBef>
            </a:pPr>
            <a:r>
              <a:rPr lang="en-US" altLang="en-US" sz="3000" b="1" dirty="0">
                <a:latin typeface="Arial" panose="020B0604020202020204" pitchFamily="34" charset="0"/>
                <a:cs typeface="Arial" panose="020B0604020202020204" pitchFamily="34" charset="0"/>
              </a:rPr>
              <a:t>John the Baptist rebukes Herod because Herod had married his brother Philip’s wife.</a:t>
            </a:r>
          </a:p>
          <a:p>
            <a:pPr lvl="1">
              <a:spcBef>
                <a:spcPct val="0"/>
              </a:spcBef>
            </a:pP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Herod imprisons John for Herodias’s sake</a:t>
            </a:r>
            <a:r>
              <a:rPr lang="en-US" altLang="en-US" sz="2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ct val="0"/>
              </a:spcBef>
            </a:pPr>
            <a:r>
              <a:rPr lang="en-US" altLang="en-US" sz="3000" b="1" dirty="0">
                <a:latin typeface="Arial" panose="020B0604020202020204" pitchFamily="34" charset="0"/>
                <a:cs typeface="Arial" panose="020B0604020202020204" pitchFamily="34" charset="0"/>
              </a:rPr>
              <a:t>Herod does not kill John immediately:</a:t>
            </a:r>
          </a:p>
          <a:p>
            <a:pPr lvl="1">
              <a:spcBef>
                <a:spcPct val="0"/>
              </a:spcBef>
            </a:pP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fears the multitude because they hold John to be a prophet. </a:t>
            </a:r>
          </a:p>
          <a:p>
            <a:pPr lvl="1">
              <a:spcBef>
                <a:spcPct val="0"/>
              </a:spcBef>
            </a:pP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also likes to hear John. </a:t>
            </a:r>
          </a:p>
          <a:p>
            <a:pPr>
              <a:lnSpc>
                <a:spcPct val="100000"/>
              </a:lnSpc>
              <a:spcBef>
                <a:spcPct val="0"/>
              </a:spcBef>
            </a:pPr>
            <a:endParaRPr lang="en-US" altLang="en-US" b="1" i="1" dirty="0">
              <a:latin typeface="Arial" panose="020B0604020202020204" pitchFamily="34" charset="0"/>
              <a:cs typeface="Arial" panose="020B0604020202020204" pitchFamily="34" charset="0"/>
            </a:endParaRPr>
          </a:p>
          <a:p>
            <a:pPr>
              <a:lnSpc>
                <a:spcPct val="100000"/>
              </a:lnSpc>
              <a:spcBef>
                <a:spcPct val="0"/>
              </a:spcBef>
            </a:pP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763064" y="790839"/>
            <a:ext cx="4262657" cy="5549496"/>
          </a:xfrm>
          <a:prstGeom prst="rect">
            <a:avLst/>
          </a:prstGeom>
        </p:spPr>
      </p:pic>
    </p:spTree>
    <p:extLst>
      <p:ext uri="{BB962C8B-B14F-4D97-AF65-F5344CB8AC3E}">
        <p14:creationId xmlns:p14="http://schemas.microsoft.com/office/powerpoint/2010/main" val="33417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7C5C8-61E1-479B-84C7-9B30CD7F919C}"/>
              </a:ext>
            </a:extLst>
          </p:cNvPr>
          <p:cNvPicPr>
            <a:picLocks noChangeAspect="1"/>
          </p:cNvPicPr>
          <p:nvPr/>
        </p:nvPicPr>
        <p:blipFill rotWithShape="1">
          <a:blip r:embed="rId2"/>
          <a:srcRect t="5923" r="-2" b="-2"/>
          <a:stretch/>
        </p:blipFill>
        <p:spPr>
          <a:xfrm>
            <a:off x="6707358" y="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a:extLst>
              <a:ext uri="{FF2B5EF4-FFF2-40B4-BE49-F238E27FC236}">
                <a16:creationId xmlns:a16="http://schemas.microsoft.com/office/drawing/2014/main" id="{8D7F2DB6-ED48-48D2-8009-24688C7025B1}"/>
              </a:ext>
            </a:extLst>
          </p:cNvPr>
          <p:cNvPicPr>
            <a:picLocks noChangeAspect="1"/>
          </p:cNvPicPr>
          <p:nvPr/>
        </p:nvPicPr>
        <p:blipFill rotWithShape="1">
          <a:blip r:embed="rId3"/>
          <a:srcRect r="8369" b="3"/>
          <a:stretch/>
        </p:blipFill>
        <p:spPr>
          <a:xfrm>
            <a:off x="6710268" y="3364982"/>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35CB34A2-00B7-4021-812A-179F25D8D47F}"/>
              </a:ext>
            </a:extLst>
          </p:cNvPr>
          <p:cNvSpPr>
            <a:spLocks noGrp="1"/>
          </p:cNvSpPr>
          <p:nvPr>
            <p:ph type="title"/>
          </p:nvPr>
        </p:nvSpPr>
        <p:spPr>
          <a:xfrm>
            <a:off x="700316" y="335429"/>
            <a:ext cx="3624601" cy="1243584"/>
          </a:xfrm>
        </p:spPr>
        <p:txBody>
          <a:bodyPr>
            <a:normAutofit/>
          </a:bodyPr>
          <a:lstStyle/>
          <a:p>
            <a:r>
              <a:rPr lang="en-US" sz="4800" b="1" dirty="0" err="1">
                <a:latin typeface="Arial" panose="020B0604020202020204" pitchFamily="34" charset="0"/>
                <a:cs typeface="Arial" panose="020B0604020202020204" pitchFamily="34" charset="0"/>
              </a:rPr>
              <a:t>Machaerus</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10C5A7-E0B5-445B-A9C3-4B6650956CCE}"/>
              </a:ext>
            </a:extLst>
          </p:cNvPr>
          <p:cNvSpPr>
            <a:spLocks noGrp="1"/>
          </p:cNvSpPr>
          <p:nvPr>
            <p:ph idx="1"/>
          </p:nvPr>
        </p:nvSpPr>
        <p:spPr>
          <a:xfrm>
            <a:off x="566558" y="1619577"/>
            <a:ext cx="6733287" cy="5174166"/>
          </a:xfrm>
        </p:spPr>
        <p:txBody>
          <a:bodyPr>
            <a:normAutofit/>
          </a:bodyPr>
          <a:lstStyle/>
          <a:p>
            <a:r>
              <a:rPr lang="en-US" sz="3200" dirty="0">
                <a:latin typeface="Arial" panose="020B0604020202020204" pitchFamily="34" charset="0"/>
                <a:cs typeface="Arial" panose="020B0604020202020204" pitchFamily="34" charset="0"/>
              </a:rPr>
              <a:t>Josephus records that Herod sent John to </a:t>
            </a:r>
            <a:r>
              <a:rPr lang="en-US" sz="3200" dirty="0" err="1">
                <a:latin typeface="Arial" panose="020B0604020202020204" pitchFamily="34" charset="0"/>
                <a:cs typeface="Arial" panose="020B0604020202020204" pitchFamily="34" charset="0"/>
              </a:rPr>
              <a:t>Machaerus</a:t>
            </a:r>
            <a:r>
              <a:rPr lang="en-US" sz="3200" dirty="0">
                <a:latin typeface="Arial" panose="020B0604020202020204" pitchFamily="34" charset="0"/>
                <a:cs typeface="Arial" panose="020B0604020202020204" pitchFamily="34" charset="0"/>
              </a:rPr>
              <a:t> where he was imprisoned and put to death. </a:t>
            </a:r>
            <a:r>
              <a:rPr lang="en-US" sz="1800" dirty="0">
                <a:latin typeface="Arial" panose="020B0604020202020204" pitchFamily="34" charset="0"/>
                <a:cs typeface="Arial" panose="020B0604020202020204" pitchFamily="34" charset="0"/>
              </a:rPr>
              <a:t>(Antiquities 18:116-119)</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Machaerus</a:t>
            </a:r>
            <a:r>
              <a:rPr lang="en-US" sz="3200" dirty="0">
                <a:latin typeface="Arial" panose="020B0604020202020204" pitchFamily="34" charset="0"/>
                <a:cs typeface="Arial" panose="020B0604020202020204" pitchFamily="34" charset="0"/>
              </a:rPr>
              <a:t> has an impressive location overlooking the Dead Sea from the east. The citadel is located about 2300 feet above sea level. This would make it about 3600 feet above the Dead Sea.”          </a:t>
            </a:r>
            <a:r>
              <a:rPr lang="en-US" sz="1800" dirty="0">
                <a:latin typeface="Arial" panose="020B0604020202020204" pitchFamily="34" charset="0"/>
                <a:cs typeface="Arial" panose="020B0604020202020204" pitchFamily="34" charset="0"/>
              </a:rPr>
              <a:t>(Quote &amp; photos by Ferrell Jenkins).</a:t>
            </a:r>
          </a:p>
        </p:txBody>
      </p:sp>
    </p:spTree>
    <p:extLst>
      <p:ext uri="{BB962C8B-B14F-4D97-AF65-F5344CB8AC3E}">
        <p14:creationId xmlns:p14="http://schemas.microsoft.com/office/powerpoint/2010/main" val="16597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4CD02C4-A24A-C02A-01AF-7463C51C82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6A8F46-C441-4066-5A4D-7629F1D6A53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sp>
        <p:nvSpPr>
          <p:cNvPr id="24579" name="Title 1">
            <a:extLst>
              <a:ext uri="{FF2B5EF4-FFF2-40B4-BE49-F238E27FC236}">
                <a16:creationId xmlns:a16="http://schemas.microsoft.com/office/drawing/2014/main" id="{2DA054F9-6D81-AFF4-B9EB-29DF3E754EE4}"/>
              </a:ext>
            </a:extLst>
          </p:cNvPr>
          <p:cNvSpPr>
            <a:spLocks noGrp="1"/>
          </p:cNvSpPr>
          <p:nvPr>
            <p:ph type="title"/>
          </p:nvPr>
        </p:nvSpPr>
        <p:spPr>
          <a:xfrm>
            <a:off x="166279" y="1"/>
            <a:ext cx="8779417" cy="1219984"/>
          </a:xfrm>
        </p:spPr>
        <p:txBody>
          <a:bodyPr anchor="b"/>
          <a:lstStyle/>
          <a:p>
            <a:pPr>
              <a:lnSpc>
                <a:spcPct val="80000"/>
              </a:lnSpc>
            </a:pPr>
            <a:r>
              <a:rPr lang="en-US"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Herod has John Beheaded </a:t>
            </a:r>
            <a:br>
              <a:rPr lang="en-US"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6:14-29)</a:t>
            </a:r>
            <a:endParaRPr lang="en-US" alt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396F3A-2D06-09EB-17F5-2C562D5EC64C}"/>
              </a:ext>
            </a:extLst>
          </p:cNvPr>
          <p:cNvSpPr>
            <a:spLocks noGrp="1"/>
          </p:cNvSpPr>
          <p:nvPr>
            <p:ph idx="1"/>
          </p:nvPr>
        </p:nvSpPr>
        <p:spPr>
          <a:xfrm>
            <a:off x="188105" y="1304693"/>
            <a:ext cx="11815790" cy="4333323"/>
          </a:xfrm>
        </p:spPr>
        <p:txBody>
          <a:bodyPr/>
          <a:lstStyle/>
          <a:p>
            <a:pPr>
              <a:lnSpc>
                <a:spcPct val="95000"/>
              </a:lnSpc>
              <a:spcBef>
                <a:spcPct val="0"/>
              </a:spcBef>
            </a:pPr>
            <a:r>
              <a:rPr lang="en-US" altLang="en-US" sz="3000" b="1" dirty="0">
                <a:latin typeface="Arial" panose="020B0604020202020204" pitchFamily="34" charset="0"/>
                <a:cs typeface="Arial" panose="020B0604020202020204" pitchFamily="34" charset="0"/>
              </a:rPr>
              <a:t>Herod’s birthday feast occasions an opportunity for Herodias to have John killed (6:21-29).</a:t>
            </a:r>
          </a:p>
          <a:p>
            <a:pPr lvl="1">
              <a:lnSpc>
                <a:spcPct val="95000"/>
              </a:lnSpc>
              <a:spcBef>
                <a:spcPct val="0"/>
              </a:spcBef>
            </a:pPr>
            <a:r>
              <a:rPr lang="en-US" altLang="en-US" sz="280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daughter of Herodias dances and pleases Herod.</a:t>
            </a:r>
          </a:p>
          <a:p>
            <a:pPr lvl="1">
              <a:lnSpc>
                <a:spcPct val="95000"/>
              </a:lnSpc>
              <a:spcBef>
                <a:spcPct val="0"/>
              </a:spcBef>
            </a:pPr>
            <a:r>
              <a:rPr lang="en-US" altLang="en-US" sz="280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promises her whatever she wants up to half his kingdom.</a:t>
            </a:r>
          </a:p>
          <a:p>
            <a:pPr lvl="1">
              <a:lnSpc>
                <a:spcPct val="95000"/>
              </a:lnSpc>
              <a:spcBef>
                <a:spcPct val="0"/>
              </a:spcBef>
            </a:pPr>
            <a:r>
              <a:rPr lang="en-US" altLang="en-US" sz="280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Herodias instructs her to ask for the head of John. </a:t>
            </a:r>
          </a:p>
          <a:p>
            <a:pPr>
              <a:lnSpc>
                <a:spcPct val="95000"/>
              </a:lnSpc>
              <a:spcBef>
                <a:spcPct val="0"/>
              </a:spcBef>
            </a:pPr>
            <a:r>
              <a:rPr lang="en-US" altLang="en-US" sz="3000" b="1" dirty="0">
                <a:latin typeface="Arial" panose="020B0604020202020204" pitchFamily="34" charset="0"/>
                <a:cs typeface="Arial" panose="020B0604020202020204" pitchFamily="34" charset="0"/>
              </a:rPr>
              <a:t>Herod is sorry but fulfills her request “because of the oaths and because of those who sat with him.”</a:t>
            </a:r>
          </a:p>
          <a:p>
            <a:pPr lvl="1">
              <a:lnSpc>
                <a:spcPct val="95000"/>
              </a:lnSpc>
              <a:spcBef>
                <a:spcPct val="0"/>
              </a:spcBef>
            </a:pPr>
            <a:r>
              <a:rPr lang="en-US" altLang="en-US" sz="280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executioner beheads John in prison and brings the head to the girl who then presents it to Herodias.</a:t>
            </a:r>
          </a:p>
          <a:p>
            <a:pPr lvl="1">
              <a:lnSpc>
                <a:spcPct val="95000"/>
              </a:lnSpc>
              <a:spcBef>
                <a:spcPct val="0"/>
              </a:spcBef>
            </a:pPr>
            <a:r>
              <a:rPr lang="en-US" altLang="en-US" sz="280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John’s disciples take the corpse and bury it</a:t>
            </a:r>
            <a:r>
              <a:rPr lang="en-US" altLang="en-US" sz="2600" b="1" dirty="0">
                <a:solidFill>
                  <a:schemeClr val="accent4">
                    <a:lumMod val="50000"/>
                  </a:schemeClr>
                </a:solidFill>
                <a:latin typeface="Arial" panose="020B0604020202020204" pitchFamily="34" charset="0"/>
                <a:cs typeface="Arial" panose="020B0604020202020204" pitchFamily="34" charset="0"/>
              </a:rPr>
              <a:t>.</a:t>
            </a:r>
          </a:p>
          <a:p>
            <a:pPr>
              <a:lnSpc>
                <a:spcPct val="100000"/>
              </a:lnSpc>
              <a:spcBef>
                <a:spcPct val="0"/>
              </a:spcBef>
            </a:pPr>
            <a:endParaRPr lang="en-US" altLang="en-US" b="1" i="1" dirty="0">
              <a:latin typeface="Arial" panose="020B0604020202020204" pitchFamily="34" charset="0"/>
              <a:cs typeface="Arial" panose="020B0604020202020204" pitchFamily="34" charset="0"/>
            </a:endParaRPr>
          </a:p>
          <a:p>
            <a:pPr>
              <a:lnSpc>
                <a:spcPct val="100000"/>
              </a:lnSpc>
              <a:spcBef>
                <a:spcPct val="0"/>
              </a:spcBef>
            </a:pP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4579" name="Title 1"/>
          <p:cNvSpPr>
            <a:spLocks noGrp="1"/>
          </p:cNvSpPr>
          <p:nvPr>
            <p:ph type="title"/>
          </p:nvPr>
        </p:nvSpPr>
        <p:spPr>
          <a:xfrm>
            <a:off x="527242" y="327876"/>
            <a:ext cx="11290685" cy="863615"/>
          </a:xfrm>
        </p:spPr>
        <p:txBody>
          <a:bodyPr anchor="b"/>
          <a:lstStyle/>
          <a:p>
            <a:pPr algn="ctr">
              <a:lnSpc>
                <a:spcPct val="8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Leaves Judea and Travels Through Samaria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4:12; Mark 1:14; Luke 4:14; John 4:1-4)</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7241" y="1468192"/>
            <a:ext cx="6118257" cy="5138670"/>
          </a:xfrm>
        </p:spPr>
        <p:txBody>
          <a:bodyPr/>
          <a:lstStyle/>
          <a:p>
            <a:pPr>
              <a:lnSpc>
                <a:spcPct val="100000"/>
              </a:lnSpc>
              <a:spcBef>
                <a:spcPct val="0"/>
              </a:spcBef>
            </a:pPr>
            <a:r>
              <a:rPr lang="en-US" altLang="en-US" sz="3200" dirty="0">
                <a:latin typeface="Arial" panose="020B0604020202020204" pitchFamily="34" charset="0"/>
                <a:cs typeface="Arial" panose="020B0604020202020204" pitchFamily="34" charset="0"/>
              </a:rPr>
              <a:t>Jesus leaves Judea when the Pharisees learn how many disciples He is making.</a:t>
            </a:r>
          </a:p>
          <a:p>
            <a:pPr>
              <a:lnSpc>
                <a:spcPct val="100000"/>
              </a:lnSpc>
              <a:spcBef>
                <a:spcPct val="0"/>
              </a:spcBef>
            </a:pPr>
            <a:r>
              <a:rPr lang="en-US" altLang="en-US" sz="3200" dirty="0">
                <a:latin typeface="Arial" panose="020B0604020202020204" pitchFamily="34" charset="0"/>
                <a:cs typeface="Arial" panose="020B0604020202020204" pitchFamily="34" charset="0"/>
              </a:rPr>
              <a:t>He </a:t>
            </a:r>
            <a:r>
              <a:rPr lang="en-US" altLang="en-US" sz="3200" b="1" dirty="0">
                <a:latin typeface="Arial" panose="020B0604020202020204" pitchFamily="34" charset="0"/>
                <a:cs typeface="Arial" panose="020B0604020202020204" pitchFamily="34" charset="0"/>
              </a:rPr>
              <a:t>needed </a:t>
            </a:r>
            <a:r>
              <a:rPr lang="en-US" altLang="en-US" sz="3200" dirty="0">
                <a:latin typeface="Arial" panose="020B0604020202020204" pitchFamily="34" charset="0"/>
                <a:cs typeface="Arial" panose="020B0604020202020204" pitchFamily="34" charset="0"/>
              </a:rPr>
              <a:t>to travel through Samaria.</a:t>
            </a:r>
          </a:p>
          <a:p>
            <a:pPr>
              <a:lnSpc>
                <a:spcPct val="100000"/>
              </a:lnSpc>
              <a:spcBef>
                <a:spcPct val="0"/>
              </a:spcBef>
            </a:pPr>
            <a:r>
              <a:rPr lang="en-US" altLang="en-US" sz="3200" dirty="0">
                <a:latin typeface="Arial" panose="020B0604020202020204" pitchFamily="34" charset="0"/>
                <a:cs typeface="Arial" panose="020B0604020202020204" pitchFamily="34" charset="0"/>
              </a:rPr>
              <a:t>He comes to the city of Sychar, near the ground that Jacob gave to Joseph.</a:t>
            </a:r>
          </a:p>
          <a:p>
            <a:pPr>
              <a:lnSpc>
                <a:spcPct val="100000"/>
              </a:lnSpc>
              <a:spcBef>
                <a:spcPct val="0"/>
              </a:spcBef>
            </a:pPr>
            <a:r>
              <a:rPr lang="en-US" altLang="en-US" sz="3200" dirty="0">
                <a:latin typeface="Arial" panose="020B0604020202020204" pitchFamily="34" charset="0"/>
                <a:cs typeface="Arial" panose="020B0604020202020204" pitchFamily="34" charset="0"/>
              </a:rPr>
              <a:t>Jacob’s well is there.</a:t>
            </a:r>
          </a:p>
        </p:txBody>
      </p:sp>
      <p:pic>
        <p:nvPicPr>
          <p:cNvPr id="1026" name="Picture 2" descr="Image result for map sych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666" y="1347855"/>
            <a:ext cx="4713261" cy="525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1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gradFill>
        <a:effectLst/>
      </p:bgPr>
    </p:bg>
    <p:spTree>
      <p:nvGrpSpPr>
        <p:cNvPr id="1" name="">
          <a:extLst>
            <a:ext uri="{FF2B5EF4-FFF2-40B4-BE49-F238E27FC236}">
              <a16:creationId xmlns:a16="http://schemas.microsoft.com/office/drawing/2014/main" id="{3C6F0A81-4931-B2FE-D3E0-DEC895954D09}"/>
            </a:ext>
          </a:extLst>
        </p:cNvPr>
        <p:cNvGrpSpPr/>
        <p:nvPr/>
      </p:nvGrpSpPr>
      <p:grpSpPr>
        <a:xfrm>
          <a:off x="0" y="0"/>
          <a:ext cx="0" cy="0"/>
          <a:chOff x="0" y="0"/>
          <a:chExt cx="0" cy="0"/>
        </a:xfrm>
      </p:grpSpPr>
      <p:sp>
        <p:nvSpPr>
          <p:cNvPr id="24579" name="Title 1">
            <a:extLst>
              <a:ext uri="{FF2B5EF4-FFF2-40B4-BE49-F238E27FC236}">
                <a16:creationId xmlns:a16="http://schemas.microsoft.com/office/drawing/2014/main" id="{C1D1812E-2850-B01F-409D-28A171EC9071}"/>
              </a:ext>
            </a:extLst>
          </p:cNvPr>
          <p:cNvSpPr>
            <a:spLocks noGrp="1"/>
          </p:cNvSpPr>
          <p:nvPr>
            <p:ph type="title"/>
          </p:nvPr>
        </p:nvSpPr>
        <p:spPr>
          <a:xfrm>
            <a:off x="527242" y="327876"/>
            <a:ext cx="11290685" cy="863615"/>
          </a:xfrm>
        </p:spPr>
        <p:txBody>
          <a:bodyPr anchor="b"/>
          <a:lstStyle/>
          <a:p>
            <a:pPr algn="ctr">
              <a:lnSpc>
                <a:spcPct val="80000"/>
              </a:lnSpc>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discussion with the Samaritan woman    </a:t>
            </a:r>
            <a:r>
              <a:rPr lang="en-US"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4:4-42)</a:t>
            </a: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7EE80D1-D515-DF68-B3E0-5032316A46A6}"/>
              </a:ext>
            </a:extLst>
          </p:cNvPr>
          <p:cNvSpPr>
            <a:spLocks noGrp="1"/>
          </p:cNvSpPr>
          <p:nvPr>
            <p:ph idx="1"/>
          </p:nvPr>
        </p:nvSpPr>
        <p:spPr>
          <a:xfrm>
            <a:off x="374073" y="1282238"/>
            <a:ext cx="7613976" cy="5441324"/>
          </a:xfrm>
        </p:spPr>
        <p:txBody>
          <a:bodyPr/>
          <a:lstStyle/>
          <a:p>
            <a:pPr>
              <a:lnSpc>
                <a:spcPct val="100000"/>
              </a:lnSpc>
              <a:spcBef>
                <a:spcPct val="0"/>
              </a:spcBef>
            </a:pPr>
            <a:r>
              <a:rPr lang="en-US" altLang="en-US" sz="3000" dirty="0">
                <a:latin typeface="Arial" panose="020B0604020202020204" pitchFamily="34" charset="0"/>
                <a:cs typeface="Arial" panose="020B0604020202020204" pitchFamily="34" charset="0"/>
              </a:rPr>
              <a:t>Jesus asks a Samaritan woman who had come to draw water to give Him a drink.</a:t>
            </a:r>
          </a:p>
          <a:p>
            <a:pPr>
              <a:lnSpc>
                <a:spcPct val="100000"/>
              </a:lnSpc>
              <a:spcBef>
                <a:spcPct val="0"/>
              </a:spcBef>
            </a:pPr>
            <a:r>
              <a:rPr lang="en-US" altLang="en-US" sz="3000" dirty="0">
                <a:latin typeface="Arial" panose="020B0604020202020204" pitchFamily="34" charset="0"/>
                <a:cs typeface="Arial" panose="020B0604020202020204" pitchFamily="34" charset="0"/>
              </a:rPr>
              <a:t>The woman is surprised that Jesus made this request,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Jews have now dealings with Samaritans.”</a:t>
            </a:r>
          </a:p>
          <a:p>
            <a:pPr>
              <a:lnSpc>
                <a:spcPct val="100000"/>
              </a:lnSpc>
              <a:spcBef>
                <a:spcPct val="0"/>
              </a:spcBef>
            </a:pPr>
            <a:r>
              <a:rPr lang="en-US" altLang="en-US" sz="3000" dirty="0">
                <a:latin typeface="Arial" panose="020B0604020202020204" pitchFamily="34" charset="0"/>
                <a:cs typeface="Arial" panose="020B0604020202020204" pitchFamily="34" charset="0"/>
              </a:rPr>
              <a:t>Jesus said she would have asked Him for </a:t>
            </a:r>
            <a:r>
              <a:rPr lang="en-US" alt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water </a:t>
            </a:r>
            <a:r>
              <a:rPr lang="en-US" altLang="en-US" sz="3000" dirty="0">
                <a:latin typeface="Arial" panose="020B0604020202020204" pitchFamily="34" charset="0"/>
                <a:cs typeface="Arial" panose="020B0604020202020204" pitchFamily="34" charset="0"/>
              </a:rPr>
              <a:t>if she knew the gift of God  and who Jesus was.</a:t>
            </a:r>
          </a:p>
          <a:p>
            <a:pPr>
              <a:lnSpc>
                <a:spcPct val="100000"/>
              </a:lnSpc>
              <a:spcBef>
                <a:spcPct val="0"/>
              </a:spcBef>
            </a:pPr>
            <a:r>
              <a:rPr lang="en-US" altLang="en-US" sz="3000" dirty="0">
                <a:latin typeface="Arial" panose="020B0604020202020204" pitchFamily="34" charset="0"/>
                <a:cs typeface="Arial" panose="020B0604020202020204" pitchFamily="34" charset="0"/>
              </a:rPr>
              <a:t>The woman doubts. </a:t>
            </a:r>
          </a:p>
          <a:p>
            <a:pPr marL="463550" lvl="1" indent="-238125">
              <a:lnSpc>
                <a:spcPct val="100000"/>
              </a:lnSpc>
              <a:spcBef>
                <a:spcPct val="0"/>
              </a:spcBef>
            </a:pP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could Jesus give her water when the well is deep; He has nothing to draw with?</a:t>
            </a:r>
          </a:p>
          <a:p>
            <a:pPr marL="463550" lvl="1" indent="-238125">
              <a:lnSpc>
                <a:spcPct val="100000"/>
              </a:lnSpc>
              <a:spcBef>
                <a:spcPct val="0"/>
              </a:spcBef>
            </a:pPr>
            <a:r>
              <a:rPr lang="en-US" alt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He greater than Jacob?</a:t>
            </a:r>
          </a:p>
          <a:p>
            <a:pPr>
              <a:lnSpc>
                <a:spcPct val="100000"/>
              </a:lnSpc>
              <a:spcBef>
                <a:spcPct val="0"/>
              </a:spcBef>
            </a:pPr>
            <a:endParaRPr lang="en-US" alt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F4D3B5-91C2-9C7D-363C-B9F09BA31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049" y="1191491"/>
            <a:ext cx="3829878" cy="47473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801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TotalTime>
  <Words>1278</Words>
  <Application>Microsoft Office PowerPoint</Application>
  <PresentationFormat>Widescreen</PresentationFormat>
  <Paragraphs>89</Paragraphs>
  <Slides>13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Berlin Sans FB Demi</vt:lpstr>
      <vt:lpstr>Calibri</vt:lpstr>
      <vt:lpstr>Calibri Light</vt:lpstr>
      <vt:lpstr>Office Theme</vt:lpstr>
      <vt:lpstr>1_Office Theme</vt:lpstr>
      <vt:lpstr> The Life   of Christ</vt:lpstr>
      <vt:lpstr>Seven Periods of Jesus’ Life</vt:lpstr>
      <vt:lpstr>Beginning     of Jesus’ Ministry: John’s Further Testimony (John 3:22-36)</vt:lpstr>
      <vt:lpstr>Abundant water supply at Aenon near Salim</vt:lpstr>
      <vt:lpstr>John rebukes Herod Antipas                 (Matthew 14:2-4; Luke 3:19-20; Mark 6:14-29)</vt:lpstr>
      <vt:lpstr>Machaerus</vt:lpstr>
      <vt:lpstr>Herod has John Beheaded  (Mark 6:14-29)</vt:lpstr>
      <vt:lpstr>Jesus Leaves Judea and Travels Through Samaria (Matthew 4:12; Mark 1:14; Luke 4:14; John 4:1-4)</vt:lpstr>
      <vt:lpstr>Jesus’ discussion with the Samaritan woman    (John 4:4-42)</vt:lpstr>
      <vt:lpstr>Jesus’ discussion with the Samaritan woman    (John 4:4-42)</vt:lpstr>
      <vt:lpstr>Jesus’ discussion with the Samaritan woman    (John 4:4-42)</vt:lpstr>
      <vt:lpstr>Jesus’ discussion with the Samaritan woman    (John 4:4-42)</vt:lpstr>
      <vt:lpstr>Jesus Arrives in Galilee  (Matthew 4:12-17; Mark 1:14-15; Luke 4:14-15; John 4:43-45)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(I)</dc:title>
  <dc:creator>user</dc:creator>
  <cp:lastModifiedBy>Steve Klein</cp:lastModifiedBy>
  <cp:revision>138</cp:revision>
  <cp:lastPrinted>2016-12-10T17:36:58Z</cp:lastPrinted>
  <dcterms:created xsi:type="dcterms:W3CDTF">2016-11-30T15:45:38Z</dcterms:created>
  <dcterms:modified xsi:type="dcterms:W3CDTF">2024-12-01T14:22:08Z</dcterms:modified>
</cp:coreProperties>
</file>