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30" r:id="rId3"/>
    <p:sldId id="328" r:id="rId4"/>
    <p:sldId id="407" r:id="rId5"/>
    <p:sldId id="392" r:id="rId6"/>
    <p:sldId id="256" r:id="rId7"/>
    <p:sldId id="306" r:id="rId8"/>
    <p:sldId id="425" r:id="rId9"/>
    <p:sldId id="426" r:id="rId10"/>
    <p:sldId id="427" r:id="rId11"/>
    <p:sldId id="428" r:id="rId12"/>
    <p:sldId id="429" r:id="rId13"/>
    <p:sldId id="430" r:id="rId14"/>
    <p:sldId id="387" r:id="rId15"/>
    <p:sldId id="431"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364B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510" autoAdjust="0"/>
  </p:normalViewPr>
  <p:slideViewPr>
    <p:cSldViewPr snapToGrid="0">
      <p:cViewPr varScale="1">
        <p:scale>
          <a:sx n="36" d="100"/>
          <a:sy n="36" d="100"/>
        </p:scale>
        <p:origin x="1212"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C98B6C4-9EBA-43F4-A884-39B7D0597E11}" type="datetimeFigureOut">
              <a:rPr lang="en-US" smtClean="0"/>
              <a:t>2/28/2025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AA1B59F-7892-4DA7-82B6-3C36A0E95255}" type="slidenum">
              <a:rPr lang="en-US" smtClean="0"/>
              <a:t>‹#›</a:t>
            </a:fld>
            <a:endParaRPr lang="en-US"/>
          </a:p>
        </p:txBody>
      </p:sp>
    </p:spTree>
    <p:extLst>
      <p:ext uri="{BB962C8B-B14F-4D97-AF65-F5344CB8AC3E}">
        <p14:creationId xmlns:p14="http://schemas.microsoft.com/office/powerpoint/2010/main" val="373397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93441" fontAlgn="base">
              <a:spcBef>
                <a:spcPct val="0"/>
              </a:spcBef>
              <a:spcAft>
                <a:spcPct val="0"/>
              </a:spcAft>
              <a:defRPr/>
            </a:pPr>
            <a:fld id="{E6FEF5FB-A0C3-427D-8075-7186C8F0EA50}" type="slidenum">
              <a:rPr lang="en-US" altLang="en-US">
                <a:solidFill>
                  <a:prstClr val="black"/>
                </a:solidFill>
                <a:latin typeface="Calibri" panose="020F0502020204030204" pitchFamily="34" charset="0"/>
                <a:cs typeface="Arial" panose="020B0604020202020204" pitchFamily="34" charset="0"/>
              </a:rPr>
              <a:pPr defTabSz="493441" fontAlgn="base">
                <a:spcBef>
                  <a:spcPct val="0"/>
                </a:spcBef>
                <a:spcAft>
                  <a:spcPct val="0"/>
                </a:spcAft>
                <a:defRPr/>
              </a:pPr>
              <a:t>1</a:t>
            </a:fld>
            <a:endParaRPr lang="en-US" alt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05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B579B-7473-4AC4-F84E-1D16ACEBB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CF340-388B-04AA-2A50-ACE93ACFD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31F35-A04F-741C-28AD-BD2BA78D0AF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F434EAE-99C1-09F4-5F08-F4C50A03B7F3}"/>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860A657F-B071-2F90-B7C4-5F29A2D8F304}"/>
              </a:ext>
            </a:extLst>
          </p:cNvPr>
          <p:cNvSpPr>
            <a:spLocks noGrp="1"/>
          </p:cNvSpPr>
          <p:nvPr>
            <p:ph type="sldNum" sz="quarter" idx="11"/>
          </p:nvPr>
        </p:nvSpPr>
        <p:spPr/>
        <p:txBody>
          <a:bodyPr/>
          <a:lstStyle/>
          <a:p>
            <a:pPr>
              <a:defRPr/>
            </a:pPr>
            <a:fld id="{6FC36CD5-27B3-4F50-8DF2-30C8D548385D}" type="slidenum">
              <a:rPr lang="en-US" altLang="en-US" smtClean="0"/>
              <a:pPr>
                <a:defRPr/>
              </a:pPr>
              <a:t>10</a:t>
            </a:fld>
            <a:endParaRPr lang="en-US" altLang="en-US"/>
          </a:p>
        </p:txBody>
      </p:sp>
    </p:spTree>
    <p:extLst>
      <p:ext uri="{BB962C8B-B14F-4D97-AF65-F5344CB8AC3E}">
        <p14:creationId xmlns:p14="http://schemas.microsoft.com/office/powerpoint/2010/main" val="352109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7D72-E210-1450-8DFC-34409C1E9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C9693-0136-604A-FD3E-9C4A0D784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68643-1BAE-175D-A742-2D3662B2533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C7093F7-29F5-F98C-C2C4-C1850976A005}"/>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992ECF64-0217-2E64-2CB1-476C97001842}"/>
              </a:ext>
            </a:extLst>
          </p:cNvPr>
          <p:cNvSpPr>
            <a:spLocks noGrp="1"/>
          </p:cNvSpPr>
          <p:nvPr>
            <p:ph type="sldNum" sz="quarter" idx="11"/>
          </p:nvPr>
        </p:nvSpPr>
        <p:spPr/>
        <p:txBody>
          <a:bodyPr/>
          <a:lstStyle/>
          <a:p>
            <a:pPr>
              <a:defRPr/>
            </a:pPr>
            <a:fld id="{6FC36CD5-27B3-4F50-8DF2-30C8D548385D}" type="slidenum">
              <a:rPr lang="en-US" altLang="en-US" smtClean="0"/>
              <a:pPr>
                <a:defRPr/>
              </a:pPr>
              <a:t>11</a:t>
            </a:fld>
            <a:endParaRPr lang="en-US" altLang="en-US"/>
          </a:p>
        </p:txBody>
      </p:sp>
    </p:spTree>
    <p:extLst>
      <p:ext uri="{BB962C8B-B14F-4D97-AF65-F5344CB8AC3E}">
        <p14:creationId xmlns:p14="http://schemas.microsoft.com/office/powerpoint/2010/main" val="93981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386FE-F0C0-7CE5-CDEE-8632D6440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F733E-8B91-C3FF-C5EC-EF73C3FD0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004C5-2638-32C3-8E0B-4E83D7E5AECC}"/>
              </a:ext>
            </a:extLst>
          </p:cNvPr>
          <p:cNvSpPr>
            <a:spLocks noGrp="1"/>
          </p:cNvSpPr>
          <p:nvPr>
            <p:ph type="body" idx="1"/>
          </p:nvPr>
        </p:nvSpPr>
        <p:spPr/>
        <p:txBody>
          <a:bodyPr/>
          <a:lstStyle/>
          <a:p>
            <a:r>
              <a:rPr lang="en-US" dirty="0"/>
              <a:t>Note—Capernaum means “tomb of Nahum” or “village of Nahum” and some scholars believe Nahum was from there.</a:t>
            </a:r>
          </a:p>
          <a:p>
            <a:r>
              <a:rPr lang="en-US" b="1" dirty="0"/>
              <a:t>Jonah was from Gath-</a:t>
            </a:r>
            <a:r>
              <a:rPr lang="en-US" b="1" dirty="0" err="1"/>
              <a:t>hepher</a:t>
            </a:r>
            <a:r>
              <a:rPr lang="en-US" b="1" dirty="0"/>
              <a:t> </a:t>
            </a:r>
            <a:r>
              <a:rPr lang="en-US" dirty="0"/>
              <a:t>which was a city in Galilee (2 Kings 14:25).</a:t>
            </a:r>
          </a:p>
          <a:p>
            <a:r>
              <a:rPr lang="en-US" b="1" dirty="0"/>
              <a:t>Isaiah prophesied </a:t>
            </a:r>
            <a:r>
              <a:rPr lang="en-US" dirty="0"/>
              <a:t>the Messiah would preach in Galilee </a:t>
            </a:r>
            <a:r>
              <a:rPr lang="en-US" b="1" dirty="0"/>
              <a:t>Isaiah 9:1-2  </a:t>
            </a:r>
            <a:r>
              <a:rPr lang="en-US" dirty="0"/>
              <a:t>Nevertheless the gloom will not be upon her who is distressed, As when at first He lightly esteemed The land of Zebulun and the land of Naphtali, And afterward more heavily oppressed her, By the way of the sea, beyond the Jordan, In Galilee of the Gentiles.  2  The people who walked in darkness Have seen a great light; Those who dwelt in the land of the shadow of death, Upon them a light has shined.</a:t>
            </a:r>
          </a:p>
        </p:txBody>
      </p:sp>
      <p:sp>
        <p:nvSpPr>
          <p:cNvPr id="4" name="Footer Placeholder 3">
            <a:extLst>
              <a:ext uri="{FF2B5EF4-FFF2-40B4-BE49-F238E27FC236}">
                <a16:creationId xmlns:a16="http://schemas.microsoft.com/office/drawing/2014/main" id="{AC52B1DD-7EBD-7DAD-6B5C-28DB6D5F1BB3}"/>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227A2BAF-C0DF-A38F-5692-5B355C0AA888}"/>
              </a:ext>
            </a:extLst>
          </p:cNvPr>
          <p:cNvSpPr>
            <a:spLocks noGrp="1"/>
          </p:cNvSpPr>
          <p:nvPr>
            <p:ph type="sldNum" sz="quarter" idx="11"/>
          </p:nvPr>
        </p:nvSpPr>
        <p:spPr/>
        <p:txBody>
          <a:bodyPr/>
          <a:lstStyle/>
          <a:p>
            <a:pPr>
              <a:defRPr/>
            </a:pPr>
            <a:fld id="{6FC36CD5-27B3-4F50-8DF2-30C8D548385D}" type="slidenum">
              <a:rPr lang="en-US" altLang="en-US" smtClean="0"/>
              <a:pPr>
                <a:defRPr/>
              </a:pPr>
              <a:t>12</a:t>
            </a:fld>
            <a:endParaRPr lang="en-US" altLang="en-US"/>
          </a:p>
        </p:txBody>
      </p:sp>
    </p:spTree>
    <p:extLst>
      <p:ext uri="{BB962C8B-B14F-4D97-AF65-F5344CB8AC3E}">
        <p14:creationId xmlns:p14="http://schemas.microsoft.com/office/powerpoint/2010/main" val="155865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the authenticity of John 7:53-8:11</a:t>
            </a:r>
            <a:r>
              <a:rPr lang="en-US" dirty="0"/>
              <a:t>—It's in nearly everybody's Bible.  Scholars have reasons for leaving it there.  There is much more to consider than whether or not it's in the oldest manuscripts.  Here are just a couple of things. </a:t>
            </a:r>
          </a:p>
          <a:p>
            <a:r>
              <a:rPr lang="en-US" dirty="0"/>
              <a:t>The earliest manuscripts may not always be the best.  Maybe the best are the ones that were copied the most.  Personally, I do not blindly trust the earlier manuscripts to the degree so many modern scholars and scholarly sheep do.  I think the Textus Receptus and the Majority Text should carry A LOT of weight when we consider the providence of God in preserving His word.</a:t>
            </a:r>
          </a:p>
          <a:p>
            <a:r>
              <a:rPr lang="en-US" dirty="0"/>
              <a:t>In any case, John 7:53--8:11 is in the Latin Vulgate, produced by Jerome about 400 A.D., who would have been translating from Greek texts that pre-date most of our oldest manuscripts.</a:t>
            </a:r>
          </a:p>
          <a:p>
            <a:endParaRPr lang="en-US" dirty="0"/>
          </a:p>
          <a:p>
            <a:r>
              <a:rPr lang="en-US" b="1" dirty="0"/>
              <a:t>Le 20:10  </a:t>
            </a:r>
            <a:r>
              <a:rPr lang="en-US" dirty="0"/>
              <a:t>'The man who commits adultery with another man's wife, he who commits adultery with his neighbor's wife, the </a:t>
            </a:r>
            <a:r>
              <a:rPr lang="en-US" b="1" dirty="0"/>
              <a:t>adulterer and the adulteress, shall surely be put to death.</a:t>
            </a:r>
          </a:p>
          <a:p>
            <a:r>
              <a:rPr lang="en-US" b="1" dirty="0"/>
              <a:t>De 22:22 </a:t>
            </a:r>
            <a:r>
              <a:rPr lang="en-US" dirty="0"/>
              <a:t>"If a man is found lying with a woman married to a husband, then </a:t>
            </a:r>
            <a:r>
              <a:rPr lang="en-US" b="1" dirty="0"/>
              <a:t>both of them shall die-the man that lay with the woman, and the woman; so you shall put away the evil from Israel.</a:t>
            </a:r>
          </a:p>
          <a:p>
            <a:r>
              <a:rPr lang="en-US" b="1" dirty="0"/>
              <a:t>De 17:6 </a:t>
            </a:r>
            <a:r>
              <a:rPr lang="en-US" b="0" dirty="0"/>
              <a:t>"Whoever is deserving of death shall be put to death on the testimony of two or three witnesses; he shall not be put to death on the testimony of one witness. 7 "The hands of the witnesses shall be the first against him to put him to death, and afterward the hands of all the people. So you shall put away the evil from among you.</a:t>
            </a:r>
          </a:p>
          <a:p>
            <a:endParaRPr lang="en-US" b="1" dirty="0"/>
          </a:p>
          <a:p>
            <a:endParaRPr lang="en-US" dirty="0"/>
          </a:p>
          <a:p>
            <a:endParaRPr lang="en-US" dirty="0"/>
          </a:p>
        </p:txBody>
      </p:sp>
      <p:sp>
        <p:nvSpPr>
          <p:cNvPr id="4" name="Footer Placeholder 3"/>
          <p:cNvSpPr>
            <a:spLocks noGrp="1"/>
          </p:cNvSpPr>
          <p:nvPr>
            <p:ph type="ftr" sz="quarter" idx="10"/>
          </p:nvPr>
        </p:nvSpPr>
        <p:spPr/>
        <p:txBody>
          <a:bodyPr/>
          <a:lstStyle/>
          <a:p>
            <a:pPr defTabSz="942289">
              <a:defRPr/>
            </a:pPr>
            <a:r>
              <a:rPr lang="en-US" altLang="en-US">
                <a:solidFill>
                  <a:srgbClr val="000000"/>
                </a:solidFill>
              </a:rPr>
              <a:t>Life of Christ 2 -- Lesson 8</a:t>
            </a:r>
          </a:p>
        </p:txBody>
      </p:sp>
      <p:sp>
        <p:nvSpPr>
          <p:cNvPr id="5" name="Slide Number Placeholder 4"/>
          <p:cNvSpPr>
            <a:spLocks noGrp="1"/>
          </p:cNvSpPr>
          <p:nvPr>
            <p:ph type="sldNum" sz="quarter" idx="11"/>
          </p:nvPr>
        </p:nvSpPr>
        <p:spPr/>
        <p:txBody>
          <a:bodyPr/>
          <a:lstStyle/>
          <a:p>
            <a:pPr defTabSz="942289">
              <a:defRPr/>
            </a:pPr>
            <a:fld id="{6FC36CD5-27B3-4F50-8DF2-30C8D548385D}" type="slidenum">
              <a:rPr lang="en-US" altLang="en-US">
                <a:solidFill>
                  <a:srgbClr val="000000"/>
                </a:solidFill>
              </a:rPr>
              <a:pPr defTabSz="942289">
                <a:defRPr/>
              </a:pPr>
              <a:t>13</a:t>
            </a:fld>
            <a:endParaRPr lang="en-US" altLang="en-US">
              <a:solidFill>
                <a:srgbClr val="000000"/>
              </a:solidFill>
            </a:endParaRPr>
          </a:p>
        </p:txBody>
      </p:sp>
    </p:spTree>
    <p:extLst>
      <p:ext uri="{BB962C8B-B14F-4D97-AF65-F5344CB8AC3E}">
        <p14:creationId xmlns:p14="http://schemas.microsoft.com/office/powerpoint/2010/main" val="95753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E3D36-A567-B247-124B-CBE7A182E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8D09C-CF16-4CA6-EBC2-471DC12F7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45613-A415-9B2D-21B4-85C187B0FD98}"/>
              </a:ext>
            </a:extLst>
          </p:cNvPr>
          <p:cNvSpPr>
            <a:spLocks noGrp="1"/>
          </p:cNvSpPr>
          <p:nvPr>
            <p:ph type="body" idx="1"/>
          </p:nvPr>
        </p:nvSpPr>
        <p:spPr/>
        <p:txBody>
          <a:bodyPr/>
          <a:lstStyle/>
          <a:p>
            <a:r>
              <a:rPr lang="en-US" b="1" dirty="0"/>
              <a:t>John 3:17 </a:t>
            </a:r>
            <a:r>
              <a:rPr lang="en-US" dirty="0"/>
              <a:t>"For God did not send His Son into the world to condemn the world, but that the world through Him might be saved.</a:t>
            </a:r>
          </a:p>
          <a:p>
            <a:r>
              <a:rPr lang="en-US" b="1" dirty="0"/>
              <a:t>Luke 19:10 </a:t>
            </a:r>
            <a:r>
              <a:rPr lang="en-US" dirty="0"/>
              <a:t>"for the Son of Man has come to seek and to save that which was lost.“</a:t>
            </a:r>
          </a:p>
          <a:p>
            <a:r>
              <a:rPr lang="en-US" dirty="0"/>
              <a:t>Luk_5:20  When He saw their faith, He said to him, "Man, your sins are forgiven you."</a:t>
            </a:r>
          </a:p>
          <a:p>
            <a:r>
              <a:rPr lang="en-US" dirty="0"/>
              <a:t>Luk_5:23  Which is easier, to say, 'Your sins are forgiven you,' or to say, 'Rise up and walk'?</a:t>
            </a:r>
          </a:p>
          <a:p>
            <a:r>
              <a:rPr lang="en-US" dirty="0"/>
              <a:t>Luk_7:48  Then He said to her, "Your sins are forgiven.“</a:t>
            </a:r>
          </a:p>
          <a:p>
            <a:pPr marL="171450" indent="-171450">
              <a:buFont typeface="Arial" panose="020B0604020202020204" pitchFamily="34" charset="0"/>
              <a:buChar char="•"/>
            </a:pPr>
            <a:r>
              <a:rPr lang="en-US" dirty="0"/>
              <a:t>Does Jesus fail to condemn adultery? Does He in any way indicate adultery is sin?</a:t>
            </a:r>
          </a:p>
          <a:p>
            <a:pPr marL="171450" indent="-171450">
              <a:buFont typeface="Arial" panose="020B0604020202020204" pitchFamily="34" charset="0"/>
              <a:buChar char="•"/>
            </a:pPr>
            <a:r>
              <a:rPr lang="en-US" dirty="0"/>
              <a:t>Some commentators say this passage was omitted in reading to early churches (thus the question about authenticity) because it lacks a clear condemnation of adultery.</a:t>
            </a:r>
          </a:p>
          <a:p>
            <a:pPr marL="171450" indent="-171450">
              <a:buFont typeface="Arial" panose="020B0604020202020204" pitchFamily="34" charset="0"/>
              <a:buChar char="•"/>
            </a:pPr>
            <a:r>
              <a:rPr lang="en-US" dirty="0"/>
              <a:t>Does this relate in any way to Matthew 23:23 discussion of justice and mercy and faith?</a:t>
            </a:r>
          </a:p>
          <a:p>
            <a:endParaRPr lang="en-US" dirty="0"/>
          </a:p>
          <a:p>
            <a:endParaRPr lang="en-US" dirty="0"/>
          </a:p>
        </p:txBody>
      </p:sp>
      <p:sp>
        <p:nvSpPr>
          <p:cNvPr id="4" name="Footer Placeholder 3">
            <a:extLst>
              <a:ext uri="{FF2B5EF4-FFF2-40B4-BE49-F238E27FC236}">
                <a16:creationId xmlns:a16="http://schemas.microsoft.com/office/drawing/2014/main" id="{32005C6A-EE46-8A71-1404-B91BCC4A8A28}"/>
              </a:ext>
            </a:extLst>
          </p:cNvPr>
          <p:cNvSpPr>
            <a:spLocks noGrp="1"/>
          </p:cNvSpPr>
          <p:nvPr>
            <p:ph type="ftr" sz="quarter" idx="10"/>
          </p:nvPr>
        </p:nvSpPr>
        <p:spPr/>
        <p:txBody>
          <a:bodyPr/>
          <a:lstStyle/>
          <a:p>
            <a:pPr defTabSz="942289">
              <a:defRPr/>
            </a:pPr>
            <a:r>
              <a:rPr lang="en-US" altLang="en-US">
                <a:solidFill>
                  <a:srgbClr val="000000"/>
                </a:solidFill>
              </a:rPr>
              <a:t>Life of Christ 2 -- Lesson 8</a:t>
            </a:r>
          </a:p>
        </p:txBody>
      </p:sp>
      <p:sp>
        <p:nvSpPr>
          <p:cNvPr id="5" name="Slide Number Placeholder 4">
            <a:extLst>
              <a:ext uri="{FF2B5EF4-FFF2-40B4-BE49-F238E27FC236}">
                <a16:creationId xmlns:a16="http://schemas.microsoft.com/office/drawing/2014/main" id="{11445D93-1F1D-3A07-B473-F94283B592D0}"/>
              </a:ext>
            </a:extLst>
          </p:cNvPr>
          <p:cNvSpPr>
            <a:spLocks noGrp="1"/>
          </p:cNvSpPr>
          <p:nvPr>
            <p:ph type="sldNum" sz="quarter" idx="11"/>
          </p:nvPr>
        </p:nvSpPr>
        <p:spPr/>
        <p:txBody>
          <a:bodyPr/>
          <a:lstStyle/>
          <a:p>
            <a:pPr defTabSz="942289">
              <a:defRPr/>
            </a:pPr>
            <a:fld id="{6FC36CD5-27B3-4F50-8DF2-30C8D548385D}" type="slidenum">
              <a:rPr lang="en-US" altLang="en-US">
                <a:solidFill>
                  <a:srgbClr val="000000"/>
                </a:solidFill>
              </a:rPr>
              <a:pPr defTabSz="942289">
                <a:defRPr/>
              </a:pPr>
              <a:t>14</a:t>
            </a:fld>
            <a:endParaRPr lang="en-US" altLang="en-US">
              <a:solidFill>
                <a:srgbClr val="000000"/>
              </a:solidFill>
            </a:endParaRPr>
          </a:p>
        </p:txBody>
      </p:sp>
    </p:spTree>
    <p:extLst>
      <p:ext uri="{BB962C8B-B14F-4D97-AF65-F5344CB8AC3E}">
        <p14:creationId xmlns:p14="http://schemas.microsoft.com/office/powerpoint/2010/main" val="126414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97738">
              <a:defRPr/>
            </a:pPr>
            <a:fld id="{251096F4-F032-43F7-8A27-B2C804054D6D}" type="slidenum">
              <a:rPr lang="en-US" altLang="en-US" sz="1800" kern="0">
                <a:solidFill>
                  <a:sysClr val="windowText" lastClr="000000"/>
                </a:solidFill>
                <a:latin typeface="Calibri" panose="020F0502020204030204"/>
                <a:cs typeface="Arial" panose="020B0604020202020204" pitchFamily="34" charset="0"/>
              </a:rPr>
              <a:pPr defTabSz="997738">
                <a:defRPr/>
              </a:pPr>
              <a:t>2</a:t>
            </a:fld>
            <a:endParaRPr lang="en-US" altLang="en-US" sz="1800" kern="0">
              <a:solidFill>
                <a:sysClr val="windowText" lastClr="000000"/>
              </a:solidFill>
              <a:latin typeface="Calibri" panose="020F0502020204030204"/>
              <a:cs typeface="Arial" panose="020B0604020202020204" pitchFamily="34"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AAD04256-4253-458B-80E5-F0E18F09DBA4}" type="slidenum">
              <a:rPr lang="en-US" altLang="en-US" sz="1800" kern="0">
                <a:solidFill>
                  <a:sysClr val="windowText" lastClr="000000"/>
                </a:solidFill>
              </a:rPr>
              <a:pPr defTabSz="933138">
                <a:defRPr/>
              </a:pPr>
              <a:t>3</a:t>
            </a:fld>
            <a:endParaRPr lang="en-US" altLang="en-US" sz="1800" kern="0">
              <a:solidFill>
                <a:sysClr val="windowText" lastClr="000000"/>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3898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DAD44F-CFCB-475E-842A-F8B50899A612}" type="slidenum">
              <a:rPr lang="en-US" altLang="en-US"/>
              <a:pPr/>
              <a:t>4</a:t>
            </a:fld>
            <a:endParaRPr lang="en-US" altLang="en-US"/>
          </a:p>
        </p:txBody>
      </p:sp>
      <p:sp>
        <p:nvSpPr>
          <p:cNvPr id="214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24942BA6-66B1-4BFC-BBC2-16DD8FB9EA55}" type="slidenum">
              <a:rPr lang="en-US" altLang="en-US" sz="1200"/>
              <a:pPr algn="r">
                <a:buFontTx/>
                <a:buNone/>
              </a:pPr>
              <a:t>4</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p:txBody>
          <a:bodyPr/>
          <a:lstStyle/>
          <a:p>
            <a:r>
              <a:rPr lang="en-US" altLang="en-US" dirty="0"/>
              <a:t>*In the last six months or so before Jesus’ crucifixion, John makes mention of the Feast of Tabernacles (October), the Feast of Dedication (late December, John 10), and the Passover (early spring).</a:t>
            </a:r>
          </a:p>
          <a:p>
            <a:r>
              <a:rPr lang="en-US" altLang="en-US" b="1" dirty="0"/>
              <a:t>Leviticus 23:34-36  </a:t>
            </a:r>
            <a:r>
              <a:rPr lang="en-US" altLang="en-US" dirty="0"/>
              <a:t>"Speak to the children of Israel, saying: 'The fifteenth day of this seventh month shall be the Feast of Tabernacles for seven days to the LORD.  35  On the first day there shall be a holy convocation. You shall do no customary work on it.  36  For seven days you shall offer an offering made by fire to the LORD. On the eighth day you shall have a holy convocation, and you shall offer an offering made by fire to the LORD. It is a sacred assembly, and you shall do no customary work on it.</a:t>
            </a:r>
          </a:p>
          <a:p>
            <a:endParaRPr lang="en-US" altLang="en-US" dirty="0"/>
          </a:p>
        </p:txBody>
      </p:sp>
    </p:spTree>
    <p:extLst>
      <p:ext uri="{BB962C8B-B14F-4D97-AF65-F5344CB8AC3E}">
        <p14:creationId xmlns:p14="http://schemas.microsoft.com/office/powerpoint/2010/main" val="292372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Sukkot 2024 begins at sunset on October 16, 2024 and ends at nightfall on October 23, 2024.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*Note: Several translations have Jesus saying, “I am not YET going to the Feast,” not “I am not going” (cf. NKJV, NIV)</a:t>
            </a:r>
          </a:p>
          <a:p>
            <a:pPr lvl="0"/>
            <a:r>
              <a:rPr lang="en-US" b="1" dirty="0"/>
              <a:t>Mt 13:55 </a:t>
            </a:r>
            <a:r>
              <a:rPr lang="en-US" dirty="0"/>
              <a:t>"Is this not the carpenter's son? Is not His mother called Mary? And His brothers James, </a:t>
            </a:r>
            <a:r>
              <a:rPr lang="en-US" dirty="0" err="1"/>
              <a:t>Joses</a:t>
            </a:r>
            <a:r>
              <a:rPr lang="en-US" dirty="0"/>
              <a:t>, Simon, and Judas?</a:t>
            </a:r>
            <a:r>
              <a:rPr lang="en-US" sz="3200" i="1" dirty="0">
                <a:effectLst>
                  <a:outerShdw blurRad="38100" dist="38100" dir="2700000" algn="tl">
                    <a:srgbClr val="000000">
                      <a:alpha val="43137"/>
                    </a:srgbClr>
                  </a:outerShdw>
                </a:effectLst>
              </a:rPr>
              <a:t> </a:t>
            </a:r>
          </a:p>
          <a:p>
            <a:pPr marR="0" lvl="0" algn="l" rtl="0"/>
            <a:r>
              <a:rPr lang="en-US" sz="3200" b="1" i="0" u="none" strike="noStrike" baseline="0" dirty="0">
                <a:latin typeface="Times New Roman" panose="02020603050405020304" pitchFamily="18" charset="0"/>
              </a:rPr>
              <a:t>Acts 1:13-14  </a:t>
            </a:r>
            <a:r>
              <a:rPr lang="en-US" sz="3200" b="0" i="0" u="none" strike="noStrike" baseline="0" dirty="0">
                <a:latin typeface="Times New Roman" panose="02020603050405020304" pitchFamily="18" charset="0"/>
              </a:rPr>
              <a:t>And when they had entered, they went up into the upper room where they were staying: Peter, James, John, and Andrew; Philip and Thomas; Bartholomew and Matthew; James the son of Alphaeus and Simon the Zealot; and Judas the son of James.  14  These all continued with one accord in prayer and supplication, with the women and Mary the mother of Jesus, and with His brothers.</a:t>
            </a:r>
          </a:p>
          <a:p>
            <a:pPr lvl="0"/>
            <a:endParaRPr lang="en-US" sz="3200" i="1" dirty="0">
              <a:effectLst>
                <a:outerShdw blurRad="38100" dist="38100" dir="2700000" algn="tl">
                  <a:srgbClr val="000000">
                    <a:alpha val="43137"/>
                  </a:srgbClr>
                </a:outerShdw>
              </a:effectLst>
            </a:endParaRPr>
          </a:p>
          <a:p>
            <a:pPr lvl="0"/>
            <a:r>
              <a:rPr lang="en-US" sz="3200" i="1" dirty="0">
                <a:effectLst>
                  <a:outerShdw blurRad="38100" dist="38100" dir="2700000" algn="tl">
                    <a:srgbClr val="000000">
                      <a:alpha val="43137"/>
                    </a:srgbClr>
                  </a:outerShdw>
                </a:effectLst>
              </a:rPr>
              <a:t>James, who was later prominent in the Jerusalem church (Acts 15; Galatians 2) and wrote book of James.</a:t>
            </a:r>
          </a:p>
          <a:p>
            <a:pPr lvl="0"/>
            <a:r>
              <a:rPr lang="en-US" sz="3200" i="1" dirty="0">
                <a:effectLst>
                  <a:outerShdw blurRad="38100" dist="38100" dir="2700000" algn="tl">
                    <a:srgbClr val="000000">
                      <a:alpha val="43137"/>
                    </a:srgbClr>
                  </a:outerShdw>
                </a:effectLst>
              </a:rPr>
              <a:t>Jude, wrote the book of Jude.</a:t>
            </a:r>
          </a:p>
          <a:p>
            <a:endParaRPr lang="en-US" dirty="0"/>
          </a:p>
        </p:txBody>
      </p:sp>
      <p:sp>
        <p:nvSpPr>
          <p:cNvPr id="4" name="Footer Placeholder 3"/>
          <p:cNvSpPr>
            <a:spLocks noGrp="1"/>
          </p:cNvSpPr>
          <p:nvPr>
            <p:ph type="ftr" sz="quarter" idx="10"/>
          </p:nvPr>
        </p:nvSpPr>
        <p:spPr/>
        <p:txBody>
          <a:bodyPr/>
          <a:lstStyle/>
          <a:p>
            <a:pPr>
              <a:defRPr/>
            </a:pPr>
            <a:r>
              <a:rPr lang="en-US" altLang="en-US"/>
              <a:t>Life of Christ 2 -- Lesson 8</a:t>
            </a:r>
          </a:p>
        </p:txBody>
      </p:sp>
      <p:sp>
        <p:nvSpPr>
          <p:cNvPr id="5" name="Slide Number Placeholder 4"/>
          <p:cNvSpPr>
            <a:spLocks noGrp="1"/>
          </p:cNvSpPr>
          <p:nvPr>
            <p:ph type="sldNum" sz="quarter" idx="11"/>
          </p:nvPr>
        </p:nvSpPr>
        <p:spPr/>
        <p:txBody>
          <a:bodyPr/>
          <a:lstStyle/>
          <a:p>
            <a:pPr>
              <a:defRPr/>
            </a:pPr>
            <a:fld id="{6FC36CD5-27B3-4F50-8DF2-30C8D548385D}" type="slidenum">
              <a:rPr lang="en-US" altLang="en-US" smtClean="0"/>
              <a:pPr>
                <a:defRPr/>
              </a:pPr>
              <a:t>6</a:t>
            </a:fld>
            <a:endParaRPr lang="en-US" altLang="en-US"/>
          </a:p>
        </p:txBody>
      </p:sp>
    </p:spTree>
    <p:extLst>
      <p:ext uri="{BB962C8B-B14F-4D97-AF65-F5344CB8AC3E}">
        <p14:creationId xmlns:p14="http://schemas.microsoft.com/office/powerpoint/2010/main" val="144984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876A6-A979-D3B2-0BCF-3BC6C4F47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FE522-472F-A8BA-7683-05060938E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B2A2D-C882-65D6-B30E-0B8A0E500D3C}"/>
              </a:ext>
            </a:extLst>
          </p:cNvPr>
          <p:cNvSpPr>
            <a:spLocks noGrp="1"/>
          </p:cNvSpPr>
          <p:nvPr>
            <p:ph type="body" idx="1"/>
          </p:nvPr>
        </p:nvSpPr>
        <p:spPr/>
        <p:txBody>
          <a:bodyPr/>
          <a:lstStyle/>
          <a:p>
            <a:r>
              <a:rPr lang="en-US" dirty="0"/>
              <a:t>John uses the term “the Jews” almost exclusively of the Jewish leaders who opposed Jesus.</a:t>
            </a:r>
          </a:p>
          <a:p>
            <a:r>
              <a:rPr lang="en-US" dirty="0"/>
              <a:t>The Jews, the people, those from Jerusalem, the crowd – all with differing viewpoints and agendas!</a:t>
            </a:r>
          </a:p>
        </p:txBody>
      </p:sp>
      <p:sp>
        <p:nvSpPr>
          <p:cNvPr id="4" name="Footer Placeholder 3">
            <a:extLst>
              <a:ext uri="{FF2B5EF4-FFF2-40B4-BE49-F238E27FC236}">
                <a16:creationId xmlns:a16="http://schemas.microsoft.com/office/drawing/2014/main" id="{3C6AA87F-605D-A5B9-611C-5370CFF79817}"/>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3912014B-9723-157C-EA40-F03153AFF3FA}"/>
              </a:ext>
            </a:extLst>
          </p:cNvPr>
          <p:cNvSpPr>
            <a:spLocks noGrp="1"/>
          </p:cNvSpPr>
          <p:nvPr>
            <p:ph type="sldNum" sz="quarter" idx="11"/>
          </p:nvPr>
        </p:nvSpPr>
        <p:spPr/>
        <p:txBody>
          <a:bodyPr/>
          <a:lstStyle/>
          <a:p>
            <a:pPr>
              <a:defRPr/>
            </a:pPr>
            <a:fld id="{6FC36CD5-27B3-4F50-8DF2-30C8D548385D}" type="slidenum">
              <a:rPr lang="en-US" altLang="en-US" smtClean="0"/>
              <a:pPr>
                <a:defRPr/>
              </a:pPr>
              <a:t>7</a:t>
            </a:fld>
            <a:endParaRPr lang="en-US" altLang="en-US"/>
          </a:p>
        </p:txBody>
      </p:sp>
    </p:spTree>
    <p:extLst>
      <p:ext uri="{BB962C8B-B14F-4D97-AF65-F5344CB8AC3E}">
        <p14:creationId xmlns:p14="http://schemas.microsoft.com/office/powerpoint/2010/main" val="261943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862B-4EFB-D683-48A9-C3CEF4EAE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697F3-8E93-63E4-2DAE-A5C52F326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03DE6-8269-5844-7146-812F33761C0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72193F9A-E5CC-19DB-5EA9-8DE5C9DADC58}"/>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821798B6-BCD3-BF63-4CBD-AC371E84DA83}"/>
              </a:ext>
            </a:extLst>
          </p:cNvPr>
          <p:cNvSpPr>
            <a:spLocks noGrp="1"/>
          </p:cNvSpPr>
          <p:nvPr>
            <p:ph type="sldNum" sz="quarter" idx="11"/>
          </p:nvPr>
        </p:nvSpPr>
        <p:spPr/>
        <p:txBody>
          <a:bodyPr/>
          <a:lstStyle/>
          <a:p>
            <a:pPr>
              <a:defRPr/>
            </a:pPr>
            <a:fld id="{6FC36CD5-27B3-4F50-8DF2-30C8D548385D}" type="slidenum">
              <a:rPr lang="en-US" altLang="en-US" smtClean="0"/>
              <a:pPr>
                <a:defRPr/>
              </a:pPr>
              <a:t>8</a:t>
            </a:fld>
            <a:endParaRPr lang="en-US" altLang="en-US"/>
          </a:p>
        </p:txBody>
      </p:sp>
    </p:spTree>
    <p:extLst>
      <p:ext uri="{BB962C8B-B14F-4D97-AF65-F5344CB8AC3E}">
        <p14:creationId xmlns:p14="http://schemas.microsoft.com/office/powerpoint/2010/main" val="420531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696A-0B69-C50B-29FC-1EC2FD9E3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0AC8D-1C3D-CA90-675A-B1BCDAABC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13835-70C9-DB2B-B861-0847798A228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09C90D8-5671-BA7C-3079-05EDBF594D19}"/>
              </a:ext>
            </a:extLst>
          </p:cNvPr>
          <p:cNvSpPr>
            <a:spLocks noGrp="1"/>
          </p:cNvSpPr>
          <p:nvPr>
            <p:ph type="ftr" sz="quarter" idx="10"/>
          </p:nvPr>
        </p:nvSpPr>
        <p:spPr/>
        <p:txBody>
          <a:bodyPr/>
          <a:lstStyle/>
          <a:p>
            <a:pPr>
              <a:defRPr/>
            </a:pPr>
            <a:r>
              <a:rPr lang="en-US" altLang="en-US"/>
              <a:t>Life of Christ 2 -- Lesson 8</a:t>
            </a:r>
          </a:p>
        </p:txBody>
      </p:sp>
      <p:sp>
        <p:nvSpPr>
          <p:cNvPr id="5" name="Slide Number Placeholder 4">
            <a:extLst>
              <a:ext uri="{FF2B5EF4-FFF2-40B4-BE49-F238E27FC236}">
                <a16:creationId xmlns:a16="http://schemas.microsoft.com/office/drawing/2014/main" id="{9B12E412-AD31-7B6E-19A3-700A1990D930}"/>
              </a:ext>
            </a:extLst>
          </p:cNvPr>
          <p:cNvSpPr>
            <a:spLocks noGrp="1"/>
          </p:cNvSpPr>
          <p:nvPr>
            <p:ph type="sldNum" sz="quarter" idx="11"/>
          </p:nvPr>
        </p:nvSpPr>
        <p:spPr/>
        <p:txBody>
          <a:bodyPr/>
          <a:lstStyle/>
          <a:p>
            <a:pPr>
              <a:defRPr/>
            </a:pPr>
            <a:fld id="{6FC36CD5-27B3-4F50-8DF2-30C8D548385D}" type="slidenum">
              <a:rPr lang="en-US" altLang="en-US" smtClean="0"/>
              <a:pPr>
                <a:defRPr/>
              </a:pPr>
              <a:t>9</a:t>
            </a:fld>
            <a:endParaRPr lang="en-US" altLang="en-US"/>
          </a:p>
        </p:txBody>
      </p:sp>
    </p:spTree>
    <p:extLst>
      <p:ext uri="{BB962C8B-B14F-4D97-AF65-F5344CB8AC3E}">
        <p14:creationId xmlns:p14="http://schemas.microsoft.com/office/powerpoint/2010/main" val="50094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02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0921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2943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2/28/2025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40778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2/28/2025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31803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2/28/2025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13526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2/28/2025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222823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2/28/2025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31216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2/28/2025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42390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2/28/2025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9196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2/28/2025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23920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98015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2/28/2025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17860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2/28/2025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41828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2/28/2025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5936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3844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3168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457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356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5013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3656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5553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B8A9-B7F6-4307-8C17-56111ED2C8C1}"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192235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9AEC8-0197-4B29-90E6-9665C5A07414}" type="datetimeFigureOut">
              <a:rPr lang="en-US"/>
              <a:pPr>
                <a:defRPr/>
              </a:pPr>
              <a:t>2/28/2025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extLst>
      <p:ext uri="{BB962C8B-B14F-4D97-AF65-F5344CB8AC3E}">
        <p14:creationId xmlns:p14="http://schemas.microsoft.com/office/powerpoint/2010/main" val="3624879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2A15BA-CB69-7040-649F-B2B297240C9B}"/>
              </a:ext>
            </a:extLst>
          </p:cNvPr>
          <p:cNvPicPr>
            <a:picLocks noChangeAspect="1"/>
          </p:cNvPicPr>
          <p:nvPr/>
        </p:nvPicPr>
        <p:blipFill>
          <a:blip r:embed="rId3"/>
          <a:srcRect l="9091" t="24419" r="-2" b="3658"/>
          <a:stretch/>
        </p:blipFill>
        <p:spPr>
          <a:xfrm>
            <a:off x="0" y="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40228" y="876434"/>
            <a:ext cx="4609011" cy="2552561"/>
          </a:xfrm>
        </p:spPr>
        <p:txBody>
          <a:bodyPr anchor="b">
            <a:normAutofit fontScale="90000"/>
          </a:bodyPr>
          <a:lstStyle/>
          <a:p>
            <a:pPr algn="l"/>
            <a:r>
              <a:rPr lang="en-US" sz="8000" dirty="0">
                <a:solidFill>
                  <a:schemeClr val="bg1"/>
                </a:solidFill>
                <a:latin typeface="Berlin Sans FB Demi" panose="020E0802020502020306" pitchFamily="34" charset="0"/>
              </a:rPr>
              <a:t> </a:t>
            </a:r>
            <a:r>
              <a:rPr lang="en-US" sz="8000" dirty="0">
                <a:solidFill>
                  <a:schemeClr val="accent6">
                    <a:lumMod val="40000"/>
                    <a:lumOff val="60000"/>
                  </a:schemeClr>
                </a:solidFill>
                <a:latin typeface="Berlin Sans FB Demi" panose="020E0802020502020306" pitchFamily="34" charset="0"/>
              </a:rPr>
              <a:t>The Life  	of Christ</a:t>
            </a:r>
            <a:br>
              <a:rPr lang="en-US" sz="4800" dirty="0">
                <a:solidFill>
                  <a:schemeClr val="accent6">
                    <a:lumMod val="40000"/>
                    <a:lumOff val="60000"/>
                  </a:schemeClr>
                </a:solidFill>
                <a:latin typeface="Berlin Sans FB Demi" panose="020E0802020502020306" pitchFamily="34" charset="0"/>
              </a:rPr>
            </a:br>
            <a:r>
              <a:rPr lang="en-US" sz="4800" dirty="0">
                <a:solidFill>
                  <a:schemeClr val="accent6">
                    <a:lumMod val="40000"/>
                    <a:lumOff val="60000"/>
                  </a:schemeClr>
                </a:solidFill>
                <a:latin typeface="Berlin Sans FB Demi" panose="020E0802020502020306" pitchFamily="34" charset="0"/>
              </a:rPr>
              <a:t>			   </a:t>
            </a:r>
            <a:r>
              <a:rPr lang="en-US" sz="4000" dirty="0">
                <a:solidFill>
                  <a:schemeClr val="accent6">
                    <a:lumMod val="40000"/>
                    <a:lumOff val="60000"/>
                  </a:schemeClr>
                </a:solidFill>
                <a:latin typeface="Berlin Sans FB" panose="020E0602020502020306" pitchFamily="34" charset="0"/>
              </a:rPr>
              <a:t>Part 2</a:t>
            </a:r>
            <a:endParaRPr lang="en-US" sz="4800" dirty="0">
              <a:solidFill>
                <a:schemeClr val="accent6">
                  <a:lumMod val="40000"/>
                  <a:lumOff val="60000"/>
                </a:schemeClr>
              </a:solidFill>
              <a:latin typeface="Berlin Sans FB" panose="020E0602020502020306" pitchFamily="34" charset="0"/>
            </a:endParaRPr>
          </a:p>
        </p:txBody>
      </p:sp>
      <p:sp>
        <p:nvSpPr>
          <p:cNvPr id="5" name="Subtitle 4">
            <a:extLst>
              <a:ext uri="{FF2B5EF4-FFF2-40B4-BE49-F238E27FC236}">
                <a16:creationId xmlns:a16="http://schemas.microsoft.com/office/drawing/2014/main" id="{A3841331-3BC8-3FEE-B2D8-2E6A43BCAEB6}"/>
              </a:ext>
            </a:extLst>
          </p:cNvPr>
          <p:cNvSpPr>
            <a:spLocks noGrp="1"/>
          </p:cNvSpPr>
          <p:nvPr>
            <p:ph type="subTitle" idx="1"/>
          </p:nvPr>
        </p:nvSpPr>
        <p:spPr>
          <a:xfrm>
            <a:off x="7534656" y="4060154"/>
            <a:ext cx="4243251" cy="1208141"/>
          </a:xfrm>
        </p:spPr>
        <p:txBody>
          <a:bodyPr>
            <a:normAutofit/>
          </a:bodyPr>
          <a:lstStyle/>
          <a:p>
            <a:r>
              <a:rPr lang="en-US" sz="4000" spc="300" dirty="0">
                <a:solidFill>
                  <a:schemeClr val="accent6">
                    <a:lumMod val="60000"/>
                    <a:lumOff val="40000"/>
                  </a:schemeClr>
                </a:solidFill>
                <a:latin typeface="Pristina" panose="03060402040406080204" pitchFamily="66" charset="0"/>
              </a:rPr>
              <a:t>Periods Of Retirement</a:t>
            </a:r>
            <a:endParaRPr lang="en-US" sz="3600" spc="300" dirty="0">
              <a:solidFill>
                <a:schemeClr val="accent6">
                  <a:lumMod val="60000"/>
                  <a:lumOff val="40000"/>
                </a:schemeClr>
              </a:solidFill>
              <a:latin typeface="Pristina" panose="03060402040406080204" pitchFamily="66"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5C24E8A-098E-4CCF-EAFC-FBC4EBE19166}"/>
              </a:ext>
            </a:extLst>
          </p:cNvPr>
          <p:cNvSpPr/>
          <p:nvPr/>
        </p:nvSpPr>
        <p:spPr>
          <a:xfrm>
            <a:off x="7851648" y="625683"/>
            <a:ext cx="704088" cy="1463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2F7D5-CBEA-0F4E-103B-DCBCA066F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82AF3-EC49-401F-F894-B2F1D177A086}"/>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7:32-39)</a:t>
            </a:r>
            <a:endParaRPr lang="en-US" dirty="0">
              <a:latin typeface="+mn-lt"/>
            </a:endParaRPr>
          </a:p>
        </p:txBody>
      </p:sp>
      <p:sp>
        <p:nvSpPr>
          <p:cNvPr id="3" name="Content Placeholder 2">
            <a:extLst>
              <a:ext uri="{FF2B5EF4-FFF2-40B4-BE49-F238E27FC236}">
                <a16:creationId xmlns:a16="http://schemas.microsoft.com/office/drawing/2014/main" id="{B76D6AEE-CE56-5E6D-10B0-5F58D940CCAC}"/>
              </a:ext>
            </a:extLst>
          </p:cNvPr>
          <p:cNvSpPr>
            <a:spLocks noGrp="1"/>
          </p:cNvSpPr>
          <p:nvPr>
            <p:ph idx="1"/>
          </p:nvPr>
        </p:nvSpPr>
        <p:spPr>
          <a:xfrm>
            <a:off x="533399" y="1057836"/>
            <a:ext cx="11264154" cy="5553633"/>
          </a:xfrm>
        </p:spPr>
        <p:txBody>
          <a:bodyPr/>
          <a:lstStyle/>
          <a:p>
            <a:r>
              <a:rPr lang="en-US" sz="3200" b="1" dirty="0"/>
              <a:t>The Pharisees send officers to arrest Jesus.</a:t>
            </a:r>
          </a:p>
          <a:p>
            <a:r>
              <a:rPr lang="en-US" sz="3200" b="1" dirty="0"/>
              <a:t>Jesus continues teaching:</a:t>
            </a:r>
          </a:p>
          <a:p>
            <a:pPr lvl="1"/>
            <a:r>
              <a:rPr lang="en-US" sz="3000" b="1" i="1" dirty="0">
                <a:solidFill>
                  <a:srgbClr val="860000"/>
                </a:solidFill>
                <a:effectLst>
                  <a:outerShdw blurRad="38100" dist="38100" dir="2700000" algn="tl">
                    <a:srgbClr val="000000">
                      <a:alpha val="43137"/>
                    </a:srgbClr>
                  </a:outerShdw>
                </a:effectLst>
              </a:rPr>
              <a:t>He will be with them a little while longer and then return to the One who sent Him. They could not follow.</a:t>
            </a:r>
          </a:p>
          <a:p>
            <a:r>
              <a:rPr lang="en-US" sz="3200" dirty="0"/>
              <a:t>The Jews wonder if He will seek to hide from them by going to the dispersion and teaching Greeks.</a:t>
            </a:r>
          </a:p>
          <a:p>
            <a:r>
              <a:rPr lang="en-US" sz="3200" b="1" dirty="0"/>
              <a:t>On the last day of the Feast, Jesus offers living water!</a:t>
            </a:r>
          </a:p>
          <a:p>
            <a:pPr lvl="1" indent="-344488"/>
            <a:r>
              <a:rPr lang="en-US" sz="3000" i="1" dirty="0">
                <a:solidFill>
                  <a:srgbClr val="860000"/>
                </a:solidFill>
                <a:effectLst>
                  <a:outerShdw blurRad="38100" dist="38100" dir="2700000" algn="tl">
                    <a:srgbClr val="000000">
                      <a:alpha val="43137"/>
                    </a:srgbClr>
                  </a:outerShdw>
                </a:effectLst>
              </a:rPr>
              <a:t>If anyone thirsts, let him come to Me and drink. </a:t>
            </a:r>
          </a:p>
          <a:p>
            <a:pPr lvl="1" indent="-344488"/>
            <a:r>
              <a:rPr lang="en-US" sz="3000" i="1" dirty="0">
                <a:solidFill>
                  <a:srgbClr val="860000"/>
                </a:solidFill>
                <a:effectLst>
                  <a:outerShdw blurRad="38100" dist="38100" dir="2700000" algn="tl">
                    <a:srgbClr val="000000">
                      <a:alpha val="43137"/>
                    </a:srgbClr>
                  </a:outerShdw>
                </a:effectLst>
              </a:rPr>
              <a:t>He who believes in Me, as the Scripture has said, out of his heart will flow rivers of living water." </a:t>
            </a:r>
          </a:p>
          <a:p>
            <a:pPr lvl="1" indent="-344488"/>
            <a:r>
              <a:rPr lang="en-US" sz="3000" i="1" dirty="0">
                <a:solidFill>
                  <a:srgbClr val="860000"/>
                </a:solidFill>
                <a:effectLst>
                  <a:outerShdw blurRad="38100" dist="38100" dir="2700000" algn="tl">
                    <a:srgbClr val="000000">
                      <a:alpha val="43137"/>
                    </a:srgbClr>
                  </a:outerShdw>
                </a:effectLst>
              </a:rPr>
              <a:t>This He spoke concerning the Spirit, whom believers would receive.</a:t>
            </a:r>
          </a:p>
        </p:txBody>
      </p:sp>
    </p:spTree>
    <p:extLst>
      <p:ext uri="{BB962C8B-B14F-4D97-AF65-F5344CB8AC3E}">
        <p14:creationId xmlns:p14="http://schemas.microsoft.com/office/powerpoint/2010/main" val="3499459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DAC8E-1905-3368-073A-2B44EF9C2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B8AAC-E2A0-0AD2-F52E-9E086E2DD584}"/>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7:40-53)</a:t>
            </a:r>
            <a:endParaRPr lang="en-US" dirty="0">
              <a:latin typeface="+mn-lt"/>
            </a:endParaRPr>
          </a:p>
        </p:txBody>
      </p:sp>
      <p:sp>
        <p:nvSpPr>
          <p:cNvPr id="3" name="Content Placeholder 2">
            <a:extLst>
              <a:ext uri="{FF2B5EF4-FFF2-40B4-BE49-F238E27FC236}">
                <a16:creationId xmlns:a16="http://schemas.microsoft.com/office/drawing/2014/main" id="{0E1F5EA2-F961-4A2C-9EB2-196C74CBBD47}"/>
              </a:ext>
            </a:extLst>
          </p:cNvPr>
          <p:cNvSpPr>
            <a:spLocks noGrp="1"/>
          </p:cNvSpPr>
          <p:nvPr>
            <p:ph idx="1"/>
          </p:nvPr>
        </p:nvSpPr>
        <p:spPr>
          <a:xfrm>
            <a:off x="533399" y="1111624"/>
            <a:ext cx="11264154" cy="5499845"/>
          </a:xfrm>
        </p:spPr>
        <p:txBody>
          <a:bodyPr/>
          <a:lstStyle/>
          <a:p>
            <a:r>
              <a:rPr lang="en-US" sz="3200" b="1" dirty="0"/>
              <a:t>The people are divided over Jesus. </a:t>
            </a:r>
          </a:p>
          <a:p>
            <a:pPr lvl="1"/>
            <a:r>
              <a:rPr lang="en-US" sz="3200" i="1" dirty="0">
                <a:effectLst>
                  <a:outerShdw blurRad="38100" dist="38100" dir="2700000" algn="tl">
                    <a:srgbClr val="000000">
                      <a:alpha val="43137"/>
                    </a:srgbClr>
                  </a:outerShdw>
                </a:effectLst>
              </a:rPr>
              <a:t>Some from the crowd said, </a:t>
            </a:r>
            <a:r>
              <a:rPr lang="en-US" sz="3200" i="1" dirty="0">
                <a:solidFill>
                  <a:srgbClr val="860000"/>
                </a:solidFill>
                <a:effectLst>
                  <a:outerShdw blurRad="38100" dist="38100" dir="2700000" algn="tl">
                    <a:srgbClr val="000000">
                      <a:alpha val="43137"/>
                    </a:srgbClr>
                  </a:outerShdw>
                </a:effectLst>
              </a:rPr>
              <a:t>“Truly this is the prophet.”</a:t>
            </a:r>
          </a:p>
          <a:p>
            <a:pPr lvl="1"/>
            <a:r>
              <a:rPr lang="en-US" sz="3200" i="1" dirty="0">
                <a:effectLst>
                  <a:outerShdw blurRad="38100" dist="38100" dir="2700000" algn="tl">
                    <a:srgbClr val="000000">
                      <a:alpha val="43137"/>
                    </a:srgbClr>
                  </a:outerShdw>
                </a:effectLst>
              </a:rPr>
              <a:t>Others said, </a:t>
            </a:r>
            <a:r>
              <a:rPr lang="en-US" sz="3200" i="1" dirty="0">
                <a:solidFill>
                  <a:srgbClr val="860000"/>
                </a:solidFill>
                <a:effectLst>
                  <a:outerShdw blurRad="38100" dist="38100" dir="2700000" algn="tl">
                    <a:srgbClr val="000000">
                      <a:alpha val="43137"/>
                    </a:srgbClr>
                  </a:outerShdw>
                </a:effectLst>
              </a:rPr>
              <a:t>“This is the Christ.”</a:t>
            </a:r>
          </a:p>
          <a:p>
            <a:pPr lvl="1"/>
            <a:r>
              <a:rPr lang="en-US" sz="3200" i="1" dirty="0">
                <a:effectLst>
                  <a:outerShdw blurRad="38100" dist="38100" dir="2700000" algn="tl">
                    <a:srgbClr val="000000">
                      <a:alpha val="43137"/>
                    </a:srgbClr>
                  </a:outerShdw>
                </a:effectLst>
              </a:rPr>
              <a:t>Some asked, </a:t>
            </a:r>
            <a:r>
              <a:rPr lang="en-US" sz="3200" i="1" dirty="0">
                <a:solidFill>
                  <a:srgbClr val="860000"/>
                </a:solidFill>
                <a:effectLst>
                  <a:outerShdw blurRad="38100" dist="38100" dir="2700000" algn="tl">
                    <a:srgbClr val="000000">
                      <a:alpha val="43137"/>
                    </a:srgbClr>
                  </a:outerShdw>
                </a:effectLst>
              </a:rPr>
              <a:t>“Will the Christ come out of Galilee?”</a:t>
            </a:r>
          </a:p>
          <a:p>
            <a:pPr lvl="2"/>
            <a:r>
              <a:rPr lang="en-US" sz="3200" i="1" dirty="0">
                <a:effectLst>
                  <a:outerShdw blurRad="38100" dist="38100" dir="2700000" algn="tl">
                    <a:srgbClr val="000000">
                      <a:alpha val="43137"/>
                    </a:srgbClr>
                  </a:outerShdw>
                </a:effectLst>
              </a:rPr>
              <a:t>Shouldn’t the Christ come from Bethlehem?</a:t>
            </a:r>
          </a:p>
          <a:p>
            <a:pPr lvl="1"/>
            <a:r>
              <a:rPr lang="en-US" sz="3200" i="1" dirty="0">
                <a:solidFill>
                  <a:srgbClr val="860000"/>
                </a:solidFill>
                <a:effectLst>
                  <a:outerShdw blurRad="38100" dist="38100" dir="2700000" algn="tl">
                    <a:srgbClr val="000000">
                      <a:alpha val="43137"/>
                    </a:srgbClr>
                  </a:outerShdw>
                </a:effectLst>
              </a:rPr>
              <a:t>Some wanted to arrest Jesus, but no one lays a hand on Him.</a:t>
            </a:r>
          </a:p>
        </p:txBody>
      </p:sp>
    </p:spTree>
    <p:extLst>
      <p:ext uri="{BB962C8B-B14F-4D97-AF65-F5344CB8AC3E}">
        <p14:creationId xmlns:p14="http://schemas.microsoft.com/office/powerpoint/2010/main" val="1716907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8FE28-7354-13AB-6946-7BB386A3D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CE8E3-0309-FFC4-F4C3-1B0A5B88760A}"/>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7:40-53)</a:t>
            </a:r>
            <a:endParaRPr lang="en-US" dirty="0">
              <a:latin typeface="+mn-lt"/>
            </a:endParaRPr>
          </a:p>
        </p:txBody>
      </p:sp>
      <p:sp>
        <p:nvSpPr>
          <p:cNvPr id="3" name="Content Placeholder 2">
            <a:extLst>
              <a:ext uri="{FF2B5EF4-FFF2-40B4-BE49-F238E27FC236}">
                <a16:creationId xmlns:a16="http://schemas.microsoft.com/office/drawing/2014/main" id="{173640D0-2AAD-2FC8-7433-4966F8502BBE}"/>
              </a:ext>
            </a:extLst>
          </p:cNvPr>
          <p:cNvSpPr>
            <a:spLocks noGrp="1"/>
          </p:cNvSpPr>
          <p:nvPr>
            <p:ph idx="1"/>
          </p:nvPr>
        </p:nvSpPr>
        <p:spPr>
          <a:xfrm>
            <a:off x="533399" y="1111624"/>
            <a:ext cx="11264154" cy="5499845"/>
          </a:xfrm>
        </p:spPr>
        <p:txBody>
          <a:bodyPr/>
          <a:lstStyle/>
          <a:p>
            <a:r>
              <a:rPr lang="en-US" sz="3200" b="1" dirty="0"/>
              <a:t>The officers return the Pharisees empty-handed, and the Pharisees ask, “Why have you not brought Him?”</a:t>
            </a:r>
          </a:p>
          <a:p>
            <a:pPr lvl="1"/>
            <a:r>
              <a:rPr lang="en-US" sz="3200" dirty="0">
                <a:effectLst>
                  <a:outerShdw blurRad="38100" dist="38100" dir="2700000" algn="tl">
                    <a:srgbClr val="000000">
                      <a:alpha val="43137"/>
                    </a:srgbClr>
                  </a:outerShdw>
                </a:effectLst>
              </a:rPr>
              <a:t>The officers respond, </a:t>
            </a:r>
            <a:r>
              <a:rPr lang="en-US" sz="3200" i="1" dirty="0">
                <a:solidFill>
                  <a:srgbClr val="860000"/>
                </a:solidFill>
                <a:effectLst>
                  <a:outerShdw blurRad="38100" dist="38100" dir="2700000" algn="tl">
                    <a:srgbClr val="000000">
                      <a:alpha val="43137"/>
                    </a:srgbClr>
                  </a:outerShdw>
                </a:effectLst>
              </a:rPr>
              <a:t>"No man ever spoke like this Man!" </a:t>
            </a:r>
          </a:p>
          <a:p>
            <a:pPr lvl="1"/>
            <a:r>
              <a:rPr lang="en-US" sz="3200" dirty="0">
                <a:solidFill>
                  <a:srgbClr val="860000"/>
                </a:solidFill>
                <a:effectLst>
                  <a:outerShdw blurRad="38100" dist="38100" dir="2700000" algn="tl">
                    <a:srgbClr val="000000">
                      <a:alpha val="43137"/>
                    </a:srgbClr>
                  </a:outerShdw>
                </a:effectLst>
              </a:rPr>
              <a:t>Then the Pharisees answered them, </a:t>
            </a:r>
            <a:r>
              <a:rPr lang="en-US" sz="3200" i="1" dirty="0">
                <a:solidFill>
                  <a:srgbClr val="860000"/>
                </a:solidFill>
                <a:effectLst>
                  <a:outerShdw blurRad="38100" dist="38100" dir="2700000" algn="tl">
                    <a:srgbClr val="000000">
                      <a:alpha val="43137"/>
                    </a:srgbClr>
                  </a:outerShdw>
                </a:effectLst>
              </a:rPr>
              <a:t>"Are you also deceived?”  “Have any of the rulers or the Pharisees believed in Him?”     </a:t>
            </a:r>
            <a:r>
              <a:rPr lang="en-US" sz="3200" dirty="0">
                <a:solidFill>
                  <a:srgbClr val="860000"/>
                </a:solidFill>
                <a:effectLst>
                  <a:outerShdw blurRad="38100" dist="38100" dir="2700000" algn="tl">
                    <a:srgbClr val="000000">
                      <a:alpha val="43137"/>
                    </a:srgbClr>
                  </a:outerShdw>
                </a:effectLst>
              </a:rPr>
              <a:t>“But this crowd that does not know the law is accursed." </a:t>
            </a:r>
          </a:p>
          <a:p>
            <a:r>
              <a:rPr lang="en-US" sz="3200" b="1" dirty="0"/>
              <a:t>Nicodemus objects: </a:t>
            </a:r>
            <a:r>
              <a:rPr lang="en-US" sz="3200" b="1" i="1" dirty="0">
                <a:solidFill>
                  <a:srgbClr val="860000"/>
                </a:solidFill>
              </a:rPr>
              <a:t>“Does our law judge a man before it hears him and knows what he is doing?" </a:t>
            </a:r>
          </a:p>
          <a:p>
            <a:pPr lvl="1"/>
            <a:r>
              <a:rPr lang="en-US" sz="3200" dirty="0">
                <a:solidFill>
                  <a:schemeClr val="tx1">
                    <a:lumMod val="95000"/>
                    <a:lumOff val="5000"/>
                  </a:schemeClr>
                </a:solidFill>
                <a:effectLst>
                  <a:outerShdw blurRad="38100" dist="38100" dir="2700000" algn="tl">
                    <a:srgbClr val="000000">
                      <a:alpha val="43137"/>
                    </a:srgbClr>
                  </a:outerShdw>
                </a:effectLst>
              </a:rPr>
              <a:t>They answered and said to him, </a:t>
            </a:r>
            <a:r>
              <a:rPr lang="en-US" sz="3200" i="1" dirty="0">
                <a:solidFill>
                  <a:schemeClr val="tx1">
                    <a:lumMod val="95000"/>
                    <a:lumOff val="5000"/>
                  </a:schemeClr>
                </a:solidFill>
                <a:effectLst>
                  <a:outerShdw blurRad="38100" dist="38100" dir="2700000" algn="tl">
                    <a:srgbClr val="000000">
                      <a:alpha val="43137"/>
                    </a:srgbClr>
                  </a:outerShdw>
                </a:effectLst>
              </a:rPr>
              <a:t>"Are you also from Galilee? Search and look, for no prophet has arisen out of Galilee." </a:t>
            </a:r>
          </a:p>
          <a:p>
            <a:pPr lvl="1"/>
            <a:endParaRPr lang="en-US" sz="3200" dirty="0">
              <a:solidFill>
                <a:srgbClr val="86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730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1"/>
            <a:ext cx="9601200" cy="1523999"/>
          </a:xfrm>
        </p:spPr>
        <p:txBody>
          <a:bodyPr/>
          <a:lstStyle/>
          <a:p>
            <a:r>
              <a:rPr lang="en-US" sz="4800" b="1" dirty="0">
                <a:latin typeface="+mn-lt"/>
              </a:rPr>
              <a:t>Woman Caught in Adultery</a:t>
            </a:r>
            <a:br>
              <a:rPr lang="en-US" sz="4800" b="1" dirty="0">
                <a:latin typeface="+mn-lt"/>
              </a:rPr>
            </a:br>
            <a:r>
              <a:rPr lang="en-US" sz="3600" dirty="0">
                <a:latin typeface="+mn-lt"/>
              </a:rPr>
              <a:t>John 8:1-11</a:t>
            </a:r>
            <a:endParaRPr lang="en-US" sz="4800" dirty="0">
              <a:latin typeface="+mn-lt"/>
            </a:endParaRPr>
          </a:p>
        </p:txBody>
      </p:sp>
      <p:sp>
        <p:nvSpPr>
          <p:cNvPr id="3" name="Content Placeholder 2"/>
          <p:cNvSpPr>
            <a:spLocks noGrp="1"/>
          </p:cNvSpPr>
          <p:nvPr>
            <p:ph idx="1"/>
          </p:nvPr>
        </p:nvSpPr>
        <p:spPr>
          <a:xfrm>
            <a:off x="533400" y="1752600"/>
            <a:ext cx="11277600" cy="4530725"/>
          </a:xfrm>
        </p:spPr>
        <p:txBody>
          <a:bodyPr/>
          <a:lstStyle/>
          <a:p>
            <a:r>
              <a:rPr lang="en-US" sz="3200" b="1" dirty="0"/>
              <a:t>The scribes and Pharisees bring Him a woman caught in adultery; in the very act.</a:t>
            </a:r>
          </a:p>
          <a:p>
            <a:r>
              <a:rPr lang="en-US" sz="3200" b="1" dirty="0"/>
              <a:t>The Law called for her death (and the death of the man).</a:t>
            </a:r>
          </a:p>
          <a:p>
            <a:pPr lvl="1"/>
            <a:r>
              <a:rPr lang="en-US" sz="3200" dirty="0"/>
              <a:t>Leviticus 20:10; Deuteronomy 22:22-24</a:t>
            </a:r>
          </a:p>
          <a:p>
            <a:r>
              <a:rPr lang="en-US" sz="3200" b="1" dirty="0"/>
              <a:t>Why bring her to Jesus? Why not take her to the Sanhedrin</a:t>
            </a:r>
            <a:r>
              <a:rPr lang="en-US" sz="3200" dirty="0"/>
              <a:t>?</a:t>
            </a:r>
          </a:p>
          <a:p>
            <a:pPr lvl="1"/>
            <a:r>
              <a:rPr lang="en-US" sz="3200" dirty="0"/>
              <a:t>They were testing/tempting Him. </a:t>
            </a:r>
          </a:p>
          <a:p>
            <a:pPr lvl="1"/>
            <a:r>
              <a:rPr lang="en-US" sz="3200" dirty="0"/>
              <a:t>The Law says to stone her. The Romans say we can’t. </a:t>
            </a:r>
          </a:p>
          <a:p>
            <a:pPr lvl="1"/>
            <a:r>
              <a:rPr lang="en-US" sz="3200" dirty="0"/>
              <a:t>NOTE: </a:t>
            </a:r>
            <a:r>
              <a:rPr lang="en-US" sz="3200" i="1" dirty="0">
                <a:effectLst>
                  <a:outerShdw blurRad="38100" dist="38100" dir="2700000" algn="tl">
                    <a:srgbClr val="000000">
                      <a:alpha val="43137"/>
                    </a:srgbClr>
                  </a:outerShdw>
                </a:effectLst>
              </a:rPr>
              <a:t>Roman law did not allow the Jews to punish by death.</a:t>
            </a:r>
          </a:p>
          <a:p>
            <a:endParaRPr lang="en-US" sz="3400" dirty="0"/>
          </a:p>
        </p:txBody>
      </p:sp>
    </p:spTree>
    <p:extLst>
      <p:ext uri="{BB962C8B-B14F-4D97-AF65-F5344CB8AC3E}">
        <p14:creationId xmlns:p14="http://schemas.microsoft.com/office/powerpoint/2010/main" val="41543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CED7A-ACA5-39BA-CB46-044BB0D8C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69CDD-B95E-EF11-DBDA-CE72ABDCCC2F}"/>
              </a:ext>
            </a:extLst>
          </p:cNvPr>
          <p:cNvSpPr>
            <a:spLocks noGrp="1"/>
          </p:cNvSpPr>
          <p:nvPr>
            <p:ph type="title"/>
          </p:nvPr>
        </p:nvSpPr>
        <p:spPr>
          <a:xfrm>
            <a:off x="533400" y="228601"/>
            <a:ext cx="9601200" cy="1523999"/>
          </a:xfrm>
        </p:spPr>
        <p:txBody>
          <a:bodyPr/>
          <a:lstStyle/>
          <a:p>
            <a:r>
              <a:rPr lang="en-US" sz="4800" b="1" dirty="0">
                <a:latin typeface="+mn-lt"/>
              </a:rPr>
              <a:t>Woman Caught in Adultery</a:t>
            </a:r>
            <a:br>
              <a:rPr lang="en-US" sz="4800" b="1" dirty="0">
                <a:latin typeface="+mn-lt"/>
              </a:rPr>
            </a:br>
            <a:r>
              <a:rPr lang="en-US" sz="3600" dirty="0">
                <a:latin typeface="+mn-lt"/>
              </a:rPr>
              <a:t>John 8:1-11</a:t>
            </a:r>
            <a:endParaRPr lang="en-US" sz="4800" dirty="0">
              <a:latin typeface="+mn-lt"/>
            </a:endParaRPr>
          </a:p>
        </p:txBody>
      </p:sp>
      <p:sp>
        <p:nvSpPr>
          <p:cNvPr id="3" name="Content Placeholder 2">
            <a:extLst>
              <a:ext uri="{FF2B5EF4-FFF2-40B4-BE49-F238E27FC236}">
                <a16:creationId xmlns:a16="http://schemas.microsoft.com/office/drawing/2014/main" id="{12A1035F-046E-97BC-5037-CC65359DFE95}"/>
              </a:ext>
            </a:extLst>
          </p:cNvPr>
          <p:cNvSpPr>
            <a:spLocks noGrp="1"/>
          </p:cNvSpPr>
          <p:nvPr>
            <p:ph idx="1"/>
          </p:nvPr>
        </p:nvSpPr>
        <p:spPr>
          <a:xfrm>
            <a:off x="533399" y="1613648"/>
            <a:ext cx="11443447" cy="5015752"/>
          </a:xfrm>
        </p:spPr>
        <p:txBody>
          <a:bodyPr/>
          <a:lstStyle/>
          <a:p>
            <a:r>
              <a:rPr lang="en-US" sz="3200" b="1" dirty="0"/>
              <a:t>Jesus took a long pause before answering – </a:t>
            </a:r>
            <a:r>
              <a:rPr lang="en-US" sz="3200" dirty="0"/>
              <a:t>as if ignoring the question. Then He put the decision back on them and waited.</a:t>
            </a:r>
          </a:p>
          <a:p>
            <a:pPr lvl="1"/>
            <a:r>
              <a:rPr lang="en-US" sz="3200" i="1" dirty="0">
                <a:solidFill>
                  <a:srgbClr val="860000"/>
                </a:solidFill>
                <a:effectLst>
                  <a:outerShdw blurRad="38100" dist="38100" dir="2700000" algn="tl">
                    <a:srgbClr val="000000">
                      <a:alpha val="43137"/>
                    </a:srgbClr>
                  </a:outerShdw>
                </a:effectLst>
              </a:rPr>
              <a:t>“He who is without sin among you, let him throw a stone at her first." </a:t>
            </a:r>
          </a:p>
          <a:p>
            <a:pPr lvl="1"/>
            <a:r>
              <a:rPr lang="en-US" sz="3200" i="1" dirty="0">
                <a:effectLst>
                  <a:outerShdw blurRad="38100" dist="38100" dir="2700000" algn="tl">
                    <a:srgbClr val="000000">
                      <a:alpha val="43137"/>
                    </a:srgbClr>
                  </a:outerShdw>
                </a:effectLst>
              </a:rPr>
              <a:t>They left one-by-one, starting with the oldest. Each is convicted!</a:t>
            </a:r>
          </a:p>
          <a:p>
            <a:pPr lvl="1"/>
            <a:r>
              <a:rPr lang="en-US" sz="3200" i="1" dirty="0">
                <a:effectLst>
                  <a:outerShdw blurRad="38100" dist="38100" dir="2700000" algn="tl">
                    <a:srgbClr val="000000">
                      <a:alpha val="43137"/>
                    </a:srgbClr>
                  </a:outerShdw>
                </a:effectLst>
              </a:rPr>
              <a:t>Only Jesus and the woman are left.</a:t>
            </a:r>
          </a:p>
          <a:p>
            <a:r>
              <a:rPr lang="en-US" sz="3200" b="1" dirty="0"/>
              <a:t>He did not condemn her. He did not condemn her to death for adultery (John 3:17; Luke 19:10). </a:t>
            </a:r>
          </a:p>
          <a:p>
            <a:pPr lvl="1"/>
            <a:r>
              <a:rPr lang="en-US" sz="3200" i="1" dirty="0">
                <a:effectLst>
                  <a:outerShdw blurRad="38100" dist="38100" dir="2700000" algn="tl">
                    <a:srgbClr val="000000">
                      <a:alpha val="43137"/>
                    </a:srgbClr>
                  </a:outerShdw>
                </a:effectLst>
              </a:rPr>
              <a:t>He did not say she was forgiven (as He does other times).*</a:t>
            </a:r>
          </a:p>
          <a:p>
            <a:r>
              <a:rPr lang="en-US" sz="3200" b="1" dirty="0"/>
              <a:t>He told her to </a:t>
            </a:r>
            <a:r>
              <a:rPr lang="en-US" sz="3200" b="1" i="1" dirty="0">
                <a:solidFill>
                  <a:srgbClr val="860000"/>
                </a:solidFill>
              </a:rPr>
              <a:t>“go and sin no more.”</a:t>
            </a:r>
          </a:p>
          <a:p>
            <a:endParaRPr lang="en-US" sz="3200" b="1" dirty="0"/>
          </a:p>
          <a:p>
            <a:endParaRPr lang="en-US" sz="3400" dirty="0"/>
          </a:p>
        </p:txBody>
      </p:sp>
    </p:spTree>
    <p:extLst>
      <p:ext uri="{BB962C8B-B14F-4D97-AF65-F5344CB8AC3E}">
        <p14:creationId xmlns:p14="http://schemas.microsoft.com/office/powerpoint/2010/main" val="2429215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518" y="365125"/>
            <a:ext cx="10877282" cy="1325563"/>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650124" y="1825625"/>
            <a:ext cx="9703676" cy="4351338"/>
          </a:xfrm>
        </p:spPr>
        <p:txBody>
          <a:bodyPr/>
          <a:lstStyle/>
          <a:p>
            <a:r>
              <a:rPr lang="en-US" altLang="en-US" sz="3200" dirty="0"/>
              <a:t>Years of Preparation</a:t>
            </a:r>
          </a:p>
          <a:p>
            <a:r>
              <a:rPr lang="en-US" altLang="en-US" sz="3200" dirty="0"/>
              <a:t>Beginning of Ministry</a:t>
            </a:r>
          </a:p>
          <a:p>
            <a:r>
              <a:rPr lang="en-US" altLang="en-US" sz="3200" dirty="0"/>
              <a:t>Great Galilean Ministry</a:t>
            </a:r>
          </a:p>
          <a:p>
            <a:r>
              <a:rPr lang="en-US" altLang="en-US" sz="3200" dirty="0"/>
              <a:t>Periods of Retirement</a:t>
            </a:r>
          </a:p>
          <a:p>
            <a:r>
              <a:rPr lang="en-US" altLang="en-US" sz="3200" dirty="0"/>
              <a:t>Close of Ministry</a:t>
            </a:r>
          </a:p>
          <a:p>
            <a:r>
              <a:rPr lang="en-US" altLang="en-US" sz="3200" dirty="0"/>
              <a:t>Last Week</a:t>
            </a:r>
          </a:p>
          <a:p>
            <a:r>
              <a:rPr lang="en-US" altLang="en-US" sz="32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03844" y="647917"/>
            <a:ext cx="3712809" cy="5529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289811" y="3429000"/>
            <a:ext cx="4806189" cy="60284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5" presetClass="emph" presetSubtype="0" nodeType="withEffect">
                                  <p:stCondLst>
                                    <p:cond delay="0"/>
                                  </p:stCondLst>
                                  <p:iterate type="lt">
                                    <p:tmAbs val="25"/>
                                  </p:iterate>
                                  <p:childTnLst>
                                    <p:set>
                                      <p:cBhvr override="childStyle">
                                        <p:cTn id="9" dur="indefinite"/>
                                        <p:tgtEl>
                                          <p:spTgt spid="512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9529" y="524656"/>
            <a:ext cx="9037248" cy="2447144"/>
          </a:xfrm>
        </p:spPr>
        <p:txBody>
          <a:bodyPr anchor="t"/>
          <a:lstStyle/>
          <a:p>
            <a:pPr algn="l"/>
            <a:r>
              <a:rPr lang="en-US" altLang="en-US" b="1" dirty="0">
                <a:latin typeface="Berlin Sans FB Demi" panose="020E0802020502020306" pitchFamily="34" charset="0"/>
              </a:rPr>
              <a:t>Life of Christ (2)</a:t>
            </a:r>
            <a:br>
              <a:rPr lang="en-US" altLang="en-US" sz="4200" b="1" dirty="0">
                <a:latin typeface="Berlin Sans FB Demi" panose="020E0802020502020306" pitchFamily="34" charset="0"/>
              </a:rPr>
            </a:br>
            <a:r>
              <a:rPr lang="en-US" altLang="en-US" sz="4200" dirty="0">
                <a:latin typeface="Berlin Sans FB" panose="020E0602020502020306" pitchFamily="34" charset="0"/>
              </a:rPr>
              <a:t>Lesson 7 -- Overview</a:t>
            </a:r>
          </a:p>
        </p:txBody>
      </p:sp>
      <p:sp>
        <p:nvSpPr>
          <p:cNvPr id="2051" name="Rectangle 3"/>
          <p:cNvSpPr>
            <a:spLocks noGrp="1" noChangeArrowheads="1"/>
          </p:cNvSpPr>
          <p:nvPr>
            <p:ph type="subTitle" idx="1"/>
          </p:nvPr>
        </p:nvSpPr>
        <p:spPr>
          <a:xfrm>
            <a:off x="434716" y="2743200"/>
            <a:ext cx="9144000" cy="3804248"/>
          </a:xfrm>
        </p:spPr>
        <p:txBody>
          <a:bodyPr anchor="t"/>
          <a:lstStyle/>
          <a:p>
            <a:pPr marL="396875" indent="-396875" algn="l">
              <a:spcBef>
                <a:spcPts val="0"/>
              </a:spcBef>
              <a:buFont typeface="Arial" panose="020B0604020202020204" pitchFamily="34" charset="0"/>
              <a:buChar char="•"/>
            </a:pPr>
            <a:r>
              <a:rPr lang="en-US" sz="3600" b="1" dirty="0"/>
              <a:t>Feast of Tabernacles</a:t>
            </a:r>
          </a:p>
          <a:p>
            <a:pPr marL="396875" indent="-396875" algn="l">
              <a:spcBef>
                <a:spcPts val="0"/>
              </a:spcBef>
              <a:buFont typeface="Arial" panose="020B0604020202020204" pitchFamily="34" charset="0"/>
              <a:buChar char="•"/>
            </a:pPr>
            <a:r>
              <a:rPr lang="en-US" sz="3600" b="1" dirty="0"/>
              <a:t>Woman caught in Adultery</a:t>
            </a:r>
          </a:p>
          <a:p>
            <a:pPr>
              <a:spcBef>
                <a:spcPts val="0"/>
              </a:spcBef>
            </a:pPr>
            <a:endParaRPr lang="sv-SE" sz="1800" dirty="0">
              <a:effectLst>
                <a:outerShdw blurRad="38100" dist="38100" dir="2700000" algn="tl">
                  <a:srgbClr val="000000">
                    <a:alpha val="43137"/>
                  </a:srgbClr>
                </a:outerShdw>
              </a:effectLst>
            </a:endParaRPr>
          </a:p>
          <a:p>
            <a:pPr>
              <a:spcBef>
                <a:spcPts val="0"/>
              </a:spcBef>
            </a:pPr>
            <a:endParaRPr lang="sv-SE" sz="3600" dirty="0">
              <a:effectLst>
                <a:outerShdw blurRad="38100" dist="38100" dir="2700000" algn="tl">
                  <a:srgbClr val="000000">
                    <a:alpha val="43137"/>
                  </a:srgbClr>
                </a:outerShdw>
              </a:effectLst>
            </a:endParaRPr>
          </a:p>
          <a:p>
            <a:pPr>
              <a:spcBef>
                <a:spcPts val="0"/>
              </a:spcBef>
            </a:pPr>
            <a:r>
              <a:rPr lang="sv-SE" sz="3600" dirty="0">
                <a:effectLst>
                  <a:outerShdw blurRad="38100" dist="38100" dir="2700000" algn="tl">
                    <a:srgbClr val="000000">
                      <a:alpha val="43137"/>
                    </a:srgbClr>
                  </a:outerShdw>
                </a:effectLst>
              </a:rPr>
              <a:t>John 7:1– 8:11</a:t>
            </a: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2458B6E-46C4-9F94-B1B2-0CBB8701B34A}"/>
              </a:ext>
            </a:extLst>
          </p:cNvPr>
          <p:cNvPicPr>
            <a:picLocks noChangeAspect="1"/>
          </p:cNvPicPr>
          <p:nvPr/>
        </p:nvPicPr>
        <p:blipFill>
          <a:blip r:embed="rId3"/>
          <a:srcRect l="22388" r="27931"/>
          <a:stretch/>
        </p:blipFill>
        <p:spPr>
          <a:xfrm>
            <a:off x="9032119" y="801974"/>
            <a:ext cx="2725165" cy="4339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2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798" y="249544"/>
            <a:ext cx="11446934"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a:r>
              <a:rPr lang="en-US" altLang="en-US" sz="3600" b="1" dirty="0">
                <a:latin typeface="Arial" panose="020B0604020202020204" pitchFamily="34" charset="0"/>
                <a:cs typeface="Arial" panose="020B0604020202020204" pitchFamily="34" charset="0"/>
              </a:rPr>
              <a:t>Heading to Jerusalem</a:t>
            </a:r>
            <a:br>
              <a:rPr lang="en-US" altLang="en-US" sz="3200" b="1"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(John 7:2-10; Luke 9:51-56)</a:t>
            </a:r>
          </a:p>
        </p:txBody>
      </p:sp>
      <p:sp>
        <p:nvSpPr>
          <p:cNvPr id="5" name="TextBox 4"/>
          <p:cNvSpPr txBox="1"/>
          <p:nvPr/>
        </p:nvSpPr>
        <p:spPr>
          <a:xfrm>
            <a:off x="406398" y="1299629"/>
            <a:ext cx="11446934" cy="579851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3200" dirty="0"/>
              <a:t>Jesus’ unbelieving brothers goad Him to openly attend the </a:t>
            </a:r>
            <a:r>
              <a:rPr lang="en-US" sz="3200" b="1" dirty="0"/>
              <a:t>Feast of Tabernacles</a:t>
            </a:r>
            <a:r>
              <a:rPr lang="en-US" sz="3200" dirty="0"/>
              <a:t>, but Jesus knows what He is doing and the timetable of His plans.*</a:t>
            </a:r>
          </a:p>
          <a:p>
            <a:pPr marL="285750" indent="-285750">
              <a:lnSpc>
                <a:spcPct val="90000"/>
              </a:lnSpc>
              <a:buFont typeface="Arial" panose="020B0604020202020204" pitchFamily="34" charset="0"/>
              <a:buChar char="•"/>
            </a:pPr>
            <a:r>
              <a:rPr lang="en-US" sz="3200" dirty="0"/>
              <a:t>He leaves later and goes privately </a:t>
            </a:r>
            <a:r>
              <a:rPr lang="en-US" sz="3200" b="1" dirty="0"/>
              <a:t>through Samaria</a:t>
            </a:r>
            <a:r>
              <a:rPr lang="en-US" sz="3200" dirty="0"/>
              <a:t> to Jerusalem</a:t>
            </a:r>
            <a:endParaRPr lang="en-US" sz="2800" dirty="0"/>
          </a:p>
          <a:p>
            <a:pPr>
              <a:lnSpc>
                <a:spcPct val="90000"/>
              </a:lnSpc>
            </a:pPr>
            <a:endParaRPr lang="en-US" sz="1600" dirty="0"/>
          </a:p>
          <a:p>
            <a:pPr algn="ctr">
              <a:lnSpc>
                <a:spcPct val="90000"/>
              </a:lnSpc>
            </a:pPr>
            <a:r>
              <a:rPr lang="en-US" sz="3000" i="1" dirty="0">
                <a:effectLst>
                  <a:outerShdw blurRad="38100" dist="38100" dir="2700000" algn="tl">
                    <a:srgbClr val="000000">
                      <a:alpha val="43137"/>
                    </a:srgbClr>
                  </a:outerShdw>
                </a:effectLst>
              </a:rPr>
              <a:t>Speak to the children of Israel, saying: 'The fifteenth day of this seventh month shall be the Feast of Tabernacles for seven days to the LORD.       On the first day there shall be a holy convocation. You shall do no customary work on it.  For </a:t>
            </a:r>
            <a:r>
              <a:rPr lang="en-US" sz="3000" i="1" dirty="0">
                <a:solidFill>
                  <a:srgbClr val="860000"/>
                </a:solidFill>
                <a:effectLst>
                  <a:outerShdw blurRad="38100" dist="38100" dir="2700000" algn="tl">
                    <a:srgbClr val="000000">
                      <a:alpha val="43137"/>
                    </a:srgbClr>
                  </a:outerShdw>
                </a:effectLst>
              </a:rPr>
              <a:t>seven days </a:t>
            </a:r>
            <a:r>
              <a:rPr lang="en-US" sz="3000" i="1" dirty="0">
                <a:effectLst>
                  <a:outerShdw blurRad="38100" dist="38100" dir="2700000" algn="tl">
                    <a:srgbClr val="000000">
                      <a:alpha val="43137"/>
                    </a:srgbClr>
                  </a:outerShdw>
                </a:effectLst>
              </a:rPr>
              <a:t>you shall offer an offering made by fire to the LORD. On </a:t>
            </a:r>
            <a:r>
              <a:rPr lang="en-US" sz="3000" i="1" dirty="0">
                <a:solidFill>
                  <a:srgbClr val="860000"/>
                </a:solidFill>
                <a:effectLst>
                  <a:outerShdw blurRad="38100" dist="38100" dir="2700000" algn="tl">
                    <a:srgbClr val="000000">
                      <a:alpha val="43137"/>
                    </a:srgbClr>
                  </a:outerShdw>
                </a:effectLst>
              </a:rPr>
              <a:t>the eighth day you shall have a holy convocation, </a:t>
            </a:r>
            <a:r>
              <a:rPr lang="en-US" sz="3000" i="1" dirty="0">
                <a:effectLst>
                  <a:outerShdw blurRad="38100" dist="38100" dir="2700000" algn="tl">
                    <a:srgbClr val="000000">
                      <a:alpha val="43137"/>
                    </a:srgbClr>
                  </a:outerShdw>
                </a:effectLst>
              </a:rPr>
              <a:t>and you shall offer an offering made by fire to the LORD.                                        It is a sacred assembly, and you shall do no customary work on it.                      (Leviticus 23:34-36)  </a:t>
            </a:r>
          </a:p>
          <a:p>
            <a:pPr marL="285750" indent="-285750">
              <a:lnSpc>
                <a:spcPct val="9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7502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p:nvPr/>
        </p:nvSpPr>
        <p:spPr>
          <a:xfrm>
            <a:off x="4750149" y="3538929"/>
            <a:ext cx="7092215" cy="2967839"/>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7" name="Google Shape;117;p1"/>
          <p:cNvSpPr txBox="1">
            <a:spLocks noGrp="1"/>
          </p:cNvSpPr>
          <p:nvPr>
            <p:ph type="title"/>
          </p:nvPr>
        </p:nvSpPr>
        <p:spPr>
          <a:xfrm>
            <a:off x="4791810" y="3550449"/>
            <a:ext cx="7092215" cy="12904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ct val="100000"/>
              <a:buFont typeface="Calibri"/>
              <a:buNone/>
            </a:pPr>
            <a:r>
              <a:rPr lang="en-US" b="1" dirty="0">
                <a:solidFill>
                  <a:srgbClr val="FFFFFF"/>
                </a:solidFill>
                <a:latin typeface="Calibri"/>
                <a:ea typeface="Calibri"/>
                <a:cs typeface="Calibri"/>
                <a:sym typeface="Calibri"/>
              </a:rPr>
              <a:t>The Feast of </a:t>
            </a:r>
            <a:r>
              <a:rPr lang="en-US" b="1" dirty="0">
                <a:solidFill>
                  <a:srgbClr val="FFFFFF"/>
                </a:solidFill>
                <a:latin typeface="+mn-lt"/>
              </a:rPr>
              <a:t>Tabernacles</a:t>
            </a:r>
            <a:r>
              <a:rPr lang="en-US" b="1" dirty="0">
                <a:solidFill>
                  <a:srgbClr val="FFFFFF"/>
                </a:solidFill>
                <a:latin typeface="Calibri"/>
                <a:ea typeface="Calibri"/>
                <a:cs typeface="Calibri"/>
                <a:sym typeface="Calibri"/>
              </a:rPr>
              <a:t> </a:t>
            </a:r>
            <a:r>
              <a:rPr lang="en-US" sz="4000" dirty="0">
                <a:solidFill>
                  <a:srgbClr val="FFFFFF"/>
                </a:solidFill>
                <a:latin typeface="Calibri"/>
                <a:ea typeface="Calibri"/>
                <a:cs typeface="Calibri"/>
                <a:sym typeface="Calibri"/>
              </a:rPr>
              <a:t>(Sukkot) </a:t>
            </a:r>
            <a:r>
              <a:rPr lang="en-US" sz="2800" i="1" dirty="0">
                <a:solidFill>
                  <a:srgbClr val="FFFFFF"/>
                </a:solidFill>
                <a:latin typeface="Calibri"/>
                <a:ea typeface="Calibri"/>
                <a:cs typeface="Calibri"/>
                <a:sym typeface="Calibri"/>
              </a:rPr>
              <a:t>as celebrated in Modern Judaism</a:t>
            </a:r>
            <a:endParaRPr dirty="0"/>
          </a:p>
        </p:txBody>
      </p:sp>
      <p:pic>
        <p:nvPicPr>
          <p:cNvPr id="118" name="Google Shape;118;p1" descr="Image result for sukkot jerusalem"/>
          <p:cNvPicPr preferRelativeResize="0"/>
          <p:nvPr/>
        </p:nvPicPr>
        <p:blipFill rotWithShape="1">
          <a:blip r:embed="rId3">
            <a:alphaModFix/>
          </a:blip>
          <a:srcRect l="5475" r="17372" b="3"/>
          <a:stretch/>
        </p:blipFill>
        <p:spPr>
          <a:xfrm>
            <a:off x="317635" y="321733"/>
            <a:ext cx="4151681" cy="3026834"/>
          </a:xfrm>
          <a:prstGeom prst="rect">
            <a:avLst/>
          </a:prstGeom>
          <a:solidFill>
            <a:srgbClr val="ECECEC"/>
          </a:solidFill>
          <a:ln>
            <a:noFill/>
          </a:ln>
        </p:spPr>
      </p:pic>
      <p:pic>
        <p:nvPicPr>
          <p:cNvPr id="119" name="Google Shape;119;p1" descr="sukkot1_200"/>
          <p:cNvPicPr preferRelativeResize="0"/>
          <p:nvPr/>
        </p:nvPicPr>
        <p:blipFill rotWithShape="1">
          <a:blip r:embed="rId4">
            <a:alphaModFix/>
          </a:blip>
          <a:srcRect r="1" b="36741"/>
          <a:stretch/>
        </p:blipFill>
        <p:spPr>
          <a:xfrm>
            <a:off x="4638955" y="321733"/>
            <a:ext cx="3539976" cy="2985818"/>
          </a:xfrm>
          <a:prstGeom prst="rect">
            <a:avLst/>
          </a:prstGeom>
          <a:solidFill>
            <a:srgbClr val="ECECEC"/>
          </a:solidFill>
          <a:ln>
            <a:noFill/>
          </a:ln>
        </p:spPr>
      </p:pic>
      <p:pic>
        <p:nvPicPr>
          <p:cNvPr id="120" name="Google Shape;120;p1" descr="20031016-3-sukkot"/>
          <p:cNvPicPr preferRelativeResize="0"/>
          <p:nvPr/>
        </p:nvPicPr>
        <p:blipFill rotWithShape="1">
          <a:blip r:embed="rId5">
            <a:alphaModFix/>
          </a:blip>
          <a:srcRect l="11189" r="3" b="3"/>
          <a:stretch/>
        </p:blipFill>
        <p:spPr>
          <a:xfrm>
            <a:off x="8348570" y="321734"/>
            <a:ext cx="3535590" cy="2985818"/>
          </a:xfrm>
          <a:prstGeom prst="rect">
            <a:avLst/>
          </a:prstGeom>
          <a:solidFill>
            <a:srgbClr val="ECECEC"/>
          </a:solidFill>
          <a:ln>
            <a:noFill/>
          </a:ln>
        </p:spPr>
      </p:pic>
      <p:cxnSp>
        <p:nvCxnSpPr>
          <p:cNvPr id="121" name="Google Shape;121;p1"/>
          <p:cNvCxnSpPr/>
          <p:nvPr/>
        </p:nvCxnSpPr>
        <p:spPr>
          <a:xfrm>
            <a:off x="5095856" y="5022848"/>
            <a:ext cx="6400800" cy="0"/>
          </a:xfrm>
          <a:prstGeom prst="straightConnector1">
            <a:avLst/>
          </a:prstGeom>
          <a:noFill/>
          <a:ln w="22225" cap="flat" cmpd="sng">
            <a:solidFill>
              <a:srgbClr val="D9D9D9"/>
            </a:solidFill>
            <a:prstDash val="solid"/>
            <a:miter lim="800000"/>
            <a:headEnd type="none" w="sm" len="sm"/>
            <a:tailEnd type="none" w="sm" len="sm"/>
          </a:ln>
        </p:spPr>
      </p:cxnSp>
      <p:pic>
        <p:nvPicPr>
          <p:cNvPr id="122" name="Google Shape;122;p1" descr="sukkot1999"/>
          <p:cNvPicPr preferRelativeResize="0"/>
          <p:nvPr/>
        </p:nvPicPr>
        <p:blipFill rotWithShape="1">
          <a:blip r:embed="rId6">
            <a:alphaModFix/>
          </a:blip>
          <a:srcRect l="7587" r="5132" b="3"/>
          <a:stretch/>
        </p:blipFill>
        <p:spPr>
          <a:xfrm>
            <a:off x="317635" y="3509433"/>
            <a:ext cx="4160452" cy="3026833"/>
          </a:xfrm>
          <a:prstGeom prst="rect">
            <a:avLst/>
          </a:prstGeom>
          <a:solidFill>
            <a:srgbClr val="ECECEC"/>
          </a:solidFill>
          <a:ln>
            <a:noFill/>
          </a:ln>
        </p:spPr>
      </p:pic>
      <p:sp>
        <p:nvSpPr>
          <p:cNvPr id="123" name="Google Shape;123;p1"/>
          <p:cNvSpPr txBox="1"/>
          <p:nvPr/>
        </p:nvSpPr>
        <p:spPr>
          <a:xfrm>
            <a:off x="4666561" y="5104128"/>
            <a:ext cx="717580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EE599"/>
              </a:buClr>
              <a:buSzPts val="2800"/>
              <a:buFont typeface="Calibri"/>
              <a:buNone/>
            </a:pPr>
            <a:r>
              <a:rPr lang="en-US" sz="3000" b="0" i="1" u="none" strike="noStrike" cap="none" dirty="0">
                <a:solidFill>
                  <a:srgbClr val="FEE599"/>
                </a:solidFill>
                <a:latin typeface="Calibri"/>
                <a:ea typeface="Calibri"/>
                <a:cs typeface="Calibri"/>
                <a:sym typeface="Calibri"/>
              </a:rPr>
              <a:t>Celebrated on the 15</a:t>
            </a:r>
            <a:r>
              <a:rPr lang="en-US" sz="3000" b="0" i="1" u="none" strike="noStrike" cap="none" baseline="30000" dirty="0">
                <a:solidFill>
                  <a:srgbClr val="FEE599"/>
                </a:solidFill>
                <a:latin typeface="Calibri"/>
                <a:ea typeface="Calibri"/>
                <a:cs typeface="Calibri"/>
                <a:sym typeface="Calibri"/>
              </a:rPr>
              <a:t>th</a:t>
            </a:r>
            <a:r>
              <a:rPr lang="en-US" sz="3000" b="0" i="1" u="none" strike="noStrike" cap="none" dirty="0">
                <a:solidFill>
                  <a:srgbClr val="FEE599"/>
                </a:solidFill>
                <a:latin typeface="Calibri"/>
                <a:ea typeface="Calibri"/>
                <a:cs typeface="Calibri"/>
                <a:sym typeface="Calibri"/>
              </a:rPr>
              <a:t> day of Tishri </a:t>
            </a:r>
            <a:endParaRPr sz="3000" dirty="0"/>
          </a:p>
          <a:p>
            <a:pPr marL="0" marR="0" lvl="0" indent="0" algn="ctr" rtl="0">
              <a:lnSpc>
                <a:spcPct val="100000"/>
              </a:lnSpc>
              <a:spcBef>
                <a:spcPts val="0"/>
              </a:spcBef>
              <a:spcAft>
                <a:spcPts val="0"/>
              </a:spcAft>
              <a:buClr>
                <a:srgbClr val="FEE599"/>
              </a:buClr>
              <a:buSzPts val="2800"/>
              <a:buFont typeface="Calibri"/>
              <a:buNone/>
            </a:pPr>
            <a:r>
              <a:rPr lang="en-US" sz="3000" i="1" dirty="0">
                <a:solidFill>
                  <a:srgbClr val="FEE599"/>
                </a:solidFill>
                <a:latin typeface="Calibri"/>
                <a:ea typeface="Calibri"/>
                <a:cs typeface="Calibri"/>
                <a:sym typeface="Calibri"/>
              </a:rPr>
              <a:t>[</a:t>
            </a:r>
            <a:r>
              <a:rPr lang="en-US" sz="3000" b="0" i="1" u="none" strike="noStrike" cap="none" dirty="0">
                <a:solidFill>
                  <a:srgbClr val="FEE599"/>
                </a:solidFill>
                <a:latin typeface="Calibri"/>
                <a:ea typeface="Calibri"/>
                <a:cs typeface="Calibri"/>
                <a:sym typeface="Calibri"/>
              </a:rPr>
              <a:t>varies from late September to late October]</a:t>
            </a:r>
          </a:p>
          <a:p>
            <a:pPr marL="0" marR="0" lvl="0" indent="0" algn="ctr" rtl="0">
              <a:lnSpc>
                <a:spcPct val="100000"/>
              </a:lnSpc>
              <a:spcBef>
                <a:spcPts val="0"/>
              </a:spcBef>
              <a:spcAft>
                <a:spcPts val="0"/>
              </a:spcAft>
              <a:buClr>
                <a:srgbClr val="FEE599"/>
              </a:buClr>
              <a:buSzPts val="2800"/>
              <a:buFont typeface="Calibri"/>
              <a:buNone/>
            </a:pPr>
            <a:r>
              <a:rPr lang="en-US" sz="3000" i="1" dirty="0">
                <a:solidFill>
                  <a:srgbClr val="FEE599"/>
                </a:solidFill>
                <a:latin typeface="Calibri"/>
                <a:cs typeface="Calibri"/>
                <a:sym typeface="Calibri"/>
              </a:rPr>
              <a:t>Leviticus 23:34-36</a:t>
            </a:r>
            <a:endParaRPr sz="3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1"/>
            <a:ext cx="9601200" cy="1139825"/>
          </a:xfrm>
        </p:spPr>
        <p:txBody>
          <a:bodyPr/>
          <a:lstStyle/>
          <a:p>
            <a:r>
              <a:rPr lang="en-US" b="1" dirty="0">
                <a:latin typeface="+mn-lt"/>
              </a:rPr>
              <a:t>Feast of Tabernacles</a:t>
            </a:r>
            <a:br>
              <a:rPr lang="en-US" b="1" dirty="0">
                <a:latin typeface="+mn-lt"/>
              </a:rPr>
            </a:br>
            <a:r>
              <a:rPr lang="en-US" sz="2800" b="1" dirty="0">
                <a:latin typeface="+mn-lt"/>
              </a:rPr>
              <a:t>John 7:1-13</a:t>
            </a:r>
            <a:endParaRPr lang="en-US" b="1" dirty="0">
              <a:latin typeface="+mn-lt"/>
            </a:endParaRPr>
          </a:p>
        </p:txBody>
      </p:sp>
      <p:sp>
        <p:nvSpPr>
          <p:cNvPr id="3" name="Content Placeholder 2"/>
          <p:cNvSpPr>
            <a:spLocks noGrp="1"/>
          </p:cNvSpPr>
          <p:nvPr>
            <p:ph idx="1"/>
          </p:nvPr>
        </p:nvSpPr>
        <p:spPr>
          <a:xfrm>
            <a:off x="533400" y="1368426"/>
            <a:ext cx="11049000" cy="5489574"/>
          </a:xfrm>
        </p:spPr>
        <p:txBody>
          <a:bodyPr/>
          <a:lstStyle/>
          <a:p>
            <a:r>
              <a:rPr lang="en-US" sz="3200" dirty="0"/>
              <a:t>Jesus did not want to walk in Judea because the Jews are now seeking to kill Him (7:1). </a:t>
            </a:r>
          </a:p>
          <a:p>
            <a:r>
              <a:rPr lang="en-US" sz="3200" dirty="0"/>
              <a:t>Jesus’ physical brothers are going to the Feast of Tabernacles in Jerusalem, and they attempt to pressure Jesus to go (7:2-4; cf. Matthew 13:55).</a:t>
            </a:r>
          </a:p>
          <a:p>
            <a:pPr lvl="1"/>
            <a:r>
              <a:rPr lang="en-US" sz="3200" i="1" dirty="0">
                <a:solidFill>
                  <a:srgbClr val="860000"/>
                </a:solidFill>
                <a:effectLst>
                  <a:outerShdw blurRad="38100" dist="38100" dir="2700000" algn="tl">
                    <a:srgbClr val="000000">
                      <a:alpha val="43137"/>
                    </a:srgbClr>
                  </a:outerShdw>
                </a:effectLst>
              </a:rPr>
              <a:t>At this point, even His brothers did not believe in Him.</a:t>
            </a:r>
          </a:p>
          <a:p>
            <a:pPr lvl="1"/>
            <a:r>
              <a:rPr lang="en-US" sz="3200" i="1" dirty="0">
                <a:solidFill>
                  <a:srgbClr val="860000"/>
                </a:solidFill>
                <a:effectLst>
                  <a:outerShdw blurRad="38100" dist="38100" dir="2700000" algn="tl">
                    <a:srgbClr val="000000">
                      <a:alpha val="43137"/>
                    </a:srgbClr>
                  </a:outerShdw>
                </a:effectLst>
              </a:rPr>
              <a:t>Later, they would become faithful followers (Acts 1:13-14).</a:t>
            </a:r>
          </a:p>
          <a:p>
            <a:r>
              <a:rPr lang="en-US" sz="3600" b="1" dirty="0"/>
              <a:t>Jesus declines to go with his brothers</a:t>
            </a:r>
            <a:r>
              <a:rPr lang="en-US" sz="3600" dirty="0"/>
              <a:t> (7:6-10). </a:t>
            </a:r>
          </a:p>
          <a:p>
            <a:pPr lvl="1"/>
            <a:r>
              <a:rPr lang="en-US" sz="3200" i="1" dirty="0">
                <a:solidFill>
                  <a:srgbClr val="860000"/>
                </a:solidFill>
                <a:effectLst>
                  <a:outerShdw blurRad="38100" dist="38100" dir="2700000" algn="tl">
                    <a:srgbClr val="000000">
                      <a:alpha val="43137"/>
                    </a:srgbClr>
                  </a:outerShdw>
                </a:effectLst>
              </a:rPr>
              <a:t>His time had “not yet fully come.”*</a:t>
            </a:r>
          </a:p>
          <a:p>
            <a:pPr lvl="1"/>
            <a:r>
              <a:rPr lang="en-US" sz="3200" i="1" dirty="0">
                <a:solidFill>
                  <a:srgbClr val="860000"/>
                </a:solidFill>
                <a:effectLst>
                  <a:outerShdw blurRad="38100" dist="38100" dir="2700000" algn="tl">
                    <a:srgbClr val="000000">
                      <a:alpha val="43137"/>
                    </a:srgbClr>
                  </a:outerShdw>
                </a:effectLst>
              </a:rPr>
              <a:t>He initially remains in Galilee, but after His brothers go, He goes up to the feast in secret. </a:t>
            </a:r>
          </a:p>
          <a:p>
            <a:pPr lvl="1"/>
            <a:endParaRPr lang="en-US" sz="3200" dirty="0"/>
          </a:p>
        </p:txBody>
      </p:sp>
    </p:spTree>
    <p:extLst>
      <p:ext uri="{BB962C8B-B14F-4D97-AF65-F5344CB8AC3E}">
        <p14:creationId xmlns:p14="http://schemas.microsoft.com/office/powerpoint/2010/main" val="222416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5470-4D5E-D5DF-94DB-04532BA8E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6AEF-2ED8-BBC0-30F7-D958A6E719AB}"/>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7:11-19)</a:t>
            </a:r>
            <a:endParaRPr lang="en-US" dirty="0">
              <a:latin typeface="+mn-lt"/>
            </a:endParaRPr>
          </a:p>
        </p:txBody>
      </p:sp>
      <p:sp>
        <p:nvSpPr>
          <p:cNvPr id="3" name="Content Placeholder 2">
            <a:extLst>
              <a:ext uri="{FF2B5EF4-FFF2-40B4-BE49-F238E27FC236}">
                <a16:creationId xmlns:a16="http://schemas.microsoft.com/office/drawing/2014/main" id="{96ACC08A-D5D3-C266-7333-BAF4374C64E6}"/>
              </a:ext>
            </a:extLst>
          </p:cNvPr>
          <p:cNvSpPr>
            <a:spLocks noGrp="1"/>
          </p:cNvSpPr>
          <p:nvPr>
            <p:ph idx="1"/>
          </p:nvPr>
        </p:nvSpPr>
        <p:spPr>
          <a:xfrm>
            <a:off x="533399" y="1111624"/>
            <a:ext cx="11335871" cy="5517775"/>
          </a:xfrm>
        </p:spPr>
        <p:txBody>
          <a:bodyPr/>
          <a:lstStyle/>
          <a:p>
            <a:r>
              <a:rPr lang="en-US" sz="3200" b="1" dirty="0"/>
              <a:t>The </a:t>
            </a:r>
            <a:r>
              <a:rPr lang="en-US" sz="3200" b="1" dirty="0">
                <a:solidFill>
                  <a:srgbClr val="860000"/>
                </a:solidFill>
              </a:rPr>
              <a:t>“Jews”* </a:t>
            </a:r>
            <a:r>
              <a:rPr lang="en-US" sz="3200" b="1" dirty="0"/>
              <a:t>seek Jesus at the Feast </a:t>
            </a:r>
            <a:r>
              <a:rPr lang="en-US" sz="3200" dirty="0"/>
              <a:t>(7:11-13)</a:t>
            </a:r>
          </a:p>
          <a:p>
            <a:pPr lvl="1"/>
            <a:r>
              <a:rPr lang="en-US" sz="3200" i="1" dirty="0">
                <a:solidFill>
                  <a:srgbClr val="860000"/>
                </a:solidFill>
                <a:effectLst>
                  <a:outerShdw blurRad="38100" dist="38100" dir="2700000" algn="tl">
                    <a:srgbClr val="000000">
                      <a:alpha val="43137"/>
                    </a:srgbClr>
                  </a:outerShdw>
                </a:effectLst>
              </a:rPr>
              <a:t>The </a:t>
            </a:r>
            <a:r>
              <a:rPr lang="en-US" sz="3200" b="1" i="1" dirty="0">
                <a:solidFill>
                  <a:srgbClr val="860000"/>
                </a:solidFill>
                <a:effectLst>
                  <a:outerShdw blurRad="38100" dist="38100" dir="2700000" algn="tl">
                    <a:srgbClr val="000000">
                      <a:alpha val="43137"/>
                    </a:srgbClr>
                  </a:outerShdw>
                </a:effectLst>
              </a:rPr>
              <a:t>people</a:t>
            </a:r>
            <a:r>
              <a:rPr lang="en-US" sz="3200" i="1" dirty="0">
                <a:solidFill>
                  <a:srgbClr val="860000"/>
                </a:solidFill>
                <a:effectLst>
                  <a:outerShdw blurRad="38100" dist="38100" dir="2700000" algn="tl">
                    <a:srgbClr val="000000">
                      <a:alpha val="43137"/>
                    </a:srgbClr>
                  </a:outerShdw>
                </a:effectLst>
              </a:rPr>
              <a:t> have widely varying opinions about Jesus.</a:t>
            </a:r>
          </a:p>
          <a:p>
            <a:pPr lvl="1"/>
            <a:r>
              <a:rPr lang="en-US" sz="3200" i="1" dirty="0">
                <a:solidFill>
                  <a:srgbClr val="860000"/>
                </a:solidFill>
                <a:effectLst>
                  <a:outerShdw blurRad="38100" dist="38100" dir="2700000" algn="tl">
                    <a:srgbClr val="000000">
                      <a:alpha val="43137"/>
                    </a:srgbClr>
                  </a:outerShdw>
                </a:effectLst>
              </a:rPr>
              <a:t>But no speaks openly about Jesus “for fear of the Jews.”</a:t>
            </a:r>
          </a:p>
          <a:p>
            <a:r>
              <a:rPr lang="en-US" sz="3200" b="1" dirty="0"/>
              <a:t>Jesus makes His appearance, teaching in the temple at about the midpoint of the 8 day Feast </a:t>
            </a:r>
            <a:r>
              <a:rPr lang="en-US" sz="3200" dirty="0"/>
              <a:t>(7:14-19).</a:t>
            </a:r>
          </a:p>
          <a:p>
            <a:pPr lvl="1"/>
            <a:r>
              <a:rPr lang="en-US" sz="3200" i="1" dirty="0">
                <a:effectLst>
                  <a:outerShdw blurRad="38100" dist="38100" dir="2700000" algn="tl">
                    <a:srgbClr val="000000">
                      <a:alpha val="43137"/>
                    </a:srgbClr>
                  </a:outerShdw>
                </a:effectLst>
              </a:rPr>
              <a:t>The </a:t>
            </a:r>
            <a:r>
              <a:rPr lang="en-US" sz="3200" b="1" i="1" dirty="0">
                <a:effectLst>
                  <a:outerShdw blurRad="38100" dist="38100" dir="2700000" algn="tl">
                    <a:srgbClr val="000000">
                      <a:alpha val="43137"/>
                    </a:srgbClr>
                  </a:outerShdw>
                </a:effectLst>
              </a:rPr>
              <a:t>Jews </a:t>
            </a:r>
            <a:r>
              <a:rPr lang="en-US" sz="3200" i="1" dirty="0">
                <a:effectLst>
                  <a:outerShdw blurRad="38100" dist="38100" dir="2700000" algn="tl">
                    <a:srgbClr val="000000">
                      <a:alpha val="43137"/>
                    </a:srgbClr>
                  </a:outerShdw>
                </a:effectLst>
              </a:rPr>
              <a:t>marvel: </a:t>
            </a:r>
            <a:r>
              <a:rPr lang="en-US" sz="3200" i="1" dirty="0">
                <a:solidFill>
                  <a:srgbClr val="860000"/>
                </a:solidFill>
                <a:effectLst>
                  <a:outerShdw blurRad="38100" dist="38100" dir="2700000" algn="tl">
                    <a:srgbClr val="000000">
                      <a:alpha val="43137"/>
                    </a:srgbClr>
                  </a:outerShdw>
                </a:effectLst>
              </a:rPr>
              <a:t>“How does this Man know letters, having never studied?" </a:t>
            </a:r>
          </a:p>
          <a:p>
            <a:pPr lvl="1"/>
            <a:r>
              <a:rPr lang="en-US" sz="3200" i="1" dirty="0">
                <a:effectLst>
                  <a:outerShdw blurRad="38100" dist="38100" dir="2700000" algn="tl">
                    <a:srgbClr val="000000">
                      <a:alpha val="43137"/>
                    </a:srgbClr>
                  </a:outerShdw>
                </a:effectLst>
              </a:rPr>
              <a:t>Jesus explains that </a:t>
            </a:r>
            <a:r>
              <a:rPr lang="en-US" sz="3200" i="1" dirty="0">
                <a:solidFill>
                  <a:srgbClr val="860000"/>
                </a:solidFill>
                <a:effectLst>
                  <a:outerShdw blurRad="38100" dist="38100" dir="2700000" algn="tl">
                    <a:srgbClr val="000000">
                      <a:alpha val="43137"/>
                    </a:srgbClr>
                  </a:outerShdw>
                </a:effectLst>
              </a:rPr>
              <a:t>anyone who wills to do God’s will would know the true source of His teaching.</a:t>
            </a:r>
          </a:p>
          <a:p>
            <a:pPr lvl="1"/>
            <a:r>
              <a:rPr lang="en-US" sz="3200" i="1" dirty="0">
                <a:solidFill>
                  <a:srgbClr val="860000"/>
                </a:solidFill>
                <a:effectLst>
                  <a:outerShdw blurRad="38100" dist="38100" dir="2700000" algn="tl">
                    <a:srgbClr val="000000">
                      <a:alpha val="43137"/>
                    </a:srgbClr>
                  </a:outerShdw>
                </a:effectLst>
              </a:rPr>
              <a:t>He who speaks from himself seeks his own glory, not God’s!</a:t>
            </a:r>
          </a:p>
          <a:p>
            <a:pPr lvl="1"/>
            <a:r>
              <a:rPr lang="en-US" sz="3200" i="1" dirty="0">
                <a:solidFill>
                  <a:srgbClr val="860000"/>
                </a:solidFill>
                <a:effectLst>
                  <a:outerShdw blurRad="38100" dist="38100" dir="2700000" algn="tl">
                    <a:srgbClr val="000000">
                      <a:alpha val="43137"/>
                    </a:srgbClr>
                  </a:outerShdw>
                </a:effectLst>
              </a:rPr>
              <a:t>Moses had given them the Law, but they sought to kill Jesus!</a:t>
            </a:r>
          </a:p>
          <a:p>
            <a:pPr lvl="1"/>
            <a:endParaRPr lang="en-US" sz="3200" i="1" dirty="0">
              <a:solidFill>
                <a:srgbClr val="860000"/>
              </a:solidFill>
              <a:effectLst>
                <a:outerShdw blurRad="38100" dist="38100" dir="2700000" algn="tl">
                  <a:srgbClr val="000000">
                    <a:alpha val="43137"/>
                  </a:srgbClr>
                </a:outerShdw>
              </a:effectLst>
            </a:endParaRPr>
          </a:p>
          <a:p>
            <a:pPr lvl="1"/>
            <a:endParaRPr lang="en-US" sz="3200" dirty="0"/>
          </a:p>
        </p:txBody>
      </p:sp>
    </p:spTree>
    <p:extLst>
      <p:ext uri="{BB962C8B-B14F-4D97-AF65-F5344CB8AC3E}">
        <p14:creationId xmlns:p14="http://schemas.microsoft.com/office/powerpoint/2010/main" val="3424798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C6A0-8DDB-840F-7D55-100AC9017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C7775-33FD-1236-7B62-60EE897F02EF}"/>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7:20-24)</a:t>
            </a:r>
            <a:endParaRPr lang="en-US" dirty="0">
              <a:latin typeface="+mn-lt"/>
            </a:endParaRPr>
          </a:p>
        </p:txBody>
      </p:sp>
      <p:sp>
        <p:nvSpPr>
          <p:cNvPr id="3" name="Content Placeholder 2">
            <a:extLst>
              <a:ext uri="{FF2B5EF4-FFF2-40B4-BE49-F238E27FC236}">
                <a16:creationId xmlns:a16="http://schemas.microsoft.com/office/drawing/2014/main" id="{7E71B45A-3321-EAFF-2AF1-C719CBBAF102}"/>
              </a:ext>
            </a:extLst>
          </p:cNvPr>
          <p:cNvSpPr>
            <a:spLocks noGrp="1"/>
          </p:cNvSpPr>
          <p:nvPr>
            <p:ph idx="1"/>
          </p:nvPr>
        </p:nvSpPr>
        <p:spPr>
          <a:xfrm>
            <a:off x="533399" y="1111624"/>
            <a:ext cx="11425519" cy="5517775"/>
          </a:xfrm>
        </p:spPr>
        <p:txBody>
          <a:bodyPr/>
          <a:lstStyle/>
          <a:p>
            <a:r>
              <a:rPr lang="en-US" sz="3200" b="1" dirty="0"/>
              <a:t>The </a:t>
            </a:r>
            <a:r>
              <a:rPr lang="en-US" sz="3200" b="1" dirty="0">
                <a:solidFill>
                  <a:srgbClr val="860000"/>
                </a:solidFill>
              </a:rPr>
              <a:t>people</a:t>
            </a:r>
            <a:r>
              <a:rPr lang="en-US" sz="3200" b="1" dirty="0"/>
              <a:t> wonder who is seeking to kill Jesus and why            (7:20-24).</a:t>
            </a:r>
          </a:p>
          <a:p>
            <a:pPr marL="466725" lvl="1" indent="-233363"/>
            <a:r>
              <a:rPr lang="en-US" sz="3200" i="1" dirty="0">
                <a:effectLst>
                  <a:outerShdw blurRad="38100" dist="38100" dir="2700000" algn="tl">
                    <a:srgbClr val="000000">
                      <a:alpha val="43137"/>
                    </a:srgbClr>
                  </a:outerShdw>
                </a:effectLst>
              </a:rPr>
              <a:t>The </a:t>
            </a:r>
            <a:r>
              <a:rPr lang="en-US" sz="3200" i="1" dirty="0">
                <a:solidFill>
                  <a:srgbClr val="860000"/>
                </a:solidFill>
                <a:effectLst>
                  <a:outerShdw blurRad="38100" dist="38100" dir="2700000" algn="tl">
                    <a:srgbClr val="000000">
                      <a:alpha val="43137"/>
                    </a:srgbClr>
                  </a:outerShdw>
                </a:effectLst>
              </a:rPr>
              <a:t>people</a:t>
            </a:r>
            <a:r>
              <a:rPr lang="en-US" sz="3200" i="1" dirty="0">
                <a:effectLst>
                  <a:outerShdw blurRad="38100" dist="38100" dir="2700000" algn="tl">
                    <a:srgbClr val="000000">
                      <a:alpha val="43137"/>
                    </a:srgbClr>
                  </a:outerShdw>
                </a:effectLst>
              </a:rPr>
              <a:t> think Jesus has a demon.  Who is seeking to kill Him?</a:t>
            </a:r>
          </a:p>
          <a:p>
            <a:pPr marL="466725" lvl="1" indent="-233363"/>
            <a:r>
              <a:rPr lang="en-US" sz="3200" i="1" dirty="0">
                <a:effectLst>
                  <a:outerShdw blurRad="38100" dist="38100" dir="2700000" algn="tl">
                    <a:srgbClr val="000000">
                      <a:alpha val="43137"/>
                    </a:srgbClr>
                  </a:outerShdw>
                </a:effectLst>
              </a:rPr>
              <a:t>Jesus explains.</a:t>
            </a:r>
          </a:p>
          <a:p>
            <a:pPr marL="735013" lvl="2" indent="-268288"/>
            <a:r>
              <a:rPr lang="en-US" sz="3200" dirty="0"/>
              <a:t>The Jews would circumcise on the Sabbath in order to keep the Law.</a:t>
            </a:r>
          </a:p>
          <a:p>
            <a:pPr marL="735013" lvl="2" indent="-268288"/>
            <a:r>
              <a:rPr lang="en-US" sz="3200" dirty="0"/>
              <a:t>But Jesus had healed a man on the Sabbath, so they wanted to kill Him (cf. John 5).</a:t>
            </a:r>
          </a:p>
          <a:p>
            <a:pPr marL="735013" lvl="2" indent="-268288"/>
            <a:r>
              <a:rPr lang="en-US" sz="3200" i="1" dirty="0">
                <a:solidFill>
                  <a:srgbClr val="860000"/>
                </a:solidFill>
                <a:effectLst>
                  <a:outerShdw blurRad="38100" dist="38100" dir="2700000" algn="tl">
                    <a:srgbClr val="000000">
                      <a:alpha val="43137"/>
                    </a:srgbClr>
                  </a:outerShdw>
                </a:effectLst>
              </a:rPr>
              <a:t>“Do not judge according to appearance, but judge with righteous judgment.”</a:t>
            </a:r>
          </a:p>
          <a:p>
            <a:pPr lvl="1"/>
            <a:endParaRPr lang="en-US" sz="3200" dirty="0"/>
          </a:p>
        </p:txBody>
      </p:sp>
    </p:spTree>
    <p:extLst>
      <p:ext uri="{BB962C8B-B14F-4D97-AF65-F5344CB8AC3E}">
        <p14:creationId xmlns:p14="http://schemas.microsoft.com/office/powerpoint/2010/main" val="1300898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E641A-EE5B-29D4-D8CE-E6A5CF055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45A51-034F-BB35-040C-4F3CFC2A9926}"/>
              </a:ext>
            </a:extLst>
          </p:cNvPr>
          <p:cNvSpPr>
            <a:spLocks noGrp="1"/>
          </p:cNvSpPr>
          <p:nvPr>
            <p:ph type="title"/>
          </p:nvPr>
        </p:nvSpPr>
        <p:spPr>
          <a:xfrm>
            <a:off x="533400" y="228602"/>
            <a:ext cx="9601200" cy="883022"/>
          </a:xfrm>
        </p:spPr>
        <p:txBody>
          <a:bodyPr/>
          <a:lstStyle/>
          <a:p>
            <a:r>
              <a:rPr lang="en-US" b="1" dirty="0">
                <a:latin typeface="+mn-lt"/>
              </a:rPr>
              <a:t>Feast of Tabernacles </a:t>
            </a:r>
            <a:r>
              <a:rPr lang="en-US" sz="3200" dirty="0">
                <a:latin typeface="+mn-lt"/>
              </a:rPr>
              <a:t>(John 7:25-31)</a:t>
            </a:r>
            <a:endParaRPr lang="en-US" dirty="0">
              <a:latin typeface="+mn-lt"/>
            </a:endParaRPr>
          </a:p>
        </p:txBody>
      </p:sp>
      <p:sp>
        <p:nvSpPr>
          <p:cNvPr id="3" name="Content Placeholder 2">
            <a:extLst>
              <a:ext uri="{FF2B5EF4-FFF2-40B4-BE49-F238E27FC236}">
                <a16:creationId xmlns:a16="http://schemas.microsoft.com/office/drawing/2014/main" id="{52000124-5E24-F6B4-F5EA-76E11E96F0D2}"/>
              </a:ext>
            </a:extLst>
          </p:cNvPr>
          <p:cNvSpPr>
            <a:spLocks noGrp="1"/>
          </p:cNvSpPr>
          <p:nvPr>
            <p:ph idx="1"/>
          </p:nvPr>
        </p:nvSpPr>
        <p:spPr>
          <a:xfrm>
            <a:off x="533399" y="918881"/>
            <a:ext cx="11125201" cy="5746376"/>
          </a:xfrm>
        </p:spPr>
        <p:txBody>
          <a:bodyPr/>
          <a:lstStyle/>
          <a:p>
            <a:r>
              <a:rPr lang="en-US" sz="3200" b="1" dirty="0"/>
              <a:t>Some from Jerusalem wonder, “Could this be the Christ?” </a:t>
            </a:r>
          </a:p>
          <a:p>
            <a:pPr marL="466725" lvl="1" indent="-233363"/>
            <a:r>
              <a:rPr lang="en-US" sz="3200" i="1" dirty="0">
                <a:effectLst>
                  <a:outerShdw blurRad="38100" dist="38100" dir="2700000" algn="tl">
                    <a:srgbClr val="000000">
                      <a:alpha val="43137"/>
                    </a:srgbClr>
                  </a:outerShdw>
                </a:effectLst>
              </a:rPr>
              <a:t>There is rampant confusion and misinformation:</a:t>
            </a:r>
          </a:p>
          <a:p>
            <a:pPr marL="923925" lvl="2" indent="-233363"/>
            <a:r>
              <a:rPr lang="en-US" sz="3200" i="1" dirty="0">
                <a:solidFill>
                  <a:srgbClr val="860000"/>
                </a:solidFill>
                <a:effectLst>
                  <a:outerShdw blurRad="38100" dist="38100" dir="2700000" algn="tl">
                    <a:srgbClr val="000000">
                      <a:alpha val="43137"/>
                    </a:srgbClr>
                  </a:outerShdw>
                </a:effectLst>
              </a:rPr>
              <a:t>“Do the rulers know indeed that this is truly the Christ? </a:t>
            </a:r>
          </a:p>
          <a:p>
            <a:pPr marL="923925" lvl="2" indent="-233363"/>
            <a:r>
              <a:rPr lang="en-US" sz="3200" i="1" dirty="0">
                <a:solidFill>
                  <a:srgbClr val="860000"/>
                </a:solidFill>
                <a:effectLst>
                  <a:outerShdw blurRad="38100" dist="38100" dir="2700000" algn="tl">
                    <a:srgbClr val="000000">
                      <a:alpha val="43137"/>
                    </a:srgbClr>
                  </a:outerShdw>
                </a:effectLst>
              </a:rPr>
              <a:t>“We know where this Man is from; but when the Christ comes, no one knows where He is from." </a:t>
            </a:r>
            <a:endParaRPr lang="en-US" sz="3200" dirty="0">
              <a:solidFill>
                <a:srgbClr val="860000"/>
              </a:solidFill>
            </a:endParaRPr>
          </a:p>
          <a:p>
            <a:pPr marL="466725" lvl="1" indent="-233363"/>
            <a:r>
              <a:rPr lang="en-US" sz="3200" i="1" dirty="0">
                <a:solidFill>
                  <a:srgbClr val="860000"/>
                </a:solidFill>
                <a:effectLst>
                  <a:outerShdw blurRad="38100" dist="38100" dir="2700000" algn="tl">
                    <a:srgbClr val="000000">
                      <a:alpha val="43137"/>
                    </a:srgbClr>
                  </a:outerShdw>
                </a:effectLst>
              </a:rPr>
              <a:t>Jesus declares that they actually do know where He is from – He is from God!</a:t>
            </a:r>
          </a:p>
          <a:p>
            <a:pPr marL="466725" lvl="1" indent="-233363"/>
            <a:r>
              <a:rPr lang="en-US" sz="3200" i="1" dirty="0">
                <a:effectLst>
                  <a:outerShdw blurRad="38100" dist="38100" dir="2700000" algn="tl">
                    <a:srgbClr val="000000">
                      <a:alpha val="43137"/>
                    </a:srgbClr>
                  </a:outerShdw>
                </a:effectLst>
              </a:rPr>
              <a:t>The reason those who sought to take Him did not was </a:t>
            </a:r>
            <a:r>
              <a:rPr lang="en-US" sz="3200" i="1" dirty="0">
                <a:solidFill>
                  <a:srgbClr val="860000"/>
                </a:solidFill>
                <a:effectLst>
                  <a:outerShdw blurRad="38100" dist="38100" dir="2700000" algn="tl">
                    <a:srgbClr val="000000">
                      <a:alpha val="43137"/>
                    </a:srgbClr>
                  </a:outerShdw>
                </a:effectLst>
              </a:rPr>
              <a:t>“because His hour had not yet come.”</a:t>
            </a:r>
          </a:p>
          <a:p>
            <a:pPr marL="466725" lvl="1" indent="-233363"/>
            <a:r>
              <a:rPr lang="en-US" sz="3200" i="1" dirty="0">
                <a:effectLst>
                  <a:outerShdw blurRad="38100" dist="38100" dir="2700000" algn="tl">
                    <a:srgbClr val="000000">
                      <a:alpha val="43137"/>
                    </a:srgbClr>
                  </a:outerShdw>
                </a:effectLst>
              </a:rPr>
              <a:t>Many of the </a:t>
            </a:r>
            <a:r>
              <a:rPr lang="en-US" sz="3200" b="1" i="1" dirty="0">
                <a:effectLst>
                  <a:outerShdw blurRad="38100" dist="38100" dir="2700000" algn="tl">
                    <a:srgbClr val="000000">
                      <a:alpha val="43137"/>
                    </a:srgbClr>
                  </a:outerShdw>
                </a:effectLst>
              </a:rPr>
              <a:t>people</a:t>
            </a:r>
            <a:r>
              <a:rPr lang="en-US" sz="3200" i="1" dirty="0">
                <a:effectLst>
                  <a:outerShdw blurRad="38100" dist="38100" dir="2700000" algn="tl">
                    <a:srgbClr val="000000">
                      <a:alpha val="43137"/>
                    </a:srgbClr>
                  </a:outerShdw>
                </a:effectLst>
              </a:rPr>
              <a:t> believe in Him, saying</a:t>
            </a:r>
            <a:r>
              <a:rPr lang="en-US" sz="3200" i="1" dirty="0">
                <a:solidFill>
                  <a:srgbClr val="860000"/>
                </a:solidFill>
                <a:effectLst>
                  <a:outerShdw blurRad="38100" dist="38100" dir="2700000" algn="tl">
                    <a:srgbClr val="000000">
                      <a:alpha val="43137"/>
                    </a:srgbClr>
                  </a:outerShdw>
                </a:effectLst>
              </a:rPr>
              <a:t>, "When the Christ comes, will He do more signs than these which this Man has done?</a:t>
            </a:r>
          </a:p>
          <a:p>
            <a:pPr lvl="1"/>
            <a:endParaRPr lang="en-US" sz="3200" dirty="0"/>
          </a:p>
        </p:txBody>
      </p:sp>
    </p:spTree>
    <p:extLst>
      <p:ext uri="{BB962C8B-B14F-4D97-AF65-F5344CB8AC3E}">
        <p14:creationId xmlns:p14="http://schemas.microsoft.com/office/powerpoint/2010/main" val="1475645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1570</TotalTime>
  <Words>2323</Words>
  <Application>Microsoft Office PowerPoint</Application>
  <PresentationFormat>Widescreen</PresentationFormat>
  <Paragraphs>150</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Berlin Sans FB</vt:lpstr>
      <vt:lpstr>Berlin Sans FB Demi</vt:lpstr>
      <vt:lpstr>Calibri</vt:lpstr>
      <vt:lpstr>Calibri Light</vt:lpstr>
      <vt:lpstr>Pristina</vt:lpstr>
      <vt:lpstr>Times New Roman</vt:lpstr>
      <vt:lpstr>1_Office Theme</vt:lpstr>
      <vt:lpstr>2_Office Theme</vt:lpstr>
      <vt:lpstr> The Life   of Christ       Part 2</vt:lpstr>
      <vt:lpstr>Seven Periods of Jesus’ Life</vt:lpstr>
      <vt:lpstr>Life of Christ (2) Lesson 7 -- Overview</vt:lpstr>
      <vt:lpstr>PowerPoint Presentation</vt:lpstr>
      <vt:lpstr>The Feast of Tabernacles (Sukkot) as celebrated in Modern Judaism</vt:lpstr>
      <vt:lpstr>Feast of Tabernacles John 7:1-13</vt:lpstr>
      <vt:lpstr>Feast of Tabernacles (John 7:11-19)</vt:lpstr>
      <vt:lpstr>Feast of Tabernacles (John 7:20-24)</vt:lpstr>
      <vt:lpstr>Feast of Tabernacles (John 7:25-31)</vt:lpstr>
      <vt:lpstr>Feast of Tabernacles (John 7:32-39)</vt:lpstr>
      <vt:lpstr>Feast of Tabernacles (John 7:40-53)</vt:lpstr>
      <vt:lpstr>Feast of Tabernacles (John 7:40-53)</vt:lpstr>
      <vt:lpstr>Woman Caught in Adultery John 8:1-11</vt:lpstr>
      <vt:lpstr>Woman Caught in Adultery John 8:1-11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65</cp:revision>
  <cp:lastPrinted>2025-02-28T18:16:13Z</cp:lastPrinted>
  <dcterms:created xsi:type="dcterms:W3CDTF">2025-01-21T16:41:33Z</dcterms:created>
  <dcterms:modified xsi:type="dcterms:W3CDTF">2025-02-28T18:23:39Z</dcterms:modified>
</cp:coreProperties>
</file>