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1"/>
  </p:notesMasterIdLst>
  <p:sldIdLst>
    <p:sldId id="423" r:id="rId4"/>
    <p:sldId id="328" r:id="rId5"/>
    <p:sldId id="407" r:id="rId6"/>
    <p:sldId id="389" r:id="rId7"/>
    <p:sldId id="418" r:id="rId8"/>
    <p:sldId id="419" r:id="rId9"/>
    <p:sldId id="421" r:id="rId10"/>
    <p:sldId id="422" r:id="rId11"/>
    <p:sldId id="420" r:id="rId12"/>
    <p:sldId id="427" r:id="rId13"/>
    <p:sldId id="368" r:id="rId14"/>
    <p:sldId id="428" r:id="rId15"/>
    <p:sldId id="424" r:id="rId16"/>
    <p:sldId id="426" r:id="rId17"/>
    <p:sldId id="371" r:id="rId18"/>
    <p:sldId id="366" r:id="rId19"/>
    <p:sldId id="42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D1FFA3"/>
    <a:srgbClr val="CCFFCC"/>
    <a:srgbClr val="CDE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9" d="100"/>
          <a:sy n="89" d="100"/>
        </p:scale>
        <p:origin x="220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33BA0-C385-477E-94F4-F508DC364DA7}" type="datetimeFigureOut">
              <a:rPr lang="en-US" smtClean="0"/>
              <a:t>5/11/2025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95E70-DBC5-4948-825B-F78B23187F94}" type="slidenum">
              <a:rPr lang="en-US" smtClean="0"/>
              <a:t>‹#›</a:t>
            </a:fld>
            <a:endParaRPr lang="en-US"/>
          </a:p>
        </p:txBody>
      </p:sp>
    </p:spTree>
    <p:extLst>
      <p:ext uri="{BB962C8B-B14F-4D97-AF65-F5344CB8AC3E}">
        <p14:creationId xmlns:p14="http://schemas.microsoft.com/office/powerpoint/2010/main" val="252272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Images courtesy of Hoff/Gospelimages.com</a:t>
            </a:r>
          </a:p>
        </p:txBody>
      </p:sp>
      <p:sp>
        <p:nvSpPr>
          <p:cNvPr id="4" name="Slide Number Placeholder 3"/>
          <p:cNvSpPr>
            <a:spLocks noGrp="1"/>
          </p:cNvSpPr>
          <p:nvPr>
            <p:ph type="sldNum" sz="quarter" idx="5"/>
          </p:nvPr>
        </p:nvSpPr>
        <p:spPr/>
        <p:txBody>
          <a:bodyPr/>
          <a:lstStyle/>
          <a:p>
            <a:fld id="{80195E70-DBC5-4948-825B-F78B23187F94}" type="slidenum">
              <a:rPr lang="en-US" smtClean="0"/>
              <a:t>1</a:t>
            </a:fld>
            <a:endParaRPr lang="en-US"/>
          </a:p>
        </p:txBody>
      </p:sp>
    </p:spTree>
    <p:extLst>
      <p:ext uri="{BB962C8B-B14F-4D97-AF65-F5344CB8AC3E}">
        <p14:creationId xmlns:p14="http://schemas.microsoft.com/office/powerpoint/2010/main" val="140500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dirty="0"/>
              <a:t>The narrative of this entry into Jerusalem is found in all four Gospels.</a:t>
            </a:r>
          </a:p>
          <a:p>
            <a:pPr defTabSz="914280">
              <a:defRPr/>
            </a:pPr>
            <a:r>
              <a:rPr lang="en-US" b="1" dirty="0"/>
              <a:t>Psalms 118:25-26  </a:t>
            </a:r>
            <a:r>
              <a:rPr lang="en-US" b="0" dirty="0"/>
              <a:t>Save now, I pray, O LORD; O LORD, I pray, send now prosperity.  (26)  Blessed is he who comes in the name of the LORD! We have blessed you from the house of the LORD.</a:t>
            </a:r>
          </a:p>
          <a:p>
            <a:pPr defTabSz="914280">
              <a:defRPr/>
            </a:pPr>
            <a:r>
              <a:rPr lang="en-US" b="0" dirty="0"/>
              <a:t>Even the way Jesus “found a young donkey” implies His Divine identity (</a:t>
            </a:r>
            <a:r>
              <a:rPr lang="en-US" b="1" dirty="0"/>
              <a:t>Mark 11:1-8</a:t>
            </a:r>
            <a:r>
              <a:rPr lang="en-US" b="0" dirty="0"/>
              <a:t>).</a:t>
            </a:r>
          </a:p>
          <a:p>
            <a:pPr defTabSz="914280">
              <a:defRPr/>
            </a:pPr>
            <a:r>
              <a:rPr lang="en-US" b="1" dirty="0"/>
              <a:t>Zechariah 9:9  </a:t>
            </a:r>
            <a:r>
              <a:rPr lang="en-US" b="0" dirty="0"/>
              <a:t>"Rejoice greatly, O daughter of Zion! Shout, O daughter of Jerusalem! Behold, your King is coming to you; He is just and having salvation, Lowly and riding on a donkey, A colt, the foal of a donkey.</a:t>
            </a:r>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85050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636F99-B689-4550-A4D7-A0E3F136C087}"/>
              </a:ext>
            </a:extLst>
          </p:cNvPr>
          <p:cNvSpPr>
            <a:spLocks noGrp="1" noChangeArrowheads="1"/>
          </p:cNvSpPr>
          <p:nvPr>
            <p:ph type="sldNum" sz="quarter" idx="5"/>
          </p:nvPr>
        </p:nvSpPr>
        <p:spPr>
          <a:ln/>
        </p:spPr>
        <p:txBody>
          <a:bodyPr/>
          <a:lstStyle/>
          <a:p>
            <a:fld id="{4FF1CC22-E40F-4BDD-B54C-84C801DE6C36}" type="slidenum">
              <a:rPr lang="en-US" altLang="en-US"/>
              <a:pPr/>
              <a:t>11</a:t>
            </a:fld>
            <a:endParaRPr lang="en-US" altLang="en-US"/>
          </a:p>
        </p:txBody>
      </p:sp>
      <p:sp>
        <p:nvSpPr>
          <p:cNvPr id="273410" name="Rectangle 7">
            <a:extLst>
              <a:ext uri="{FF2B5EF4-FFF2-40B4-BE49-F238E27FC236}">
                <a16:creationId xmlns:a16="http://schemas.microsoft.com/office/drawing/2014/main" id="{152350D3-5FB8-470A-A0EC-BBCB2CC4FADF}"/>
              </a:ext>
            </a:extLst>
          </p:cNvPr>
          <p:cNvSpPr txBox="1">
            <a:spLocks noGrp="1" noChangeArrowheads="1"/>
          </p:cNvSpPr>
          <p:nvPr/>
        </p:nvSpPr>
        <p:spPr bwMode="auto">
          <a:xfrm>
            <a:off x="3803865" y="8547166"/>
            <a:ext cx="2910026" cy="44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5" tIns="44892" rIns="89785" bIns="44892"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C663D6BA-0E21-4047-8E3E-FEBD6E352B92}" type="slidenum">
              <a:rPr lang="en-US" altLang="en-US" sz="1200"/>
              <a:pPr algn="r">
                <a:buFontTx/>
                <a:buNone/>
              </a:pPr>
              <a:t>11</a:t>
            </a:fld>
            <a:endParaRPr lang="en-US" altLang="en-US" sz="1200"/>
          </a:p>
        </p:txBody>
      </p:sp>
      <p:sp>
        <p:nvSpPr>
          <p:cNvPr id="273411" name="Rectangle 2">
            <a:extLst>
              <a:ext uri="{FF2B5EF4-FFF2-40B4-BE49-F238E27FC236}">
                <a16:creationId xmlns:a16="http://schemas.microsoft.com/office/drawing/2014/main" id="{BA6D94F7-464D-4D50-ACBB-4E1FF304FE12}"/>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94B359AB-CEC1-44D8-904A-90957300B6D1}"/>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12</a:t>
            </a:fld>
            <a:endParaRPr lang="en-US"/>
          </a:p>
        </p:txBody>
      </p:sp>
    </p:spTree>
    <p:extLst>
      <p:ext uri="{BB962C8B-B14F-4D97-AF65-F5344CB8AC3E}">
        <p14:creationId xmlns:p14="http://schemas.microsoft.com/office/powerpoint/2010/main" val="518000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procession heads from the Mount of Olives towards Jerusalem.</a:t>
            </a:r>
          </a:p>
          <a:p>
            <a:r>
              <a:rPr lang="en-US" dirty="0"/>
              <a:t>(Luke 19:37). Reconstruction of Jerusalem and the Temple of Herod - James Tissot - Brooklyn Museum.</a:t>
            </a:r>
          </a:p>
        </p:txBody>
      </p:sp>
      <p:sp>
        <p:nvSpPr>
          <p:cNvPr id="4" name="Slide Number Placeholder 3"/>
          <p:cNvSpPr>
            <a:spLocks noGrp="1"/>
          </p:cNvSpPr>
          <p:nvPr>
            <p:ph type="sldNum" sz="quarter" idx="5"/>
          </p:nvPr>
        </p:nvSpPr>
        <p:spPr/>
        <p:txBody>
          <a:bodyPr/>
          <a:lstStyle/>
          <a:p>
            <a:fld id="{46BF4FDF-A9CF-40FE-882E-AE64A7261A16}" type="slidenum">
              <a:rPr lang="en-US" smtClean="0"/>
              <a:t>13</a:t>
            </a:fld>
            <a:endParaRPr lang="en-US"/>
          </a:p>
        </p:txBody>
      </p:sp>
    </p:spTree>
    <p:extLst>
      <p:ext uri="{BB962C8B-B14F-4D97-AF65-F5344CB8AC3E}">
        <p14:creationId xmlns:p14="http://schemas.microsoft.com/office/powerpoint/2010/main" val="420537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dirty="0"/>
              <a:t>The narrative of this entry into Jerusalem is found in all four Gospels.</a:t>
            </a:r>
          </a:p>
          <a:p>
            <a:pPr defTabSz="914280">
              <a:defRPr/>
            </a:pPr>
            <a:r>
              <a:rPr lang="en-US" b="1" dirty="0"/>
              <a:t>Psalms 118:25-26  </a:t>
            </a:r>
            <a:r>
              <a:rPr lang="en-US" b="0" dirty="0"/>
              <a:t>Save now, I pray, O LORD; O LORD, I pray, send now prosperity.  (26)  Blessed is he who comes in the name of the LORD! We have blessed you from the house of the LORD.</a:t>
            </a:r>
          </a:p>
          <a:p>
            <a:pPr defTabSz="914280">
              <a:defRPr/>
            </a:pPr>
            <a:r>
              <a:rPr lang="en-US" b="0" dirty="0"/>
              <a:t>Even the way Jesus “found a young donkey” implies His Divine identity (</a:t>
            </a:r>
            <a:r>
              <a:rPr lang="en-US" b="1" dirty="0"/>
              <a:t>Mark 11:1-8</a:t>
            </a:r>
            <a:r>
              <a:rPr lang="en-US" b="0" dirty="0"/>
              <a:t>).</a:t>
            </a:r>
          </a:p>
          <a:p>
            <a:pPr defTabSz="914280">
              <a:defRPr/>
            </a:pPr>
            <a:r>
              <a:rPr lang="en-US" b="1" dirty="0"/>
              <a:t>Zechariah 9:9  </a:t>
            </a:r>
            <a:r>
              <a:rPr lang="en-US" b="0" dirty="0"/>
              <a:t>"Rejoice greatly, O daughter of Zion! Shout, O daughter of Jerusalem! Behold, your King is coming to you; He is just and having salvation, Lowly and riding on a donkey, A colt, the foal of a donkey.</a:t>
            </a:r>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35198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339276-8563-4FC4-A70A-969122041629}"/>
              </a:ext>
            </a:extLst>
          </p:cNvPr>
          <p:cNvSpPr>
            <a:spLocks noGrp="1" noChangeArrowheads="1"/>
          </p:cNvSpPr>
          <p:nvPr>
            <p:ph type="sldNum" sz="quarter" idx="5"/>
          </p:nvPr>
        </p:nvSpPr>
        <p:spPr>
          <a:ln/>
        </p:spPr>
        <p:txBody>
          <a:bodyPr/>
          <a:lstStyle/>
          <a:p>
            <a:fld id="{70346E94-C8F8-4A90-8D16-D63E33699667}" type="slidenum">
              <a:rPr lang="en-US" altLang="en-US"/>
              <a:pPr/>
              <a:t>15</a:t>
            </a:fld>
            <a:endParaRPr lang="en-US" altLang="en-US"/>
          </a:p>
        </p:txBody>
      </p:sp>
      <p:sp>
        <p:nvSpPr>
          <p:cNvPr id="277506" name="Rectangle 7">
            <a:extLst>
              <a:ext uri="{FF2B5EF4-FFF2-40B4-BE49-F238E27FC236}">
                <a16:creationId xmlns:a16="http://schemas.microsoft.com/office/drawing/2014/main" id="{1D4A7F30-AA5C-4487-9F83-49624983659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F4A45901-3C4E-44D3-ADD9-4712C3DAFA19}" type="slidenum">
              <a:rPr lang="en-US" altLang="en-US" sz="1200"/>
              <a:pPr algn="r">
                <a:buFontTx/>
                <a:buNone/>
              </a:pPr>
              <a:t>15</a:t>
            </a:fld>
            <a:endParaRPr lang="en-US" altLang="en-US" sz="1200"/>
          </a:p>
        </p:txBody>
      </p:sp>
      <p:sp>
        <p:nvSpPr>
          <p:cNvPr id="277507" name="Rectangle 2">
            <a:extLst>
              <a:ext uri="{FF2B5EF4-FFF2-40B4-BE49-F238E27FC236}">
                <a16:creationId xmlns:a16="http://schemas.microsoft.com/office/drawing/2014/main" id="{EEE7D6F0-24F9-4C1D-837A-A5CD16D8CAB6}"/>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6B795E84-B800-4A30-A008-1567E970CB20}"/>
              </a:ext>
            </a:extLst>
          </p:cNvPr>
          <p:cNvSpPr>
            <a:spLocks noGrp="1" noChangeArrowheads="1"/>
          </p:cNvSpPr>
          <p:nvPr>
            <p:ph type="body" idx="1"/>
          </p:nvPr>
        </p:nvSpPr>
        <p:spPr/>
        <p:txBody>
          <a:bodyPr/>
          <a:lstStyle/>
          <a:p>
            <a:r>
              <a:rPr lang="en-US" altLang="en-US" dirty="0"/>
              <a:t>Lush fig tree with no fruit near the Pool of Siloam [Picture taken just after I had walked through Hezekiah’s tunnel – I could have used a couple of figs about then!]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0" dirty="0"/>
              <a:t>The word for Greek is </a:t>
            </a:r>
            <a:r>
              <a:rPr lang="el-GR" sz="1800" dirty="0">
                <a:solidFill>
                  <a:srgbClr val="2E78C2"/>
                </a:solidFill>
                <a:latin typeface="Galatia SIL" panose="02000600020000020004" pitchFamily="2" charset="0"/>
              </a:rPr>
              <a:t>̔Ἕλλην</a:t>
            </a:r>
            <a:r>
              <a:rPr lang="en-US" sz="1800" dirty="0">
                <a:solidFill>
                  <a:srgbClr val="2E78C2"/>
                </a:solidFill>
                <a:latin typeface="Galatia SIL" panose="02000600020000020004" pitchFamily="2" charset="0"/>
              </a:rPr>
              <a:t> – properly a “Greek” and not the same as </a:t>
            </a:r>
            <a:r>
              <a:rPr lang="el-GR" sz="1800" dirty="0">
                <a:solidFill>
                  <a:srgbClr val="2E78C2"/>
                </a:solidFill>
                <a:latin typeface="Galatia SIL" panose="02000600020000020004" pitchFamily="2" charset="0"/>
              </a:rPr>
              <a:t>Ἑλληνιστής</a:t>
            </a:r>
            <a:r>
              <a:rPr lang="en-US" sz="1800" dirty="0">
                <a:solidFill>
                  <a:srgbClr val="2E78C2"/>
                </a:solidFill>
                <a:latin typeface="Galatia SIL" panose="02000600020000020004" pitchFamily="2" charset="0"/>
              </a:rPr>
              <a:t> in Acts 6:1, “Greek speaking Jews.”  These were apparently proselytes.</a:t>
            </a:r>
            <a:endParaRPr lang="en-US" b="0" dirty="0"/>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44954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dirty="0"/>
              <a:t>Galatians 4:4-5  </a:t>
            </a:r>
            <a:r>
              <a:rPr lang="en-US" b="0" dirty="0"/>
              <a:t>But when the fullness of the time had come, God sent forth His Son, born of a woman, born under the law,  5  to redeem those who were under the law, that we might receive the adoption as sons.</a:t>
            </a:r>
          </a:p>
          <a:p>
            <a:pPr defTabSz="914280">
              <a:defRPr/>
            </a:pPr>
            <a:r>
              <a:rPr lang="en-US" b="1" dirty="0"/>
              <a:t>Psalms 110:4  </a:t>
            </a:r>
            <a:r>
              <a:rPr lang="en-US" b="0" dirty="0"/>
              <a:t>The LORD has sworn And will not relent, "You are a priest forever According to the order of Melchizedek.“</a:t>
            </a:r>
          </a:p>
          <a:p>
            <a:pPr defTabSz="914280">
              <a:defRPr/>
            </a:pPr>
            <a:r>
              <a:rPr lang="en-US" b="1" dirty="0"/>
              <a:t>2 Samuel 7:13  </a:t>
            </a:r>
            <a:r>
              <a:rPr lang="en-US" b="0" dirty="0"/>
              <a:t>He shall build a house for My name, and I will establish the throne of his kingdom forever.</a:t>
            </a:r>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73012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97738" rtl="0" eaLnBrk="1" fontAlgn="auto" latinLnBrk="0" hangingPunct="1">
              <a:lnSpc>
                <a:spcPct val="100000"/>
              </a:lnSpc>
              <a:spcBef>
                <a:spcPts val="0"/>
              </a:spcBef>
              <a:spcAft>
                <a:spcPts val="0"/>
              </a:spcAft>
              <a:buClrTx/>
              <a:buSzTx/>
              <a:buFontTx/>
              <a:buNone/>
              <a:tabLst/>
              <a:defRPr/>
            </a:pPr>
            <a:fld id="{251096F4-F032-43F7-8A27-B2C804054D6D}" type="slidenum">
              <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rPr>
              <a:pPr marL="0" marR="0" lvl="0" indent="0" algn="r" defTabSz="997738" rtl="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273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3138" rtl="0" eaLnBrk="1" fontAlgn="auto" latinLnBrk="0" hangingPunct="1">
              <a:lnSpc>
                <a:spcPct val="100000"/>
              </a:lnSpc>
              <a:spcBef>
                <a:spcPts val="0"/>
              </a:spcBef>
              <a:spcAft>
                <a:spcPts val="0"/>
              </a:spcAft>
              <a:buClrTx/>
              <a:buSzTx/>
              <a:buFontTx/>
              <a:buNone/>
              <a:tabLst/>
              <a:defRPr/>
            </a:pPr>
            <a:fld id="{AAD04256-4253-458B-80E5-F0E18F09DBA4}" type="slidenum">
              <a:rPr kumimoji="0" lang="en-US" altLang="en-US" sz="1800" b="0" i="0" u="none" strike="noStrike" kern="0" cap="none" spc="0" normalizeH="0" baseline="0" noProof="0">
                <a:ln>
                  <a:noFill/>
                </a:ln>
                <a:solidFill>
                  <a:sysClr val="windowText" lastClr="000000"/>
                </a:solidFill>
                <a:effectLst/>
                <a:uLnTx/>
                <a:uFillTx/>
                <a:latin typeface="Aptos" panose="02110004020202020204"/>
                <a:ea typeface="+mn-ea"/>
                <a:cs typeface="+mn-cs"/>
              </a:rPr>
              <a:pPr marL="0" marR="0" lvl="0" indent="0" algn="r" defTabSz="933138" rtl="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
        <p:nvSpPr>
          <p:cNvPr id="2" name="Footer Placeholder 1"/>
          <p:cNvSpPr>
            <a:spLocks noGrp="1"/>
          </p:cNvSpPr>
          <p:nvPr>
            <p:ph type="ftr" sz="quarter" idx="10"/>
          </p:nvPr>
        </p:nvSpPr>
        <p:spPr/>
        <p:txBody>
          <a:bodyPr/>
          <a:lstStyle/>
          <a:p>
            <a:pPr marL="0" marR="0" lvl="0" indent="0" algn="l" defTabSz="905519"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ptos" panose="02110004020202020204"/>
                <a:ea typeface="+mn-ea"/>
                <a:cs typeface="+mn-cs"/>
              </a:rPr>
              <a:t>Life of Christ 2 -- Lesson 4</a:t>
            </a:r>
          </a:p>
        </p:txBody>
      </p:sp>
    </p:spTree>
    <p:extLst>
      <p:ext uri="{BB962C8B-B14F-4D97-AF65-F5344CB8AC3E}">
        <p14:creationId xmlns:p14="http://schemas.microsoft.com/office/powerpoint/2010/main" val="38988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134">
              <a:defRPr/>
            </a:pPr>
            <a:endParaRPr lang="en-US" b="0" dirty="0"/>
          </a:p>
          <a:p>
            <a:pPr defTabSz="931134">
              <a:defRPr/>
            </a:pPr>
            <a:endParaRPr lang="en-US" b="0" dirty="0"/>
          </a:p>
        </p:txBody>
      </p:sp>
      <p:sp>
        <p:nvSpPr>
          <p:cNvPr id="4" name="Slide Number Placeholder 3"/>
          <p:cNvSpPr>
            <a:spLocks noGrp="1"/>
          </p:cNvSpPr>
          <p:nvPr>
            <p:ph type="sldNum" sz="quarter" idx="5"/>
          </p:nvPr>
        </p:nvSpPr>
        <p:spPr/>
        <p:txBody>
          <a:bodyPr/>
          <a:lstStyle/>
          <a:p>
            <a:pPr marL="0" marR="0" lvl="0" indent="0" algn="r" defTabSz="46545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45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89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F4FDF-A9CF-40FE-882E-AE64A7261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00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134">
              <a:defRPr/>
            </a:pPr>
            <a:r>
              <a:rPr lang="en-US" b="0" dirty="0"/>
              <a:t>Compare Matthew 26:6-13</a:t>
            </a:r>
          </a:p>
          <a:p>
            <a:pPr defTabSz="931134">
              <a:defRPr/>
            </a:pPr>
            <a:r>
              <a:rPr lang="en-US" b="0" dirty="0"/>
              <a:t>*Spikenard is an essential oil derived from </a:t>
            </a:r>
            <a:r>
              <a:rPr lang="en-US" b="0" dirty="0" err="1"/>
              <a:t>Nardostachys</a:t>
            </a:r>
            <a:r>
              <a:rPr lang="en-US" b="0" dirty="0"/>
              <a:t> </a:t>
            </a:r>
            <a:r>
              <a:rPr lang="en-US" b="0" dirty="0" err="1"/>
              <a:t>jatamansi</a:t>
            </a:r>
            <a:r>
              <a:rPr lang="en-US" b="0" dirty="0"/>
              <a:t>, a flowering plant of the valerian family which grows in the Himalayas of Nepal, China, and India. It is a source of a type of intensely aromatic amber-colored essential oil, spikenard.</a:t>
            </a:r>
          </a:p>
          <a:p>
            <a:pPr defTabSz="931134">
              <a:defRPr/>
            </a:pPr>
            <a:r>
              <a:rPr lang="en-US" b="1" dirty="0"/>
              <a:t>1 Timothy 6:9-10  </a:t>
            </a:r>
            <a:r>
              <a:rPr lang="en-US" b="0" dirty="0"/>
              <a:t>But those who desire to be rich fall into temptation and a snare, and into many foolish and harmful lusts which drown men in destruction and perdition.  10  For the love of money is a root of all kinds of evil, for which some have strayed from the faith in their greediness, and pierced themselves through with many sorrows.</a:t>
            </a:r>
          </a:p>
          <a:p>
            <a:pPr defTabSz="931134">
              <a:defRPr/>
            </a:pPr>
            <a:r>
              <a:rPr lang="en-US" b="1" dirty="0"/>
              <a:t>Matthew 26:10-13  </a:t>
            </a:r>
            <a:r>
              <a:rPr lang="en-US" b="0" dirty="0"/>
              <a:t>But when Jesus was aware of it, He said to them, "Why do you trouble the woman? For she has done a good work for Me.  11  For you have the poor with you always, but Me you do not have always.  12  For in pouring this fragrant oil on My body, she did it for My burial.  13  Assuredly, I say to you, wherever this gospel is preached in the whole world, what this woman has done will also be told as a memorial to her.“</a:t>
            </a:r>
          </a:p>
          <a:p>
            <a:pPr defTabSz="931134">
              <a:defRPr/>
            </a:pPr>
            <a:r>
              <a:rPr lang="en-US" b="0" dirty="0"/>
              <a:t>The village churches in Zimbabwe do not have contributions amounting to $10 per week…$50 in a five Sunday month.  Our contribution total last month was $50,000.</a:t>
            </a:r>
          </a:p>
          <a:p>
            <a:pPr defTabSz="931134">
              <a:defRPr/>
            </a:pPr>
            <a:r>
              <a:rPr lang="en-US" b="1" dirty="0"/>
              <a:t>Galatians 2:10  </a:t>
            </a:r>
            <a:r>
              <a:rPr lang="en-US" b="0" dirty="0"/>
              <a:t>They desired only that we should remember the poor, the very thing which I also was eager to do.</a:t>
            </a:r>
          </a:p>
          <a:p>
            <a:pPr defTabSz="931134">
              <a:defRPr/>
            </a:pPr>
            <a:r>
              <a:rPr lang="en-US" b="1" dirty="0"/>
              <a:t>Romans 15:26  </a:t>
            </a:r>
            <a:r>
              <a:rPr lang="en-US" b="0" dirty="0"/>
              <a:t>For it pleased those from Macedonia and Achaia to make a certain contribution for the poor among the saints who are in Jerusalem.</a:t>
            </a:r>
          </a:p>
          <a:p>
            <a:pPr defTabSz="931134">
              <a:defRPr/>
            </a:pPr>
            <a:endParaRPr lang="en-US" b="0" dirty="0"/>
          </a:p>
        </p:txBody>
      </p:sp>
      <p:sp>
        <p:nvSpPr>
          <p:cNvPr id="4" name="Slide Number Placeholder 3"/>
          <p:cNvSpPr>
            <a:spLocks noGrp="1"/>
          </p:cNvSpPr>
          <p:nvPr>
            <p:ph type="sldNum" sz="quarter" idx="5"/>
          </p:nvPr>
        </p:nvSpPr>
        <p:spPr/>
        <p:txBody>
          <a:bodyPr/>
          <a:lstStyle/>
          <a:p>
            <a:pPr marL="0" marR="0" lvl="0" indent="0" algn="r" defTabSz="46545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45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80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42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134">
              <a:defRPr/>
            </a:pPr>
            <a:r>
              <a:rPr lang="en-US" b="0" dirty="0"/>
              <a:t>Compare Matthew 26:6-13</a:t>
            </a:r>
          </a:p>
          <a:p>
            <a:pPr defTabSz="931134">
              <a:defRPr/>
            </a:pPr>
            <a:r>
              <a:rPr lang="en-US" b="0" dirty="0"/>
              <a:t>*Spikenard is an essential oil derived from </a:t>
            </a:r>
            <a:r>
              <a:rPr lang="en-US" b="0" dirty="0" err="1"/>
              <a:t>Nardostachys</a:t>
            </a:r>
            <a:r>
              <a:rPr lang="en-US" b="0" dirty="0"/>
              <a:t> </a:t>
            </a:r>
            <a:r>
              <a:rPr lang="en-US" b="0" dirty="0" err="1"/>
              <a:t>jatamansi</a:t>
            </a:r>
            <a:r>
              <a:rPr lang="en-US" b="0" dirty="0"/>
              <a:t>, a flowering plant of the valerian family which grows in the Himalayas of Nepal, China, and India. It is a source of a type of intensely aromatic amber-colored essential oil, spikenard.</a:t>
            </a:r>
          </a:p>
          <a:p>
            <a:pPr defTabSz="931134">
              <a:defRPr/>
            </a:pPr>
            <a:r>
              <a:rPr lang="en-US" b="1" dirty="0"/>
              <a:t>1 Timothy 6:9-10  </a:t>
            </a:r>
            <a:r>
              <a:rPr lang="en-US" b="0" dirty="0"/>
              <a:t>But those who desire to be rich fall into temptation and a snare, and into many foolish and harmful lusts which drown men in destruction and perdition.  10  For the love of money is a root of all kinds of evil, for which some have strayed from the faith in their greediness, and pierced themselves through with many sorrows.</a:t>
            </a:r>
          </a:p>
          <a:p>
            <a:pPr defTabSz="931134">
              <a:defRPr/>
            </a:pPr>
            <a:r>
              <a:rPr lang="en-US" b="1" dirty="0"/>
              <a:t>Matthew 26:10-13  </a:t>
            </a:r>
            <a:r>
              <a:rPr lang="en-US" b="0" dirty="0"/>
              <a:t>But when Jesus was aware of it, He said to them, "Why do you trouble the woman? For she has done a good work for Me.  11  For you have the poor with you always, but Me you do not have always.  12  For in pouring this fragrant oil on My body, she did it for My burial.  13  Assuredly, I say to you, wherever this gospel is preached in the whole world, what this woman has done will also be told as a memorial to her.“</a:t>
            </a:r>
          </a:p>
          <a:p>
            <a:pPr defTabSz="931134">
              <a:defRPr/>
            </a:pPr>
            <a:r>
              <a:rPr lang="en-US" b="0" dirty="0"/>
              <a:t>The village churches in Zimbabwe do not have contributions amounting to $10 per week…$50 in a five Sunday month.  Our contribution total last month was $50,000.</a:t>
            </a:r>
          </a:p>
          <a:p>
            <a:pPr defTabSz="931134">
              <a:defRPr/>
            </a:pPr>
            <a:r>
              <a:rPr lang="en-US" b="1" dirty="0"/>
              <a:t>Galatians 2:10  </a:t>
            </a:r>
            <a:r>
              <a:rPr lang="en-US" b="0" dirty="0"/>
              <a:t>They desired only that we should remember the poor, the very thing which I also was eager to do.</a:t>
            </a:r>
          </a:p>
          <a:p>
            <a:pPr defTabSz="931134">
              <a:defRPr/>
            </a:pPr>
            <a:r>
              <a:rPr lang="en-US" b="1" dirty="0"/>
              <a:t>Romans 15:26  </a:t>
            </a:r>
            <a:r>
              <a:rPr lang="en-US" b="0" dirty="0"/>
              <a:t>For it pleased those from Macedonia and Achaia to make a certain contribution for the poor among the saints who are in Jerusalem.</a:t>
            </a:r>
          </a:p>
          <a:p>
            <a:pPr defTabSz="931134">
              <a:defRPr/>
            </a:pPr>
            <a:endParaRPr lang="en-US" b="0" dirty="0"/>
          </a:p>
        </p:txBody>
      </p:sp>
      <p:sp>
        <p:nvSpPr>
          <p:cNvPr id="4" name="Slide Number Placeholder 3"/>
          <p:cNvSpPr>
            <a:spLocks noGrp="1"/>
          </p:cNvSpPr>
          <p:nvPr>
            <p:ph type="sldNum" sz="quarter" idx="5"/>
          </p:nvPr>
        </p:nvSpPr>
        <p:spPr/>
        <p:txBody>
          <a:bodyPr/>
          <a:lstStyle/>
          <a:p>
            <a:pPr marL="0" marR="0" lvl="0" indent="0" algn="r" defTabSz="46545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45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88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134">
              <a:defRPr/>
            </a:pPr>
            <a:r>
              <a:rPr lang="en-US" b="0" dirty="0"/>
              <a:t>Killing a witness or destroying evidence is an age-old tactic of those who do not want the evidence examined, and who do not love the truth. </a:t>
            </a:r>
          </a:p>
          <a:p>
            <a:pPr defTabSz="931134">
              <a:defRPr/>
            </a:pPr>
            <a:r>
              <a:rPr lang="en-US" b="1" dirty="0"/>
              <a:t>Romans 1:18  </a:t>
            </a:r>
            <a:r>
              <a:rPr lang="en-US" b="0" dirty="0"/>
              <a:t>For the wrath of God is revealed from heaven against all ungodliness and unrighteousness of men, who suppress the truth in unrighteousness.</a:t>
            </a:r>
          </a:p>
        </p:txBody>
      </p:sp>
      <p:sp>
        <p:nvSpPr>
          <p:cNvPr id="4" name="Slide Number Placeholder 3"/>
          <p:cNvSpPr>
            <a:spLocks noGrp="1"/>
          </p:cNvSpPr>
          <p:nvPr>
            <p:ph type="sldNum" sz="quarter" idx="5"/>
          </p:nvPr>
        </p:nvSpPr>
        <p:spPr/>
        <p:txBody>
          <a:bodyPr/>
          <a:lstStyle/>
          <a:p>
            <a:pPr marL="0" marR="0" lvl="0" indent="0" algn="r" defTabSz="46545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45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963406380"/>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263242249"/>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551509962"/>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40295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46101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1B8A9-B7F6-4307-8C17-56111ED2C8C1}"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65316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1B8A9-B7F6-4307-8C17-56111ED2C8C1}"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93683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1B8A9-B7F6-4307-8C17-56111ED2C8C1}" type="datetimeFigureOut">
              <a:rPr lang="en-US" smtClean="0"/>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21759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F1B8A9-B7F6-4307-8C17-56111ED2C8C1}" type="datetimeFigureOut">
              <a:rPr lang="en-US" smtClean="0"/>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90845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B8A9-B7F6-4307-8C17-56111ED2C8C1}" type="datetimeFigureOut">
              <a:rPr lang="en-US" smtClean="0"/>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43102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23456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447723478"/>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0626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41245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28364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BA5BE03-BF87-4F0E-B808-6648322E0ADC}" type="datetimeFigureOut">
              <a:rPr lang="en-US"/>
              <a:pPr>
                <a:defRPr/>
              </a:pPr>
              <a:t>5/11/2025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AF219A2-3966-495D-A69A-7037B0F68D0B}" type="slidenum">
              <a:rPr lang="en-US" altLang="en-US"/>
              <a:pPr/>
              <a:t>‹#›</a:t>
            </a:fld>
            <a:endParaRPr lang="en-US" altLang="en-US" dirty="0"/>
          </a:p>
        </p:txBody>
      </p:sp>
    </p:spTree>
    <p:extLst>
      <p:ext uri="{BB962C8B-B14F-4D97-AF65-F5344CB8AC3E}">
        <p14:creationId xmlns:p14="http://schemas.microsoft.com/office/powerpoint/2010/main" val="201664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B5D2C1-C6D4-4109-BA26-9C0269200B03}" type="datetimeFigureOut">
              <a:rPr lang="en-US"/>
              <a:pPr>
                <a:defRPr/>
              </a:pPr>
              <a:t>5/11/2025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723DB30-6E58-4581-AFA9-C834CDAB0500}" type="slidenum">
              <a:rPr lang="en-US" altLang="en-US"/>
              <a:pPr/>
              <a:t>‹#›</a:t>
            </a:fld>
            <a:endParaRPr lang="en-US" altLang="en-US" dirty="0"/>
          </a:p>
        </p:txBody>
      </p:sp>
    </p:spTree>
    <p:extLst>
      <p:ext uri="{BB962C8B-B14F-4D97-AF65-F5344CB8AC3E}">
        <p14:creationId xmlns:p14="http://schemas.microsoft.com/office/powerpoint/2010/main" val="12957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E3F3791-FBD9-4F40-B564-5363F99B6E71}" type="datetimeFigureOut">
              <a:rPr lang="en-US"/>
              <a:pPr>
                <a:defRPr/>
              </a:pPr>
              <a:t>5/11/2025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8D353B3-F1A4-4188-9864-4EA051000956}" type="slidenum">
              <a:rPr lang="en-US" altLang="en-US"/>
              <a:pPr/>
              <a:t>‹#›</a:t>
            </a:fld>
            <a:endParaRPr lang="en-US" altLang="en-US" dirty="0"/>
          </a:p>
        </p:txBody>
      </p:sp>
    </p:spTree>
    <p:extLst>
      <p:ext uri="{BB962C8B-B14F-4D97-AF65-F5344CB8AC3E}">
        <p14:creationId xmlns:p14="http://schemas.microsoft.com/office/powerpoint/2010/main" val="255667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F3AA902-3CAF-42E4-8C62-6A87F9C4D330}" type="datetimeFigureOut">
              <a:rPr lang="en-US"/>
              <a:pPr>
                <a:defRPr/>
              </a:pPr>
              <a:t>5/11/2025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9E89328-38F6-4D78-AF4B-8D4962FADFA1}" type="slidenum">
              <a:rPr lang="en-US" altLang="en-US"/>
              <a:pPr/>
              <a:t>‹#›</a:t>
            </a:fld>
            <a:endParaRPr lang="en-US" altLang="en-US" dirty="0"/>
          </a:p>
        </p:txBody>
      </p:sp>
    </p:spTree>
    <p:extLst>
      <p:ext uri="{BB962C8B-B14F-4D97-AF65-F5344CB8AC3E}">
        <p14:creationId xmlns:p14="http://schemas.microsoft.com/office/powerpoint/2010/main" val="4151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D89A223-CA56-4CBD-BE38-26355935CA3A}" type="datetimeFigureOut">
              <a:rPr lang="en-US"/>
              <a:pPr>
                <a:defRPr/>
              </a:pPr>
              <a:t>5/11/2025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202829E-4F4F-4794-B6CF-5B595C52CA87}" type="slidenum">
              <a:rPr lang="en-US" altLang="en-US"/>
              <a:pPr/>
              <a:t>‹#›</a:t>
            </a:fld>
            <a:endParaRPr lang="en-US" altLang="en-US" dirty="0"/>
          </a:p>
        </p:txBody>
      </p:sp>
    </p:spTree>
    <p:extLst>
      <p:ext uri="{BB962C8B-B14F-4D97-AF65-F5344CB8AC3E}">
        <p14:creationId xmlns:p14="http://schemas.microsoft.com/office/powerpoint/2010/main" val="114769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720EACA-C6A1-4F93-8D2C-83CC9CE9A963}" type="datetimeFigureOut">
              <a:rPr lang="en-US"/>
              <a:pPr>
                <a:defRPr/>
              </a:pPr>
              <a:t>5/11/2025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5C510A0-EC4B-4EB6-BDB4-BF4263CE36B6}" type="slidenum">
              <a:rPr lang="en-US" altLang="en-US"/>
              <a:pPr/>
              <a:t>‹#›</a:t>
            </a:fld>
            <a:endParaRPr lang="en-US" altLang="en-US" dirty="0"/>
          </a:p>
        </p:txBody>
      </p:sp>
    </p:spTree>
    <p:extLst>
      <p:ext uri="{BB962C8B-B14F-4D97-AF65-F5344CB8AC3E}">
        <p14:creationId xmlns:p14="http://schemas.microsoft.com/office/powerpoint/2010/main" val="369166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72279E-5481-42A3-8E56-0AB19A092ADE}" type="datetimeFigureOut">
              <a:rPr lang="en-US"/>
              <a:pPr>
                <a:defRPr/>
              </a:pPr>
              <a:t>5/11/2025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A1331776-B25C-4BDF-A252-AFB4BF86D0A0}" type="slidenum">
              <a:rPr lang="en-US" altLang="en-US"/>
              <a:pPr/>
              <a:t>‹#›</a:t>
            </a:fld>
            <a:endParaRPr lang="en-US" altLang="en-US" dirty="0"/>
          </a:p>
        </p:txBody>
      </p:sp>
    </p:spTree>
    <p:extLst>
      <p:ext uri="{BB962C8B-B14F-4D97-AF65-F5344CB8AC3E}">
        <p14:creationId xmlns:p14="http://schemas.microsoft.com/office/powerpoint/2010/main" val="22362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988E7-71BC-4DC2-85B7-268126EBDCBE}"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525206666"/>
      </p:ext>
    </p:extLst>
  </p:cSld>
  <p:clrMapOvr>
    <a:masterClrMapping/>
  </p:clrMapOvr>
  <p:transition spd="med">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AEF5A7B-D7CD-4B19-910B-B7F6B73299EA}" type="datetimeFigureOut">
              <a:rPr lang="en-US"/>
              <a:pPr>
                <a:defRPr/>
              </a:pPr>
              <a:t>5/11/2025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E682944-2A1D-48B8-9B8C-D1C61B451135}" type="slidenum">
              <a:rPr lang="en-US" altLang="en-US"/>
              <a:pPr/>
              <a:t>‹#›</a:t>
            </a:fld>
            <a:endParaRPr lang="en-US" altLang="en-US" dirty="0"/>
          </a:p>
        </p:txBody>
      </p:sp>
    </p:spTree>
    <p:extLst>
      <p:ext uri="{BB962C8B-B14F-4D97-AF65-F5344CB8AC3E}">
        <p14:creationId xmlns:p14="http://schemas.microsoft.com/office/powerpoint/2010/main" val="23798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CD3F14B-B7D6-4528-9A16-661E10888AB3}" type="datetimeFigureOut">
              <a:rPr lang="en-US"/>
              <a:pPr>
                <a:defRPr/>
              </a:pPr>
              <a:t>5/11/2025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5F706F1-268C-4330-858C-FF54BAC731F2}" type="slidenum">
              <a:rPr lang="en-US" altLang="en-US"/>
              <a:pPr/>
              <a:t>‹#›</a:t>
            </a:fld>
            <a:endParaRPr lang="en-US" altLang="en-US" dirty="0"/>
          </a:p>
        </p:txBody>
      </p:sp>
    </p:spTree>
    <p:extLst>
      <p:ext uri="{BB962C8B-B14F-4D97-AF65-F5344CB8AC3E}">
        <p14:creationId xmlns:p14="http://schemas.microsoft.com/office/powerpoint/2010/main" val="206390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64E622-28AD-4224-8ABB-9C55B02F2653}" type="datetimeFigureOut">
              <a:rPr lang="en-US"/>
              <a:pPr>
                <a:defRPr/>
              </a:pPr>
              <a:t>5/11/2025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41C6A16-91F2-46B8-A1F4-ABF1E6C07272}" type="slidenum">
              <a:rPr lang="en-US" altLang="en-US"/>
              <a:pPr/>
              <a:t>‹#›</a:t>
            </a:fld>
            <a:endParaRPr lang="en-US" altLang="en-US" dirty="0"/>
          </a:p>
        </p:txBody>
      </p:sp>
    </p:spTree>
    <p:extLst>
      <p:ext uri="{BB962C8B-B14F-4D97-AF65-F5344CB8AC3E}">
        <p14:creationId xmlns:p14="http://schemas.microsoft.com/office/powerpoint/2010/main" val="150000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ED5FB0-A020-4435-A4C6-062848AF5D44}" type="datetimeFigureOut">
              <a:rPr lang="en-US"/>
              <a:pPr>
                <a:defRPr/>
              </a:pPr>
              <a:t>5/11/2025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8FA52D-784F-4579-B380-23DFD10A3AB6}" type="slidenum">
              <a:rPr lang="en-US" altLang="en-US"/>
              <a:pPr/>
              <a:t>‹#›</a:t>
            </a:fld>
            <a:endParaRPr lang="en-US" altLang="en-US" dirty="0"/>
          </a:p>
        </p:txBody>
      </p:sp>
    </p:spTree>
    <p:extLst>
      <p:ext uri="{BB962C8B-B14F-4D97-AF65-F5344CB8AC3E}">
        <p14:creationId xmlns:p14="http://schemas.microsoft.com/office/powerpoint/2010/main" val="258787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988E7-71BC-4DC2-85B7-268126EBDCBE}"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782247547"/>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988E7-71BC-4DC2-85B7-268126EBDCBE}" type="datetimeFigureOut">
              <a:rPr lang="en-US" smtClean="0"/>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51277269"/>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988E7-71BC-4DC2-85B7-268126EBDCBE}" type="datetimeFigureOut">
              <a:rPr lang="en-US" smtClean="0"/>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058893984"/>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88E7-71BC-4DC2-85B7-268126EBDCBE}" type="datetimeFigureOut">
              <a:rPr lang="en-US" smtClean="0"/>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51228522"/>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808805754"/>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688862582"/>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1FFA3"/>
            </a:gs>
            <a:gs pos="3448">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88E7-71BC-4DC2-85B7-268126EBDCBE}" type="datetimeFigureOut">
              <a:rPr lang="en-US" smtClean="0"/>
              <a:t>5/11/2025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DAEF-2293-45F2-9DB3-7AB61166F45E}" type="slidenum">
              <a:rPr lang="en-US" smtClean="0"/>
              <a:t>‹#›</a:t>
            </a:fld>
            <a:endParaRPr lang="en-US"/>
          </a:p>
        </p:txBody>
      </p:sp>
    </p:spTree>
    <p:extLst>
      <p:ext uri="{BB962C8B-B14F-4D97-AF65-F5344CB8AC3E}">
        <p14:creationId xmlns:p14="http://schemas.microsoft.com/office/powerpoint/2010/main" val="1036671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1FFA3"/>
            </a:gs>
            <a:gs pos="3448">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F1B8A9-B7F6-4307-8C17-56111ED2C8C1}" type="datetimeFigureOut">
              <a:rPr lang="en-US" smtClean="0"/>
              <a:t>5/11/2025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45D913-CE69-4FA9-9381-00359C977402}" type="slidenum">
              <a:rPr lang="en-US" smtClean="0"/>
              <a:t>‹#›</a:t>
            </a:fld>
            <a:endParaRPr lang="en-US"/>
          </a:p>
        </p:txBody>
      </p:sp>
    </p:spTree>
    <p:extLst>
      <p:ext uri="{BB962C8B-B14F-4D97-AF65-F5344CB8AC3E}">
        <p14:creationId xmlns:p14="http://schemas.microsoft.com/office/powerpoint/2010/main" val="280755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1FFA3"/>
            </a:gs>
            <a:gs pos="3448">
              <a:schemeClr val="bg1"/>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2DD9AEC8-0197-4B29-90E6-9665C5A07414}" type="datetimeFigureOut">
              <a:rPr lang="en-US"/>
              <a:pPr>
                <a:defRPr/>
              </a:pPr>
              <a:t>5/11/2025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1DA7B28-E3BD-41EB-8E16-D86A9FC36852}" type="slidenum">
              <a:rPr lang="en-US" altLang="en-US"/>
              <a:pPr/>
              <a:t>‹#›</a:t>
            </a:fld>
            <a:endParaRPr lang="en-US" altLang="en-US" dirty="0"/>
          </a:p>
        </p:txBody>
      </p:sp>
    </p:spTree>
    <p:extLst>
      <p:ext uri="{BB962C8B-B14F-4D97-AF65-F5344CB8AC3E}">
        <p14:creationId xmlns:p14="http://schemas.microsoft.com/office/powerpoint/2010/main" val="23481122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D1FFA3"/>
            </a:gs>
            <a:gs pos="67000">
              <a:schemeClr val="bg1"/>
            </a:gs>
          </a:gsLst>
          <a:lin ang="5400000" scaled="1"/>
          <a:tileRect/>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9BE72A-4F97-4FA0-AF09-2C65D071C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B93F7B8-1E3E-C007-8E9F-B9E583C1E9AE}"/>
              </a:ext>
            </a:extLst>
          </p:cNvPr>
          <p:cNvPicPr>
            <a:picLocks noChangeAspect="1"/>
          </p:cNvPicPr>
          <p:nvPr/>
        </p:nvPicPr>
        <p:blipFill>
          <a:blip r:embed="rId3"/>
          <a:srcRect l="18967" t="4310" r="23300" b="5538"/>
          <a:stretch/>
        </p:blipFill>
        <p:spPr>
          <a:xfrm>
            <a:off x="323298" y="310045"/>
            <a:ext cx="2861254" cy="3717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8DA402C4-CE50-0D59-9D75-50B248F6482D}"/>
              </a:ext>
            </a:extLst>
          </p:cNvPr>
          <p:cNvPicPr>
            <a:picLocks noChangeAspect="1"/>
          </p:cNvPicPr>
          <p:nvPr/>
        </p:nvPicPr>
        <p:blipFill>
          <a:blip r:embed="rId4"/>
          <a:srcRect l="17477" r="25028" b="-2"/>
          <a:stretch/>
        </p:blipFill>
        <p:spPr>
          <a:xfrm>
            <a:off x="3242137" y="310045"/>
            <a:ext cx="2849466" cy="3717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118DDA5C-E800-AB8B-DE82-0A1616C47B22}"/>
              </a:ext>
            </a:extLst>
          </p:cNvPr>
          <p:cNvPicPr>
            <a:picLocks noChangeAspect="1"/>
          </p:cNvPicPr>
          <p:nvPr/>
        </p:nvPicPr>
        <p:blipFill>
          <a:blip r:embed="rId5"/>
          <a:srcRect r="48524"/>
          <a:stretch/>
        </p:blipFill>
        <p:spPr>
          <a:xfrm>
            <a:off x="6149188" y="348888"/>
            <a:ext cx="2671514" cy="3678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a:extLst>
              <a:ext uri="{FF2B5EF4-FFF2-40B4-BE49-F238E27FC236}">
                <a16:creationId xmlns:a16="http://schemas.microsoft.com/office/drawing/2014/main" id="{A88C3B3B-7A41-3CC0-B188-87735360D9F9}"/>
              </a:ext>
            </a:extLst>
          </p:cNvPr>
          <p:cNvSpPr>
            <a:spLocks noGrp="1"/>
          </p:cNvSpPr>
          <p:nvPr>
            <p:ph type="ctrTitle"/>
          </p:nvPr>
        </p:nvSpPr>
        <p:spPr>
          <a:xfrm>
            <a:off x="630935" y="4378198"/>
            <a:ext cx="7879842" cy="1707186"/>
          </a:xfrm>
        </p:spPr>
        <p:txBody>
          <a:bodyPr>
            <a:normAutofit/>
          </a:bodyPr>
          <a:lstStyle/>
          <a:p>
            <a:r>
              <a:rPr kumimoji="0" lang="en-US" sz="6600" i="0" u="none" strike="noStrike" kern="120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Berlin Sans FB Demi" panose="020E0802020502020306" pitchFamily="34" charset="0"/>
                <a:ea typeface="+mj-ea"/>
                <a:cs typeface="+mj-cs"/>
              </a:rPr>
              <a:t>The Life of Christ</a:t>
            </a:r>
            <a:br>
              <a:rPr kumimoji="0" lang="en-US" sz="3500" b="0" i="0" u="none" strike="noStrike" kern="1200" cap="none" spc="0" normalizeH="0" baseline="0" noProof="0" dirty="0">
                <a:ln>
                  <a:noFill/>
                </a:ln>
                <a:effectLst/>
                <a:uLnTx/>
                <a:uFillTx/>
                <a:latin typeface="Berlin Sans FB Demi" panose="020E0802020502020306" pitchFamily="34" charset="0"/>
                <a:ea typeface="+mj-ea"/>
                <a:cs typeface="+mj-cs"/>
              </a:rPr>
            </a:br>
            <a:r>
              <a:rPr kumimoji="0" lang="en-US" sz="3500" b="0" i="0" u="none" strike="noStrike" kern="1200" cap="none" spc="0" normalizeH="0" baseline="0" noProof="0" dirty="0">
                <a:ln>
                  <a:noFill/>
                </a:ln>
                <a:effectLst/>
                <a:uLnTx/>
                <a:uFillTx/>
                <a:latin typeface="Berlin Sans FB Demi" panose="020E0802020502020306" pitchFamily="34" charset="0"/>
                <a:ea typeface="+mj-ea"/>
                <a:cs typeface="+mj-cs"/>
              </a:rPr>
              <a:t>			   				</a:t>
            </a:r>
            <a:r>
              <a:rPr kumimoji="0" lang="en-US" sz="3500" b="0" i="0" u="none" strike="noStrike" kern="1200" cap="none" spc="0" normalizeH="0" baseline="0" noProof="0" dirty="0">
                <a:ln>
                  <a:noFill/>
                </a:ln>
                <a:solidFill>
                  <a:schemeClr val="accent5">
                    <a:lumMod val="75000"/>
                  </a:schemeClr>
                </a:solidFill>
                <a:effectLst/>
                <a:uLnTx/>
                <a:uFillTx/>
                <a:latin typeface="Berlin Sans FB Demi" panose="020E0802020502020306" pitchFamily="34" charset="0"/>
                <a:ea typeface="+mj-ea"/>
                <a:cs typeface="+mj-cs"/>
              </a:rPr>
              <a:t>	</a:t>
            </a:r>
            <a:r>
              <a:rPr kumimoji="0" lang="en-US" sz="3500" b="0" i="0" u="none" strike="noStrike" kern="1200" cap="none" spc="0" normalizeH="0" baseline="0" noProof="0">
                <a:ln>
                  <a:noFill/>
                </a:ln>
                <a:solidFill>
                  <a:schemeClr val="accent5">
                    <a:lumMod val="75000"/>
                  </a:schemeClr>
                </a:solidFill>
                <a:effectLst/>
                <a:uLnTx/>
                <a:uFillTx/>
                <a:latin typeface="Berlin Sans FB" panose="020E0602020502020306" pitchFamily="34" charset="0"/>
                <a:ea typeface="+mj-ea"/>
                <a:cs typeface="+mj-cs"/>
              </a:rPr>
              <a:t>Part 3</a:t>
            </a:r>
            <a:endParaRPr lang="en-US" sz="3500" dirty="0">
              <a:solidFill>
                <a:schemeClr val="accent5">
                  <a:lumMod val="75000"/>
                </a:schemeClr>
              </a:solidFill>
            </a:endParaRPr>
          </a:p>
        </p:txBody>
      </p:sp>
      <p:sp>
        <p:nvSpPr>
          <p:cNvPr id="5" name="Subtitle 4">
            <a:extLst>
              <a:ext uri="{FF2B5EF4-FFF2-40B4-BE49-F238E27FC236}">
                <a16:creationId xmlns:a16="http://schemas.microsoft.com/office/drawing/2014/main" id="{949A58BF-079C-5686-DA33-BC72F8B8BECE}"/>
              </a:ext>
            </a:extLst>
          </p:cNvPr>
          <p:cNvSpPr>
            <a:spLocks noGrp="1"/>
          </p:cNvSpPr>
          <p:nvPr>
            <p:ph type="subTitle" idx="1"/>
          </p:nvPr>
        </p:nvSpPr>
        <p:spPr>
          <a:xfrm>
            <a:off x="418012" y="5846961"/>
            <a:ext cx="8402690" cy="1172992"/>
          </a:xfrm>
        </p:spPr>
        <p:txBody>
          <a:bodyPr anchor="ctr">
            <a:normAutofit/>
          </a:bodyPr>
          <a:lstStyle/>
          <a:p>
            <a:pPr>
              <a:lnSpc>
                <a:spcPct val="100000"/>
              </a:lnSpc>
              <a:spcBef>
                <a:spcPts val="0"/>
              </a:spcBef>
            </a:pPr>
            <a:r>
              <a:rPr lang="en-US" sz="2800" cap="small" dirty="0">
                <a:solidFill>
                  <a:schemeClr val="tx2">
                    <a:lumMod val="75000"/>
                  </a:schemeClr>
                </a:solidFill>
              </a:rPr>
              <a:t>Final Week </a:t>
            </a:r>
            <a:r>
              <a:rPr lang="en-US" sz="2800" cap="small" dirty="0">
                <a:solidFill>
                  <a:schemeClr val="tx2">
                    <a:lumMod val="75000"/>
                  </a:schemeClr>
                </a:solidFill>
                <a:sym typeface="Wingdings" panose="05000000000000000000" pitchFamily="2" charset="2"/>
              </a:rPr>
              <a:t></a:t>
            </a:r>
            <a:r>
              <a:rPr lang="en-US" sz="2800" cap="small" dirty="0">
                <a:solidFill>
                  <a:schemeClr val="tx2">
                    <a:lumMod val="75000"/>
                  </a:schemeClr>
                </a:solidFill>
              </a:rPr>
              <a:t> Resurrection </a:t>
            </a:r>
            <a:r>
              <a:rPr lang="en-US" sz="2800" cap="small" dirty="0">
                <a:solidFill>
                  <a:schemeClr val="tx2">
                    <a:lumMod val="75000"/>
                  </a:schemeClr>
                </a:solidFill>
                <a:sym typeface="Wingdings" panose="05000000000000000000" pitchFamily="2" charset="2"/>
              </a:rPr>
              <a:t></a:t>
            </a:r>
            <a:r>
              <a:rPr lang="en-US" sz="2800" cap="small" dirty="0">
                <a:solidFill>
                  <a:schemeClr val="tx2">
                    <a:lumMod val="75000"/>
                  </a:schemeClr>
                </a:solidFill>
              </a:rPr>
              <a:t> Appearances</a:t>
            </a:r>
            <a:r>
              <a:rPr lang="en-US" sz="2800" cap="small" dirty="0">
                <a:solidFill>
                  <a:schemeClr val="tx2">
                    <a:lumMod val="75000"/>
                  </a:schemeClr>
                </a:solidFill>
                <a:sym typeface="Wingdings" panose="05000000000000000000" pitchFamily="2" charset="2"/>
              </a:rPr>
              <a:t> </a:t>
            </a:r>
            <a:r>
              <a:rPr lang="en-US" sz="2800" cap="small" dirty="0">
                <a:solidFill>
                  <a:schemeClr val="tx2">
                    <a:lumMod val="75000"/>
                  </a:schemeClr>
                </a:solidFill>
              </a:rPr>
              <a:t>  Exaltation</a:t>
            </a:r>
          </a:p>
        </p:txBody>
      </p:sp>
    </p:spTree>
    <p:extLst>
      <p:ext uri="{BB962C8B-B14F-4D97-AF65-F5344CB8AC3E}">
        <p14:creationId xmlns:p14="http://schemas.microsoft.com/office/powerpoint/2010/main" val="21849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0" y="46180"/>
            <a:ext cx="9144000" cy="1233980"/>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n-lt"/>
              </a:rPr>
              <a:t>The Coronation Entry</a:t>
            </a:r>
            <a:br>
              <a:rPr lang="en-US" sz="3600" b="1" dirty="0">
                <a:solidFill>
                  <a:srgbClr val="361B00"/>
                </a:solidFill>
                <a:effectLst>
                  <a:glow rad="101600">
                    <a:schemeClr val="accent4">
                      <a:lumMod val="20000"/>
                      <a:lumOff val="80000"/>
                      <a:alpha val="60000"/>
                    </a:schemeClr>
                  </a:glow>
                </a:effectLst>
                <a:latin typeface="+mn-lt"/>
              </a:rPr>
            </a:br>
            <a:r>
              <a:rPr lang="en-US" sz="3200" dirty="0">
                <a:solidFill>
                  <a:srgbClr val="361B00"/>
                </a:solidFill>
                <a:effectLst>
                  <a:glow rad="101600">
                    <a:schemeClr val="accent4">
                      <a:lumMod val="20000"/>
                      <a:lumOff val="80000"/>
                      <a:alpha val="60000"/>
                    </a:schemeClr>
                  </a:glow>
                </a:effectLst>
                <a:latin typeface="+mn-lt"/>
              </a:rPr>
              <a:t>(John 12:12-19; Mark 11:1-11)</a:t>
            </a:r>
            <a:endParaRPr lang="en-US" sz="3600" dirty="0">
              <a:solidFill>
                <a:srgbClr val="361B00"/>
              </a:solidFill>
              <a:effectLst>
                <a:glow rad="101600">
                  <a:schemeClr val="accent4">
                    <a:lumMod val="20000"/>
                    <a:lumOff val="80000"/>
                    <a:alpha val="60000"/>
                  </a:schemeClr>
                </a:glow>
              </a:effectLst>
              <a:latin typeface="+mn-lt"/>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57714" y="1280160"/>
            <a:ext cx="8337646" cy="5749289"/>
          </a:xfrm>
        </p:spPr>
        <p:txBody>
          <a:bodyPr>
            <a:noAutofit/>
          </a:bodyPr>
          <a:lstStyle/>
          <a:p>
            <a:pPr marL="341313" lvl="1" indent="-341313">
              <a:spcBef>
                <a:spcPts val="0"/>
              </a:spcBef>
              <a:spcAft>
                <a:spcPts val="2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Jesus is acclaimed by the multitude (12:12-13).</a:t>
            </a:r>
          </a:p>
          <a:p>
            <a:pPr marL="628650" lvl="2" indent="-282575">
              <a:spcBef>
                <a:spcPts val="0"/>
              </a:spcBef>
              <a:spcAft>
                <a:spcPts val="200"/>
              </a:spcAft>
            </a:pPr>
            <a:r>
              <a:rPr lang="en-US" sz="3200" dirty="0">
                <a:ea typeface="Times New Roman" panose="02020603050405020304" pitchFamily="18" charset="0"/>
              </a:rPr>
              <a:t>Multitudes who had come to the Passover learn that Jesus will be in attendance. </a:t>
            </a:r>
          </a:p>
          <a:p>
            <a:pPr marL="628650" lvl="2" indent="-282575">
              <a:spcBef>
                <a:spcPts val="0"/>
              </a:spcBef>
              <a:spcAft>
                <a:spcPts val="200"/>
              </a:spcAft>
            </a:pPr>
            <a:r>
              <a:rPr lang="en-US" sz="3200" dirty="0">
                <a:ea typeface="Times New Roman" panose="02020603050405020304" pitchFamily="18" charset="0"/>
              </a:rPr>
              <a:t>They come out to greet him proclaiming  “Hosanna! ‘Blessed is He who comes in the name of the Lord!’ </a:t>
            </a:r>
            <a:r>
              <a:rPr lang="en-US" sz="3200" b="1" dirty="0">
                <a:ea typeface="Times New Roman" panose="02020603050405020304" pitchFamily="18" charset="0"/>
              </a:rPr>
              <a:t>The King of Israel</a:t>
            </a:r>
            <a:r>
              <a:rPr lang="en-US" sz="3200" dirty="0">
                <a:ea typeface="Times New Roman" panose="02020603050405020304" pitchFamily="18" charset="0"/>
              </a:rPr>
              <a:t>!”                     (cf. Psalm 118:25-26).</a:t>
            </a:r>
          </a:p>
          <a:p>
            <a:pPr marL="285750" lvl="1" indent="-285750">
              <a:spcBef>
                <a:spcPts val="0"/>
              </a:spcBef>
              <a:spcAft>
                <a:spcPts val="2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Jesus enters riding a young donkey (12:14-18). </a:t>
            </a:r>
          </a:p>
          <a:p>
            <a:pPr marL="628650" lvl="2" indent="-285750">
              <a:spcBef>
                <a:spcPts val="0"/>
              </a:spcBef>
              <a:spcAft>
                <a:spcPts val="200"/>
              </a:spcAft>
            </a:pPr>
            <a:r>
              <a:rPr lang="en-US" sz="3200" dirty="0">
                <a:solidFill>
                  <a:prstClr val="black"/>
                </a:solidFill>
                <a:ea typeface="Times New Roman" panose="02020603050405020304" pitchFamily="18" charset="0"/>
              </a:rPr>
              <a:t>Jesus “found” a young donkey (Mark 11:1-8).</a:t>
            </a:r>
          </a:p>
          <a:p>
            <a:pPr marL="346075" lvl="2" indent="0">
              <a:spcBef>
                <a:spcPts val="0"/>
              </a:spcBef>
              <a:spcAft>
                <a:spcPts val="200"/>
              </a:spcAft>
              <a:buNone/>
            </a:pPr>
            <a:endParaRPr lang="en-US" sz="2800" dirty="0">
              <a:ea typeface="Times New Roman" panose="02020603050405020304" pitchFamily="18" charset="0"/>
            </a:endParaRPr>
          </a:p>
        </p:txBody>
      </p:sp>
    </p:spTree>
    <p:extLst>
      <p:ext uri="{BB962C8B-B14F-4D97-AF65-F5344CB8AC3E}">
        <p14:creationId xmlns:p14="http://schemas.microsoft.com/office/powerpoint/2010/main" val="36675679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30B55E0B-7912-4237-AAA1-15DE1FBA37B9}"/>
              </a:ext>
            </a:extLst>
          </p:cNvPr>
          <p:cNvSpPr>
            <a:spLocks noGrp="1" noChangeArrowheads="1"/>
          </p:cNvSpPr>
          <p:nvPr>
            <p:ph type="title" idx="4294967295"/>
          </p:nvPr>
        </p:nvSpPr>
        <p:spPr>
          <a:xfrm>
            <a:off x="142291" y="3993351"/>
            <a:ext cx="2078396" cy="2452687"/>
          </a:xfrm>
        </p:spPr>
        <p:txBody>
          <a:bodyPr vert="horz" lIns="91440" tIns="45720" rIns="91440" bIns="45720" rtlCol="0" anchor="ctr">
            <a:normAutofit fontScale="90000"/>
          </a:bodyPr>
          <a:lstStyle/>
          <a:p>
            <a:pPr algn="ctr"/>
            <a:r>
              <a:rPr lang="en-US" altLang="en-US" sz="4000" dirty="0">
                <a:effectLst>
                  <a:outerShdw blurRad="38100" dist="38100" dir="2700000" algn="tl">
                    <a:srgbClr val="000000">
                      <a:alpha val="43137"/>
                    </a:srgbClr>
                  </a:outerShdw>
                </a:effectLst>
                <a:latin typeface="Maiandra GD" panose="020E0502030308020204" pitchFamily="34" charset="0"/>
              </a:rPr>
              <a:t>How Jesus “found”   a young donkey.</a:t>
            </a:r>
            <a:br>
              <a:rPr lang="en-US" altLang="en-US" sz="3100" b="1" dirty="0"/>
            </a:br>
            <a:endParaRPr lang="en-US" altLang="en-US" sz="3100" dirty="0"/>
          </a:p>
        </p:txBody>
      </p:sp>
      <p:pic>
        <p:nvPicPr>
          <p:cNvPr id="2" name="Picture 1">
            <a:extLst>
              <a:ext uri="{FF2B5EF4-FFF2-40B4-BE49-F238E27FC236}">
                <a16:creationId xmlns:a16="http://schemas.microsoft.com/office/drawing/2014/main" id="{985811F9-F50F-4DD6-B152-66377BBEE942}"/>
              </a:ext>
            </a:extLst>
          </p:cNvPr>
          <p:cNvPicPr>
            <a:picLocks noChangeAspect="1"/>
          </p:cNvPicPr>
          <p:nvPr/>
        </p:nvPicPr>
        <p:blipFill rotWithShape="1">
          <a:blip r:embed="rId3"/>
          <a:srcRect l="4025" r="7876" b="-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72387" name="Rectangle 3">
            <a:extLst>
              <a:ext uri="{FF2B5EF4-FFF2-40B4-BE49-F238E27FC236}">
                <a16:creationId xmlns:a16="http://schemas.microsoft.com/office/drawing/2014/main" id="{5C06C1BE-23A1-4674-8A9C-424483D09A3C}"/>
              </a:ext>
            </a:extLst>
          </p:cNvPr>
          <p:cNvSpPr>
            <a:spLocks noGrp="1" noChangeArrowheads="1"/>
          </p:cNvSpPr>
          <p:nvPr>
            <p:ph type="body" idx="4294967295"/>
          </p:nvPr>
        </p:nvSpPr>
        <p:spPr>
          <a:xfrm>
            <a:off x="2116183" y="3564587"/>
            <a:ext cx="7027797" cy="3276590"/>
          </a:xfrm>
        </p:spPr>
        <p:txBody>
          <a:bodyPr vert="horz" lIns="91440" tIns="45720" rIns="91440" bIns="45720" rtlCol="0" anchor="ctr">
            <a:normAutofit fontScale="92500" lnSpcReduction="10000"/>
          </a:bodyPr>
          <a:lstStyle/>
          <a:p>
            <a:pPr marL="225425">
              <a:spcBef>
                <a:spcPts val="100"/>
              </a:spcBef>
            </a:pPr>
            <a:r>
              <a:rPr lang="en-US" altLang="en-US" sz="3200" b="1" dirty="0"/>
              <a:t>As Jesus approaches Jerusalem He sends two disciples into a village to fetch a colt </a:t>
            </a:r>
            <a:r>
              <a:rPr lang="en-US" altLang="en-US" sz="3200" b="1" i="1" dirty="0"/>
              <a:t>on which no one has sat</a:t>
            </a:r>
            <a:r>
              <a:rPr lang="en-US" altLang="en-US" sz="3200" b="1" dirty="0"/>
              <a:t> </a:t>
            </a:r>
            <a:r>
              <a:rPr lang="en-US" altLang="en-US" sz="3200" dirty="0"/>
              <a:t>(cf. Mark 11:1-6).</a:t>
            </a:r>
          </a:p>
          <a:p>
            <a:pPr marL="522288" lvl="1" indent="-293688">
              <a:spcBef>
                <a:spcPct val="5000"/>
              </a:spcBef>
            </a:pPr>
            <a:r>
              <a:rPr lang="en-US" altLang="en-US" sz="2800" i="1" dirty="0">
                <a:solidFill>
                  <a:srgbClr val="680000"/>
                </a:solidFill>
                <a:effectLst>
                  <a:outerShdw blurRad="38100" dist="38100" dir="2700000" algn="tl">
                    <a:srgbClr val="000000">
                      <a:alpha val="43137"/>
                    </a:srgbClr>
                  </a:outerShdw>
                </a:effectLst>
              </a:rPr>
              <a:t>If anyone asks what they are doing to He tells them to say that “The Lord has need of it.”</a:t>
            </a:r>
          </a:p>
          <a:p>
            <a:pPr marL="522288" lvl="1" indent="-293688">
              <a:spcBef>
                <a:spcPct val="5000"/>
              </a:spcBef>
            </a:pPr>
            <a:r>
              <a:rPr lang="en-US" altLang="en-US" sz="2800" i="1" dirty="0">
                <a:solidFill>
                  <a:srgbClr val="680000"/>
                </a:solidFill>
                <a:effectLst>
                  <a:outerShdw blurRad="38100" dist="38100" dir="2700000" algn="tl">
                    <a:srgbClr val="000000">
                      <a:alpha val="43137"/>
                    </a:srgbClr>
                  </a:outerShdw>
                </a:effectLst>
              </a:rPr>
              <a:t>As they are taking the colt, they are confronted by bystanders.  </a:t>
            </a:r>
          </a:p>
          <a:p>
            <a:pPr marL="522288" lvl="1" indent="-293688">
              <a:spcBef>
                <a:spcPct val="5000"/>
              </a:spcBef>
            </a:pPr>
            <a:r>
              <a:rPr lang="en-US" altLang="en-US" sz="2800" i="1" dirty="0">
                <a:solidFill>
                  <a:srgbClr val="680000"/>
                </a:solidFill>
                <a:effectLst>
                  <a:outerShdw blurRad="38100" dist="38100" dir="2700000" algn="tl">
                    <a:srgbClr val="000000">
                      <a:alpha val="43137"/>
                    </a:srgbClr>
                  </a:outerShdw>
                </a:effectLst>
              </a:rPr>
              <a:t>They respond as Jesus commanded them, so the bystanders “let them 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p:cTn id="7" dur="1000" fill="hold"/>
                                        <p:tgtEl>
                                          <p:spTgt spid="272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2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23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2387">
                                            <p:txEl>
                                              <p:pRg st="1" end="1"/>
                                            </p:txEl>
                                          </p:spTgt>
                                        </p:tgtEl>
                                        <p:attrNameLst>
                                          <p:attrName>style.visibility</p:attrName>
                                        </p:attrNameLst>
                                      </p:cBhvr>
                                      <p:to>
                                        <p:strVal val="visible"/>
                                      </p:to>
                                    </p:set>
                                    <p:anim calcmode="lin" valueType="num">
                                      <p:cBhvr>
                                        <p:cTn id="14" dur="1000" fill="hold"/>
                                        <p:tgtEl>
                                          <p:spTgt spid="2723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723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723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2387">
                                            <p:txEl>
                                              <p:pRg st="2" end="2"/>
                                            </p:txEl>
                                          </p:spTgt>
                                        </p:tgtEl>
                                        <p:attrNameLst>
                                          <p:attrName>style.visibility</p:attrName>
                                        </p:attrNameLst>
                                      </p:cBhvr>
                                      <p:to>
                                        <p:strVal val="visible"/>
                                      </p:to>
                                    </p:set>
                                    <p:anim calcmode="lin" valueType="num">
                                      <p:cBhvr>
                                        <p:cTn id="21" dur="1000" fill="hold"/>
                                        <p:tgtEl>
                                          <p:spTgt spid="27238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723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723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2387">
                                            <p:txEl>
                                              <p:pRg st="3" end="3"/>
                                            </p:txEl>
                                          </p:spTgt>
                                        </p:tgtEl>
                                        <p:attrNameLst>
                                          <p:attrName>style.visibility</p:attrName>
                                        </p:attrNameLst>
                                      </p:cBhvr>
                                      <p:to>
                                        <p:strVal val="visible"/>
                                      </p:to>
                                    </p:set>
                                    <p:anim calcmode="lin" valueType="num">
                                      <p:cBhvr>
                                        <p:cTn id="28" dur="1000" fill="hold"/>
                                        <p:tgtEl>
                                          <p:spTgt spid="27238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7238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72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8567F6-0563-477D-8D8D-8B361B7E0CC9}"/>
              </a:ext>
            </a:extLst>
          </p:cNvPr>
          <p:cNvPicPr>
            <a:picLocks noChangeAspect="1"/>
          </p:cNvPicPr>
          <p:nvPr/>
        </p:nvPicPr>
        <p:blipFill>
          <a:blip r:embed="rId3"/>
          <a:stretch>
            <a:fillRect/>
          </a:stretch>
        </p:blipFill>
        <p:spPr>
          <a:xfrm>
            <a:off x="-838200" y="0"/>
            <a:ext cx="9982200" cy="7010400"/>
          </a:xfrm>
          <a:prstGeom prst="rect">
            <a:avLst/>
          </a:prstGeom>
        </p:spPr>
      </p:pic>
      <p:sp>
        <p:nvSpPr>
          <p:cNvPr id="5" name="TextBox 4">
            <a:extLst>
              <a:ext uri="{FF2B5EF4-FFF2-40B4-BE49-F238E27FC236}">
                <a16:creationId xmlns:a16="http://schemas.microsoft.com/office/drawing/2014/main" id="{4D6D7A83-EC86-4C7A-A41F-E18316C12994}"/>
              </a:ext>
            </a:extLst>
          </p:cNvPr>
          <p:cNvSpPr txBox="1"/>
          <p:nvPr/>
        </p:nvSpPr>
        <p:spPr>
          <a:xfrm>
            <a:off x="5334000" y="1944469"/>
            <a:ext cx="1600200" cy="646331"/>
          </a:xfrm>
          <a:prstGeom prst="rect">
            <a:avLst/>
          </a:prstGeom>
          <a:gradFill flip="none" rotWithShape="1">
            <a:gsLst>
              <a:gs pos="0">
                <a:schemeClr val="accent1">
                  <a:lumMod val="5000"/>
                  <a:lumOff val="95000"/>
                </a:schemeClr>
              </a:gs>
              <a:gs pos="100000">
                <a:srgbClr val="FFE79B">
                  <a:alpha val="23000"/>
                </a:srgbClr>
              </a:gs>
            </a:gsLst>
            <a:path path="circle">
              <a:fillToRect l="50000" t="50000" r="50000" b="50000"/>
            </a:path>
            <a:tileRect/>
          </a:gradFill>
        </p:spPr>
        <p:txBody>
          <a:bodyPr wrap="square" rtlCol="0">
            <a:spAutoFit/>
          </a:bodyPr>
          <a:lstStyle/>
          <a:p>
            <a:pPr algn="ctr">
              <a:buNone/>
            </a:pPr>
            <a:r>
              <a:rPr lang="en-US" b="1" dirty="0">
                <a:effectLst>
                  <a:glow rad="622300">
                    <a:schemeClr val="bg1">
                      <a:alpha val="60000"/>
                    </a:schemeClr>
                  </a:glow>
                </a:effectLst>
              </a:rPr>
              <a:t>Garden of Gethsemane</a:t>
            </a:r>
          </a:p>
        </p:txBody>
      </p:sp>
    </p:spTree>
    <p:extLst>
      <p:ext uri="{BB962C8B-B14F-4D97-AF65-F5344CB8AC3E}">
        <p14:creationId xmlns:p14="http://schemas.microsoft.com/office/powerpoint/2010/main" val="272966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9AAAF-1CA0-4446-8A34-3F37DA55505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00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79"/>
            <a:ext cx="8886286" cy="1325419"/>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n-lt"/>
              </a:rPr>
              <a:t>The Coronation Entry</a:t>
            </a:r>
            <a:br>
              <a:rPr lang="en-US" sz="3600" b="1" dirty="0">
                <a:solidFill>
                  <a:srgbClr val="361B00"/>
                </a:solidFill>
                <a:effectLst>
                  <a:glow rad="101600">
                    <a:schemeClr val="accent4">
                      <a:lumMod val="20000"/>
                      <a:lumOff val="80000"/>
                      <a:alpha val="60000"/>
                    </a:schemeClr>
                  </a:glow>
                </a:effectLst>
                <a:latin typeface="+mn-lt"/>
              </a:rPr>
            </a:br>
            <a:r>
              <a:rPr lang="en-US" sz="3200" dirty="0">
                <a:solidFill>
                  <a:srgbClr val="361B00"/>
                </a:solidFill>
                <a:effectLst>
                  <a:glow rad="101600">
                    <a:schemeClr val="accent4">
                      <a:lumMod val="20000"/>
                      <a:lumOff val="80000"/>
                      <a:alpha val="60000"/>
                    </a:schemeClr>
                  </a:glow>
                </a:effectLst>
                <a:latin typeface="+mn-lt"/>
              </a:rPr>
              <a:t>(John 12:12-19)</a:t>
            </a:r>
            <a:endParaRPr lang="en-US" sz="4000" dirty="0">
              <a:solidFill>
                <a:srgbClr val="361B00"/>
              </a:solidFill>
              <a:effectLst>
                <a:glow rad="101600">
                  <a:schemeClr val="accent4">
                    <a:lumMod val="20000"/>
                    <a:lumOff val="80000"/>
                    <a:alpha val="60000"/>
                  </a:schemeClr>
                </a:glow>
              </a:effectLst>
              <a:latin typeface="+mn-lt"/>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57714" y="1371598"/>
            <a:ext cx="8886286" cy="5749289"/>
          </a:xfrm>
        </p:spPr>
        <p:txBody>
          <a:bodyPr>
            <a:noAutofit/>
          </a:bodyPr>
          <a:lstStyle/>
          <a:p>
            <a:pPr marL="285750" lvl="1" indent="-285750">
              <a:spcBef>
                <a:spcPts val="0"/>
              </a:spcBef>
              <a:spcAft>
                <a:spcPts val="200"/>
              </a:spcAft>
            </a:pPr>
            <a:r>
              <a:rPr lang="en-US" sz="3200" i="1" dirty="0">
                <a:solidFill>
                  <a:srgbClr val="800000"/>
                </a:solidFill>
                <a:effectLst>
                  <a:outerShdw blurRad="38100" dist="38100" dir="2700000" algn="tl">
                    <a:srgbClr val="000000">
                      <a:alpha val="43137"/>
                    </a:srgbClr>
                  </a:outerShdw>
                </a:effectLst>
                <a:ea typeface="Times New Roman" panose="02020603050405020304" pitchFamily="18" charset="0"/>
              </a:rPr>
              <a:t>Jesus enters riding a young donkey (12:14-18). </a:t>
            </a:r>
          </a:p>
          <a:p>
            <a:pPr marL="628650" lvl="2" indent="-285750">
              <a:spcBef>
                <a:spcPts val="0"/>
              </a:spcBef>
              <a:spcAft>
                <a:spcPts val="200"/>
              </a:spcAft>
            </a:pPr>
            <a:r>
              <a:rPr lang="en-US" sz="3200" dirty="0">
                <a:ea typeface="Times New Roman" panose="02020603050405020304" pitchFamily="18" charset="0"/>
              </a:rPr>
              <a:t>Jesus “found” a young donkey” (cf. Mark 11:1-8).</a:t>
            </a:r>
          </a:p>
          <a:p>
            <a:pPr marL="628650" lvl="2" indent="-285750">
              <a:spcBef>
                <a:spcPts val="0"/>
              </a:spcBef>
              <a:spcAft>
                <a:spcPts val="200"/>
              </a:spcAft>
            </a:pPr>
            <a:r>
              <a:rPr lang="en-US" sz="3200" dirty="0">
                <a:ea typeface="Times New Roman" panose="02020603050405020304" pitchFamily="18" charset="0"/>
              </a:rPr>
              <a:t>It had been prophesied that the King would come to Jerusalem in this way (Zech. 9:9).</a:t>
            </a:r>
          </a:p>
          <a:p>
            <a:pPr marL="1085850" lvl="4" indent="-285750">
              <a:spcBef>
                <a:spcPts val="0"/>
              </a:spcBef>
              <a:spcAft>
                <a:spcPts val="200"/>
              </a:spcAft>
            </a:pPr>
            <a:r>
              <a:rPr lang="en-US" sz="2800" i="1" dirty="0">
                <a:solidFill>
                  <a:srgbClr val="580000"/>
                </a:solidFill>
                <a:effectLst>
                  <a:outerShdw blurRad="38100" dist="38100" dir="2700000" algn="tl">
                    <a:srgbClr val="000000">
                      <a:alpha val="43137"/>
                    </a:srgbClr>
                  </a:outerShdw>
                </a:effectLst>
                <a:ea typeface="Times New Roman" panose="02020603050405020304" pitchFamily="18" charset="0"/>
              </a:rPr>
              <a:t>This connection was not made by the disciples at first</a:t>
            </a:r>
            <a:r>
              <a:rPr lang="en-US" sz="3200" i="1" dirty="0">
                <a:solidFill>
                  <a:srgbClr val="580000"/>
                </a:solidFill>
                <a:effectLst>
                  <a:outerShdw blurRad="38100" dist="38100" dir="2700000" algn="tl">
                    <a:srgbClr val="000000">
                      <a:alpha val="43137"/>
                    </a:srgbClr>
                  </a:outerShdw>
                </a:effectLst>
                <a:ea typeface="Times New Roman" panose="02020603050405020304" pitchFamily="18" charset="0"/>
              </a:rPr>
              <a:t>.</a:t>
            </a:r>
          </a:p>
          <a:p>
            <a:pPr marL="628650" lvl="2" indent="-285750">
              <a:spcBef>
                <a:spcPts val="0"/>
              </a:spcBef>
              <a:spcAft>
                <a:spcPts val="200"/>
              </a:spcAft>
            </a:pPr>
            <a:r>
              <a:rPr lang="en-US" sz="3200" dirty="0">
                <a:ea typeface="Times New Roman" panose="02020603050405020304" pitchFamily="18" charset="0"/>
              </a:rPr>
              <a:t>Many who had been impressed with the raising of Lazarus also participated.</a:t>
            </a:r>
            <a:endParaRPr lang="en-US" sz="3200" dirty="0">
              <a:solidFill>
                <a:srgbClr val="580000"/>
              </a:solidFill>
              <a:effectLst>
                <a:outerShdw blurRad="38100" dist="38100" dir="2700000" algn="tl">
                  <a:srgbClr val="000000">
                    <a:alpha val="43137"/>
                  </a:srgbClr>
                </a:outerShdw>
              </a:effectLst>
              <a:ea typeface="Times New Roman" panose="02020603050405020304" pitchFamily="18" charset="0"/>
            </a:endParaRPr>
          </a:p>
          <a:p>
            <a:pPr marL="287338" lvl="1" indent="-287338">
              <a:spcBef>
                <a:spcPts val="0"/>
              </a:spcBef>
              <a:spcAft>
                <a:spcPts val="200"/>
              </a:spcAft>
              <a:tabLst>
                <a:tab pos="287338" algn="l"/>
              </a:tabLst>
            </a:pPr>
            <a:r>
              <a:rPr lang="en-US" sz="3200" i="1" dirty="0">
                <a:solidFill>
                  <a:srgbClr val="800000"/>
                </a:solidFill>
                <a:effectLst>
                  <a:outerShdw blurRad="38100" dist="38100" dir="2700000" algn="tl">
                    <a:srgbClr val="000000">
                      <a:alpha val="43137"/>
                    </a:srgbClr>
                  </a:outerShdw>
                </a:effectLst>
                <a:ea typeface="Times New Roman" panose="02020603050405020304" pitchFamily="18" charset="0"/>
              </a:rPr>
              <a:t>The Pharisees are vexed to see Jesus’ following (12:19). </a:t>
            </a:r>
          </a:p>
        </p:txBody>
      </p:sp>
    </p:spTree>
    <p:extLst>
      <p:ext uri="{BB962C8B-B14F-4D97-AF65-F5344CB8AC3E}">
        <p14:creationId xmlns:p14="http://schemas.microsoft.com/office/powerpoint/2010/main" val="28490564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11E839D0-1E42-4AA3-AA1F-E8E2092F55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4" r="3347"/>
          <a:stretch/>
        </p:blipFill>
        <p:spPr bwMode="auto">
          <a:xfrm>
            <a:off x="0" y="-8358"/>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76482" name="Rectangle 2">
            <a:extLst>
              <a:ext uri="{FF2B5EF4-FFF2-40B4-BE49-F238E27FC236}">
                <a16:creationId xmlns:a16="http://schemas.microsoft.com/office/drawing/2014/main" id="{F5125AAA-E6D0-47C6-BA37-4AA4CF25C3DE}"/>
              </a:ext>
            </a:extLst>
          </p:cNvPr>
          <p:cNvSpPr>
            <a:spLocks noGrp="1" noChangeArrowheads="1"/>
          </p:cNvSpPr>
          <p:nvPr>
            <p:ph type="title" idx="4294967295"/>
          </p:nvPr>
        </p:nvSpPr>
        <p:spPr>
          <a:xfrm>
            <a:off x="323880" y="238530"/>
            <a:ext cx="3614456" cy="2090033"/>
          </a:xfrm>
          <a:solidFill>
            <a:schemeClr val="tx1">
              <a:alpha val="50000"/>
            </a:schemeClr>
          </a:solidFill>
        </p:spPr>
        <p:txBody>
          <a:bodyPr vert="horz" lIns="91440" tIns="45720" rIns="91440" bIns="45720" rtlCol="0" anchor="ctr">
            <a:normAutofit/>
          </a:bodyPr>
          <a:lstStyle/>
          <a:p>
            <a:pPr algn="ctr"/>
            <a:r>
              <a:rPr lang="en-US" altLang="en-US" sz="3600" b="1" dirty="0">
                <a:solidFill>
                  <a:schemeClr val="bg1"/>
                </a:solidFill>
                <a:latin typeface="+mn-lt"/>
              </a:rPr>
              <a:t>Jesus Enters Jerusalem;  Curses a Fig Tree </a:t>
            </a:r>
            <a:r>
              <a:rPr lang="en-US" altLang="en-US" sz="2800" dirty="0">
                <a:solidFill>
                  <a:schemeClr val="bg1"/>
                </a:solidFill>
                <a:latin typeface="+mn-lt"/>
              </a:rPr>
              <a:t>(Mark 11:12-14)</a:t>
            </a:r>
          </a:p>
        </p:txBody>
      </p:sp>
      <p:sp>
        <p:nvSpPr>
          <p:cNvPr id="276483" name="Rectangle 3">
            <a:extLst>
              <a:ext uri="{FF2B5EF4-FFF2-40B4-BE49-F238E27FC236}">
                <a16:creationId xmlns:a16="http://schemas.microsoft.com/office/drawing/2014/main" id="{7FE9DAA4-8598-482B-A3C0-B96AA2EA7338}"/>
              </a:ext>
            </a:extLst>
          </p:cNvPr>
          <p:cNvSpPr>
            <a:spLocks noGrp="1" noChangeArrowheads="1"/>
          </p:cNvSpPr>
          <p:nvPr>
            <p:ph type="body" idx="4294967295"/>
          </p:nvPr>
        </p:nvSpPr>
        <p:spPr>
          <a:xfrm>
            <a:off x="323880" y="2323859"/>
            <a:ext cx="3614457" cy="4521078"/>
          </a:xfrm>
          <a:solidFill>
            <a:schemeClr val="tx1">
              <a:alpha val="50000"/>
            </a:schemeClr>
          </a:solidFill>
        </p:spPr>
        <p:txBody>
          <a:bodyPr vert="horz" lIns="91440" tIns="45720" rIns="91440" bIns="45720" rtlCol="0" anchor="ctr">
            <a:noAutofit/>
          </a:bodyPr>
          <a:lstStyle/>
          <a:p>
            <a:pPr marL="0" indent="0">
              <a:spcBef>
                <a:spcPts val="100"/>
              </a:spcBef>
              <a:buNone/>
            </a:pPr>
            <a:r>
              <a:rPr lang="en-US" altLang="en-US" b="1" dirty="0">
                <a:solidFill>
                  <a:schemeClr val="bg1"/>
                </a:solidFill>
                <a:effectLst>
                  <a:glow rad="101600">
                    <a:schemeClr val="accent3">
                      <a:satMod val="175000"/>
                      <a:alpha val="40000"/>
                    </a:schemeClr>
                  </a:glow>
                </a:effectLst>
              </a:rPr>
              <a:t>The next day as Jesus travels from Bethany to Jerusalem He is hungry </a:t>
            </a:r>
            <a:r>
              <a:rPr lang="en-US" altLang="en-US" dirty="0">
                <a:solidFill>
                  <a:schemeClr val="bg1"/>
                </a:solidFill>
                <a:effectLst>
                  <a:glow rad="101600">
                    <a:schemeClr val="accent3">
                      <a:satMod val="175000"/>
                      <a:alpha val="40000"/>
                    </a:schemeClr>
                  </a:glow>
                </a:effectLst>
              </a:rPr>
              <a:t>(11:12-14)</a:t>
            </a:r>
          </a:p>
          <a:p>
            <a:pPr marL="285750" lvl="1" indent="-227013">
              <a:spcBef>
                <a:spcPts val="100"/>
              </a:spcBef>
            </a:pPr>
            <a:r>
              <a:rPr lang="en-US" altLang="en-US" sz="2800" i="1" dirty="0">
                <a:solidFill>
                  <a:schemeClr val="bg1"/>
                </a:solidFill>
                <a:effectLst>
                  <a:glow rad="101600">
                    <a:schemeClr val="accent3">
                      <a:satMod val="175000"/>
                      <a:alpha val="40000"/>
                    </a:schemeClr>
                  </a:glow>
                  <a:outerShdw blurRad="38100" dist="38100" dir="2700000" algn="tl">
                    <a:srgbClr val="000000">
                      <a:alpha val="43137"/>
                    </a:srgbClr>
                  </a:outerShdw>
                </a:effectLst>
              </a:rPr>
              <a:t>Seeing a fig tree, He examines it for fruit. Finding nothing but leaves He curses the tree: “Let no one eat fruit from you ever again.”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p:cTn id="7" dur="1000" fill="hold"/>
                                        <p:tgtEl>
                                          <p:spTgt spid="276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48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 calcmode="lin" valueType="num">
                                      <p:cBhvr>
                                        <p:cTn id="12" dur="1000" fill="hold"/>
                                        <p:tgtEl>
                                          <p:spTgt spid="27648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7648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76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137845"/>
            <a:ext cx="8886286" cy="1207630"/>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n-lt"/>
              </a:rPr>
              <a:t>“We Would See Jesus”</a:t>
            </a:r>
            <a:br>
              <a:rPr lang="en-US" sz="4000" b="1" dirty="0">
                <a:solidFill>
                  <a:srgbClr val="361B00"/>
                </a:solidFill>
                <a:effectLst>
                  <a:glow rad="101600">
                    <a:schemeClr val="accent4">
                      <a:lumMod val="20000"/>
                      <a:lumOff val="80000"/>
                      <a:alpha val="60000"/>
                    </a:schemeClr>
                  </a:glow>
                </a:effectLst>
                <a:latin typeface="+mn-lt"/>
              </a:rPr>
            </a:br>
            <a:r>
              <a:rPr lang="en-US" sz="3600" dirty="0">
                <a:solidFill>
                  <a:srgbClr val="361B00"/>
                </a:solidFill>
                <a:effectLst>
                  <a:glow rad="101600">
                    <a:schemeClr val="accent4">
                      <a:lumMod val="20000"/>
                      <a:lumOff val="80000"/>
                      <a:alpha val="60000"/>
                    </a:schemeClr>
                  </a:glow>
                </a:effectLst>
                <a:latin typeface="+mn-lt"/>
              </a:rPr>
              <a:t>(John 12:20-35)</a:t>
            </a:r>
            <a:endParaRPr lang="en-US" sz="4000" dirty="0">
              <a:solidFill>
                <a:srgbClr val="361B00"/>
              </a:solidFill>
              <a:effectLst>
                <a:glow rad="101600">
                  <a:schemeClr val="accent4">
                    <a:lumMod val="20000"/>
                    <a:lumOff val="80000"/>
                    <a:alpha val="60000"/>
                  </a:schemeClr>
                </a:glow>
              </a:effectLst>
              <a:latin typeface="+mn-lt"/>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500204" y="1397727"/>
            <a:ext cx="8514939" cy="5460273"/>
          </a:xfrm>
        </p:spPr>
        <p:txBody>
          <a:bodyPr>
            <a:noAutofit/>
          </a:bodyPr>
          <a:lstStyle/>
          <a:p>
            <a:pPr marL="341313" lvl="1" indent="-341313">
              <a:spcBef>
                <a:spcPts val="0"/>
              </a:spcBef>
              <a:spcAft>
                <a:spcPts val="300"/>
              </a:spcAft>
            </a:pPr>
            <a:r>
              <a:rPr lang="en-US" sz="3200" i="1" dirty="0">
                <a:solidFill>
                  <a:srgbClr val="800000"/>
                </a:solidFill>
                <a:effectLst>
                  <a:outerShdw blurRad="38100" dist="38100" dir="2700000" algn="tl">
                    <a:srgbClr val="000000">
                      <a:alpha val="43137"/>
                    </a:srgbClr>
                  </a:outerShdw>
                </a:effectLst>
                <a:ea typeface="Times New Roman" panose="02020603050405020304" pitchFamily="18" charset="0"/>
              </a:rPr>
              <a:t>Greeks come seeking Jesus (12:20-22).</a:t>
            </a:r>
          </a:p>
          <a:p>
            <a:pPr marL="628650" lvl="2" indent="-282575">
              <a:spcBef>
                <a:spcPts val="0"/>
              </a:spcBef>
              <a:spcAft>
                <a:spcPts val="300"/>
              </a:spcAft>
            </a:pPr>
            <a:r>
              <a:rPr lang="en-US" sz="3200" dirty="0">
                <a:ea typeface="Times New Roman" panose="02020603050405020304" pitchFamily="18" charset="0"/>
              </a:rPr>
              <a:t>They had come to the feast to worship.</a:t>
            </a:r>
          </a:p>
          <a:p>
            <a:pPr marL="628650" lvl="2" indent="-282575">
              <a:spcBef>
                <a:spcPts val="0"/>
              </a:spcBef>
              <a:spcAft>
                <a:spcPts val="300"/>
              </a:spcAft>
            </a:pPr>
            <a:r>
              <a:rPr lang="en-US" sz="3200" dirty="0">
                <a:ea typeface="Times New Roman" panose="02020603050405020304" pitchFamily="18" charset="0"/>
              </a:rPr>
              <a:t>They approach Philip desiring to see Jesus.</a:t>
            </a:r>
          </a:p>
          <a:p>
            <a:pPr marL="342900" lvl="1" indent="-34290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a:t>
            </a:r>
            <a:r>
              <a:rPr lang="en-US" sz="3200" i="1" dirty="0">
                <a:solidFill>
                  <a:srgbClr val="800000"/>
                </a:solidFill>
                <a:effectLst>
                  <a:outerShdw blurRad="38100" dist="38100" dir="2700000" algn="tl">
                    <a:srgbClr val="000000">
                      <a:alpha val="43137"/>
                    </a:srgbClr>
                  </a:outerShdw>
                </a:effectLst>
                <a:ea typeface="Times New Roman" panose="02020603050405020304" pitchFamily="18" charset="0"/>
              </a:rPr>
              <a:t>esus would ultimately “draw all people” to Himself (12:23-35).</a:t>
            </a:r>
          </a:p>
          <a:p>
            <a:pPr marL="628650" lvl="2" indent="-282575">
              <a:spcBef>
                <a:spcPts val="0"/>
              </a:spcBef>
              <a:spcAft>
                <a:spcPts val="300"/>
              </a:spcAft>
            </a:pPr>
            <a:r>
              <a:rPr lang="en-US" sz="3200" dirty="0">
                <a:ea typeface="Times New Roman" panose="02020603050405020304" pitchFamily="18" charset="0"/>
              </a:rPr>
              <a:t>The hour had come for the Son of Man to be glorified (12:23-26).</a:t>
            </a:r>
          </a:p>
          <a:p>
            <a:pPr marL="914400" lvl="3" indent="-285750">
              <a:spcBef>
                <a:spcPts val="0"/>
              </a:spcBef>
              <a:spcAft>
                <a:spcPts val="300"/>
              </a:spcAft>
            </a:pPr>
            <a:r>
              <a:rPr lang="en-US" sz="3200" i="1" dirty="0">
                <a:solidFill>
                  <a:srgbClr val="580000"/>
                </a:solidFill>
                <a:effectLst>
                  <a:outerShdw blurRad="38100" dist="38100" dir="2700000" algn="tl">
                    <a:srgbClr val="000000">
                      <a:alpha val="43137"/>
                    </a:srgbClr>
                  </a:outerShdw>
                </a:effectLst>
                <a:ea typeface="Times New Roman" panose="02020603050405020304" pitchFamily="18" charset="0"/>
              </a:rPr>
              <a:t>A grain of wheat must die to produce fruit.</a:t>
            </a:r>
          </a:p>
          <a:p>
            <a:pPr marL="914400" lvl="3" indent="-285750">
              <a:spcBef>
                <a:spcPts val="0"/>
              </a:spcBef>
              <a:spcAft>
                <a:spcPts val="300"/>
              </a:spcAft>
            </a:pPr>
            <a:r>
              <a:rPr lang="en-US" sz="3200" i="1" dirty="0">
                <a:solidFill>
                  <a:srgbClr val="580000"/>
                </a:solidFill>
                <a:effectLst>
                  <a:outerShdw blurRad="38100" dist="38100" dir="2700000" algn="tl">
                    <a:srgbClr val="000000">
                      <a:alpha val="43137"/>
                    </a:srgbClr>
                  </a:outerShdw>
                </a:effectLst>
                <a:ea typeface="Times New Roman" panose="02020603050405020304" pitchFamily="18" charset="0"/>
              </a:rPr>
              <a:t>We must lose our life in this world to gain eternal life.</a:t>
            </a:r>
          </a:p>
          <a:p>
            <a:pPr marL="914400" lvl="3" indent="-285750">
              <a:spcBef>
                <a:spcPts val="0"/>
              </a:spcBef>
              <a:spcAft>
                <a:spcPts val="300"/>
              </a:spcAft>
            </a:pPr>
            <a:r>
              <a:rPr lang="en-US" sz="3200" i="1" dirty="0">
                <a:solidFill>
                  <a:srgbClr val="580000"/>
                </a:solidFill>
                <a:effectLst>
                  <a:outerShdw blurRad="38100" dist="38100" dir="2700000" algn="tl">
                    <a:srgbClr val="000000">
                      <a:alpha val="43137"/>
                    </a:srgbClr>
                  </a:outerShdw>
                </a:effectLst>
                <a:ea typeface="Times New Roman" panose="02020603050405020304" pitchFamily="18" charset="0"/>
              </a:rPr>
              <a:t>In this way, we follow Jesus.</a:t>
            </a:r>
          </a:p>
        </p:txBody>
      </p:sp>
    </p:spTree>
    <p:extLst>
      <p:ext uri="{BB962C8B-B14F-4D97-AF65-F5344CB8AC3E}">
        <p14:creationId xmlns:p14="http://schemas.microsoft.com/office/powerpoint/2010/main" val="19949755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07630"/>
          </a:xfrm>
        </p:spPr>
        <p:txBody>
          <a:bodyPr>
            <a:normAutofit/>
          </a:bodyPr>
          <a:lstStyle/>
          <a:p>
            <a:pPr algn="ctr"/>
            <a:r>
              <a:rPr lang="en-US" sz="3600" b="1" dirty="0">
                <a:solidFill>
                  <a:srgbClr val="361B00"/>
                </a:solidFill>
                <a:effectLst>
                  <a:glow rad="101600">
                    <a:schemeClr val="accent4">
                      <a:lumMod val="20000"/>
                      <a:lumOff val="80000"/>
                      <a:alpha val="60000"/>
                    </a:schemeClr>
                  </a:glow>
                </a:effectLst>
                <a:latin typeface="+mn-lt"/>
              </a:rPr>
              <a:t>“We Would See Jesus”</a:t>
            </a:r>
            <a:br>
              <a:rPr lang="en-US" sz="3600" b="1" dirty="0">
                <a:solidFill>
                  <a:srgbClr val="361B00"/>
                </a:solidFill>
                <a:effectLst>
                  <a:glow rad="101600">
                    <a:schemeClr val="accent4">
                      <a:lumMod val="20000"/>
                      <a:lumOff val="80000"/>
                      <a:alpha val="60000"/>
                    </a:schemeClr>
                  </a:glow>
                </a:effectLst>
                <a:latin typeface="+mn-lt"/>
              </a:rPr>
            </a:br>
            <a:r>
              <a:rPr lang="en-US" sz="3200" dirty="0">
                <a:solidFill>
                  <a:srgbClr val="361B00"/>
                </a:solidFill>
                <a:effectLst>
                  <a:glow rad="101600">
                    <a:schemeClr val="accent4">
                      <a:lumMod val="20000"/>
                      <a:lumOff val="80000"/>
                      <a:alpha val="60000"/>
                    </a:schemeClr>
                  </a:glow>
                </a:effectLst>
                <a:latin typeface="+mn-lt"/>
              </a:rPr>
              <a:t>(John 12:20-35)</a:t>
            </a:r>
            <a:endParaRPr lang="en-US" sz="3600" dirty="0">
              <a:solidFill>
                <a:srgbClr val="361B00"/>
              </a:solidFill>
              <a:effectLst>
                <a:glow rad="101600">
                  <a:schemeClr val="accent4">
                    <a:lumMod val="20000"/>
                    <a:lumOff val="80000"/>
                    <a:alpha val="60000"/>
                  </a:schemeClr>
                </a:glow>
              </a:effectLst>
              <a:latin typeface="+mn-lt"/>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80421" y="1099430"/>
            <a:ext cx="9063579" cy="5758569"/>
          </a:xfrm>
        </p:spPr>
        <p:txBody>
          <a:bodyPr>
            <a:noAutofit/>
          </a:bodyPr>
          <a:lstStyle/>
          <a:p>
            <a:pPr marL="342900" lvl="1" indent="-342900">
              <a:spcBef>
                <a:spcPts val="0"/>
              </a:spcBef>
              <a:spcAft>
                <a:spcPts val="200"/>
              </a:spcAft>
            </a:pPr>
            <a:r>
              <a:rPr lang="en-US" sz="3000" i="1" dirty="0">
                <a:solidFill>
                  <a:srgbClr val="800000"/>
                </a:solidFill>
                <a:effectLst>
                  <a:outerShdw blurRad="38100" dist="38100" dir="2700000" algn="tl">
                    <a:srgbClr val="000000">
                      <a:alpha val="43137"/>
                    </a:srgbClr>
                  </a:outerShdw>
                </a:effectLst>
                <a:ea typeface="Times New Roman" panose="02020603050405020304" pitchFamily="18" charset="0"/>
              </a:rPr>
              <a:t>Jesus ultimately “draws all people” to Himself</a:t>
            </a:r>
          </a:p>
          <a:p>
            <a:pPr marL="628650" lvl="1">
              <a:spcBef>
                <a:spcPts val="0"/>
              </a:spcBef>
              <a:spcAft>
                <a:spcPts val="200"/>
              </a:spcAft>
            </a:pPr>
            <a:r>
              <a:rPr lang="en-US" sz="3000" dirty="0">
                <a:ea typeface="Times New Roman" panose="02020603050405020304" pitchFamily="18" charset="0"/>
              </a:rPr>
              <a:t>Jesus is troubled by the impending events, but He knows this is the reason He came (12:27; Gal. 4:4-5).</a:t>
            </a:r>
          </a:p>
          <a:p>
            <a:pPr marL="914400" lvl="2" indent="-290513">
              <a:spcBef>
                <a:spcPts val="0"/>
              </a:spcBef>
              <a:spcAft>
                <a:spcPts val="200"/>
              </a:spcAft>
            </a:pPr>
            <a:r>
              <a:rPr lang="en-US" sz="3000" i="1" dirty="0">
                <a:solidFill>
                  <a:srgbClr val="800000"/>
                </a:solidFill>
                <a:effectLst>
                  <a:outerShdw blurRad="38100" dist="38100" dir="2700000" algn="tl">
                    <a:srgbClr val="000000">
                      <a:alpha val="43137"/>
                    </a:srgbClr>
                  </a:outerShdw>
                </a:effectLst>
                <a:ea typeface="Times New Roman" panose="02020603050405020304" pitchFamily="18" charset="0"/>
              </a:rPr>
              <a:t>His desire is that the Father be glorified (12:28).</a:t>
            </a:r>
          </a:p>
          <a:p>
            <a:pPr marL="914400" lvl="2" indent="-290513">
              <a:spcBef>
                <a:spcPts val="0"/>
              </a:spcBef>
              <a:spcAft>
                <a:spcPts val="200"/>
              </a:spcAft>
            </a:pPr>
            <a:r>
              <a:rPr lang="en-US" sz="3000" i="1" dirty="0">
                <a:solidFill>
                  <a:srgbClr val="800000"/>
                </a:solidFill>
                <a:effectLst>
                  <a:outerShdw blurRad="38100" dist="38100" dir="2700000" algn="tl">
                    <a:srgbClr val="000000">
                      <a:alpha val="43137"/>
                    </a:srgbClr>
                  </a:outerShdw>
                </a:effectLst>
                <a:ea typeface="Times New Roman" panose="02020603050405020304" pitchFamily="18" charset="0"/>
              </a:rPr>
              <a:t>A voice from heaven declares it will be (12:29-30).</a:t>
            </a:r>
          </a:p>
          <a:p>
            <a:pPr marL="628650" lvl="2" indent="-285750">
              <a:spcBef>
                <a:spcPts val="0"/>
              </a:spcBef>
              <a:spcAft>
                <a:spcPts val="200"/>
              </a:spcAft>
            </a:pPr>
            <a:r>
              <a:rPr lang="en-US" sz="3000" dirty="0">
                <a:ea typeface="Times New Roman" panose="02020603050405020304" pitchFamily="18" charset="0"/>
              </a:rPr>
              <a:t>The ruler of this world is cast out (12:31; Rev. 12).</a:t>
            </a:r>
          </a:p>
          <a:p>
            <a:pPr marL="628650" lvl="2" indent="-285750">
              <a:spcBef>
                <a:spcPts val="0"/>
              </a:spcBef>
              <a:spcAft>
                <a:spcPts val="200"/>
              </a:spcAft>
            </a:pPr>
            <a:r>
              <a:rPr lang="en-US" sz="3000" dirty="0">
                <a:ea typeface="Times New Roman" panose="02020603050405020304" pitchFamily="18" charset="0"/>
              </a:rPr>
              <a:t>When Jesus is “lifted up” He will draw </a:t>
            </a:r>
            <a:r>
              <a:rPr lang="en-US" sz="3000" b="1" dirty="0">
                <a:ea typeface="Times New Roman" panose="02020603050405020304" pitchFamily="18" charset="0"/>
              </a:rPr>
              <a:t>all people </a:t>
            </a:r>
            <a:r>
              <a:rPr lang="en-US" sz="3000" dirty="0">
                <a:ea typeface="Times New Roman" panose="02020603050405020304" pitchFamily="18" charset="0"/>
              </a:rPr>
              <a:t>to Himself (12:32, cf. 20-21).</a:t>
            </a:r>
          </a:p>
          <a:p>
            <a:pPr marL="914400" lvl="3" indent="-290513">
              <a:spcBef>
                <a:spcPts val="0"/>
              </a:spcBef>
              <a:spcAft>
                <a:spcPts val="200"/>
              </a:spcAft>
            </a:pPr>
            <a:r>
              <a:rPr lang="en-US" sz="3000" i="1" dirty="0">
                <a:solidFill>
                  <a:srgbClr val="800000"/>
                </a:solidFill>
                <a:effectLst>
                  <a:outerShdw blurRad="38100" dist="38100" dir="2700000" algn="tl">
                    <a:srgbClr val="000000">
                      <a:alpha val="43137"/>
                    </a:srgbClr>
                  </a:outerShdw>
                </a:effectLst>
                <a:ea typeface="Times New Roman" panose="02020603050405020304" pitchFamily="18" charset="0"/>
              </a:rPr>
              <a:t>This He said, signifying by what death He would die (12:33; John 3:14; 8:28).</a:t>
            </a:r>
          </a:p>
          <a:p>
            <a:pPr marL="914400" lvl="3" indent="-290513">
              <a:spcBef>
                <a:spcPts val="0"/>
              </a:spcBef>
              <a:spcAft>
                <a:spcPts val="200"/>
              </a:spcAft>
            </a:pPr>
            <a:r>
              <a:rPr lang="en-US" sz="3000" i="1" dirty="0">
                <a:solidFill>
                  <a:srgbClr val="800000"/>
                </a:solidFill>
                <a:effectLst>
                  <a:outerShdw blurRad="38100" dist="38100" dir="2700000" algn="tl">
                    <a:srgbClr val="000000">
                      <a:alpha val="43137"/>
                    </a:srgbClr>
                  </a:outerShdw>
                </a:effectLst>
                <a:ea typeface="Times New Roman" panose="02020603050405020304" pitchFamily="18" charset="0"/>
              </a:rPr>
              <a:t>The people are confused; they had heard that the Christ would remain forever (12:34; 2 Sam. 7:13).</a:t>
            </a:r>
          </a:p>
        </p:txBody>
      </p:sp>
    </p:spTree>
    <p:extLst>
      <p:ext uri="{BB962C8B-B14F-4D97-AF65-F5344CB8AC3E}">
        <p14:creationId xmlns:p14="http://schemas.microsoft.com/office/powerpoint/2010/main" val="149966783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7388" y="1131094"/>
            <a:ext cx="8157962" cy="994172"/>
          </a:xfrm>
        </p:spPr>
        <p:txBody>
          <a:bodyPr>
            <a:normAutofit/>
          </a:bodyPr>
          <a:lstStyle/>
          <a:p>
            <a:r>
              <a:rPr lang="en-US" b="1" dirty="0">
                <a:latin typeface="Arial" panose="020B0604020202020204" pitchFamily="34" charset="0"/>
                <a:cs typeface="Arial" panose="020B0604020202020204" pitchFamily="34" charset="0"/>
              </a:rPr>
              <a:t>Seven Periods of Jesus’ Life</a:t>
            </a:r>
            <a:endParaRPr lang="en-US" altLang="en-US" b="1" dirty="0">
              <a:latin typeface="Arial" panose="020B0604020202020204" pitchFamily="34" charset="0"/>
              <a:cs typeface="Arial" panose="020B0604020202020204" pitchFamily="34" charset="0"/>
            </a:endParaRPr>
          </a:p>
        </p:txBody>
      </p:sp>
      <p:sp>
        <p:nvSpPr>
          <p:cNvPr id="5123" name="Rectangle 3"/>
          <p:cNvSpPr>
            <a:spLocks noGrp="1" noChangeArrowheads="1"/>
          </p:cNvSpPr>
          <p:nvPr>
            <p:ph idx="1"/>
          </p:nvPr>
        </p:nvSpPr>
        <p:spPr>
          <a:xfrm>
            <a:off x="1237593" y="2226469"/>
            <a:ext cx="7277757" cy="3263504"/>
          </a:xfrm>
        </p:spPr>
        <p:txBody>
          <a:bodyPr/>
          <a:lstStyle/>
          <a:p>
            <a:r>
              <a:rPr lang="en-US" altLang="en-US" sz="2400" dirty="0"/>
              <a:t>Years of Preparation</a:t>
            </a:r>
          </a:p>
          <a:p>
            <a:r>
              <a:rPr lang="en-US" altLang="en-US" sz="2400" dirty="0"/>
              <a:t>Beginning of Ministry</a:t>
            </a:r>
          </a:p>
          <a:p>
            <a:r>
              <a:rPr lang="en-US" altLang="en-US" sz="2400" dirty="0"/>
              <a:t>Great Galilean Ministry</a:t>
            </a:r>
          </a:p>
          <a:p>
            <a:r>
              <a:rPr lang="en-US" altLang="en-US" sz="2400" dirty="0"/>
              <a:t>Periods of Retirement</a:t>
            </a:r>
          </a:p>
          <a:p>
            <a:r>
              <a:rPr lang="en-US" altLang="en-US" sz="2400" dirty="0"/>
              <a:t>Close of Ministry</a:t>
            </a:r>
          </a:p>
          <a:p>
            <a:r>
              <a:rPr lang="en-US" altLang="en-US" sz="2400" dirty="0"/>
              <a:t>Last Week</a:t>
            </a:r>
          </a:p>
          <a:p>
            <a:r>
              <a:rPr lang="en-US" altLang="en-US" sz="2400" dirty="0"/>
              <a:t>Resurrection and Exaltation</a:t>
            </a:r>
          </a:p>
        </p:txBody>
      </p:sp>
      <p:pic>
        <p:nvPicPr>
          <p:cNvPr id="2" name="Picture 2" descr="Image result for big number 7"/>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152883" y="1343188"/>
            <a:ext cx="2784607" cy="41467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p:cNvSpPr/>
          <p:nvPr/>
        </p:nvSpPr>
        <p:spPr>
          <a:xfrm>
            <a:off x="1241289" y="4381367"/>
            <a:ext cx="3094814" cy="441476"/>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3429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3597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5" presetClass="emph" presetSubtype="0" nodeType="withEffect">
                                  <p:stCondLst>
                                    <p:cond delay="0"/>
                                  </p:stCondLst>
                                  <p:iterate type="lt">
                                    <p:tmAbs val="25"/>
                                  </p:iterate>
                                  <p:childTnLst>
                                    <p:set>
                                      <p:cBhvr override="childStyle">
                                        <p:cTn id="9" dur="indefinite"/>
                                        <p:tgtEl>
                                          <p:spTgt spid="512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113" y="700784"/>
            <a:ext cx="6777936" cy="1835358"/>
          </a:xfrm>
        </p:spPr>
        <p:txBody>
          <a:bodyPr anchor="t"/>
          <a:lstStyle/>
          <a:p>
            <a:pPr algn="l"/>
            <a:r>
              <a:rPr lang="en-US" altLang="en-US" sz="4800" b="1" dirty="0">
                <a:latin typeface="Berlin Sans FB Demi" panose="020E0802020502020306" pitchFamily="34" charset="0"/>
              </a:rPr>
              <a:t>Life of Christ (3)</a:t>
            </a:r>
            <a:br>
              <a:rPr lang="en-US" altLang="en-US" sz="3200" b="1" dirty="0">
                <a:latin typeface="Berlin Sans FB Demi" panose="020E0802020502020306" pitchFamily="34" charset="0"/>
              </a:rPr>
            </a:br>
            <a:r>
              <a:rPr lang="en-US" altLang="en-US" sz="3200" dirty="0">
                <a:latin typeface="Berlin Sans FB" panose="020E0602020502020306" pitchFamily="34" charset="0"/>
              </a:rPr>
              <a:t>Lesson 2-- Overview</a:t>
            </a:r>
          </a:p>
        </p:txBody>
      </p:sp>
      <p:sp>
        <p:nvSpPr>
          <p:cNvPr id="2051" name="Rectangle 3"/>
          <p:cNvSpPr>
            <a:spLocks noGrp="1" noChangeArrowheads="1"/>
          </p:cNvSpPr>
          <p:nvPr>
            <p:ph type="subTitle" idx="1"/>
          </p:nvPr>
        </p:nvSpPr>
        <p:spPr>
          <a:xfrm>
            <a:off x="362925" y="2214901"/>
            <a:ext cx="5605058" cy="3442647"/>
          </a:xfrm>
        </p:spPr>
        <p:txBody>
          <a:bodyPr anchor="t"/>
          <a:lstStyle/>
          <a:p>
            <a:pPr algn="l">
              <a:spcBef>
                <a:spcPts val="0"/>
              </a:spcBef>
            </a:pPr>
            <a:r>
              <a:rPr lang="en-US" sz="3200" b="1" dirty="0"/>
              <a:t>John 11:55-12:19, Mark 11:1-14 </a:t>
            </a:r>
          </a:p>
          <a:p>
            <a:pPr marL="428625" indent="-304800" algn="l">
              <a:spcBef>
                <a:spcPts val="0"/>
              </a:spcBef>
              <a:buFont typeface="Arial" panose="020B0604020202020204" pitchFamily="34" charset="0"/>
              <a:buChar char="•"/>
            </a:pPr>
            <a:r>
              <a:rPr lang="en-US" sz="3200" b="1" dirty="0"/>
              <a:t>Anointing at Bethany</a:t>
            </a:r>
          </a:p>
          <a:p>
            <a:pPr marL="428625" indent="-304800" algn="l">
              <a:spcBef>
                <a:spcPts val="0"/>
              </a:spcBef>
              <a:buFont typeface="Arial" panose="020B0604020202020204" pitchFamily="34" charset="0"/>
              <a:buChar char="•"/>
            </a:pPr>
            <a:r>
              <a:rPr lang="en-US" sz="3200" b="1" dirty="0"/>
              <a:t>Lessons from a Fig Tree</a:t>
            </a:r>
          </a:p>
          <a:p>
            <a:pPr marL="428625" indent="-304800" algn="l">
              <a:spcBef>
                <a:spcPts val="0"/>
              </a:spcBef>
              <a:buFont typeface="Arial" panose="020B0604020202020204" pitchFamily="34" charset="0"/>
              <a:buChar char="•"/>
            </a:pPr>
            <a:r>
              <a:rPr lang="en-US" sz="3200" b="1" dirty="0"/>
              <a:t>The Coronation Entry</a:t>
            </a:r>
            <a:endParaRPr lang="en-US" sz="2800" b="1" dirty="0"/>
          </a:p>
          <a:p>
            <a:pPr marL="297656" indent="-297656" algn="l">
              <a:spcBef>
                <a:spcPts val="0"/>
              </a:spcBef>
              <a:buFont typeface="Arial" panose="020B0604020202020204" pitchFamily="34" charset="0"/>
              <a:buChar char="•"/>
            </a:pPr>
            <a:endParaRPr lang="sv-SE" sz="1350" i="1" dirty="0">
              <a:solidFill>
                <a:srgbClr val="860000"/>
              </a:solidFill>
            </a:endParaRPr>
          </a:p>
          <a:p>
            <a:pPr>
              <a:spcBef>
                <a:spcPts val="0"/>
              </a:spcBef>
            </a:pPr>
            <a:endParaRPr lang="sv-SE" sz="27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0CEDB594-56A8-8A4A-BD62-3A6C8B13C1DE}"/>
              </a:ext>
            </a:extLst>
          </p:cNvPr>
          <p:cNvPicPr>
            <a:picLocks noChangeAspect="1"/>
          </p:cNvPicPr>
          <p:nvPr/>
        </p:nvPicPr>
        <p:blipFill>
          <a:blip r:embed="rId3"/>
          <a:stretch>
            <a:fillRect/>
          </a:stretch>
        </p:blipFill>
        <p:spPr>
          <a:xfrm>
            <a:off x="5967983" y="1200452"/>
            <a:ext cx="2813091" cy="8298746"/>
          </a:xfrm>
          <a:prstGeom prst="rect">
            <a:avLst/>
          </a:prstGeom>
        </p:spPr>
      </p:pic>
    </p:spTree>
    <p:extLst>
      <p:ext uri="{BB962C8B-B14F-4D97-AF65-F5344CB8AC3E}">
        <p14:creationId xmlns:p14="http://schemas.microsoft.com/office/powerpoint/2010/main" val="11820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5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3" end="3"/>
                                            </p:txEl>
                                          </p:spTgt>
                                        </p:tgtEl>
                                        <p:attrNameLst>
                                          <p:attrName>style.visibility</p:attrName>
                                        </p:attrNameLst>
                                      </p:cBhvr>
                                      <p:to>
                                        <p:strVal val="visible"/>
                                      </p:to>
                                    </p:set>
                                    <p:animEffect transition="in" filter="fade">
                                      <p:cBhvr>
                                        <p:cTn id="22"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218371"/>
            <a:ext cx="8886286" cy="1207630"/>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Calibri" panose="020F0502020204030204" pitchFamily="34" charset="0"/>
                <a:cs typeface="Calibri" panose="020F0502020204030204" pitchFamily="34" charset="0"/>
              </a:rPr>
              <a:t>Anointing in Bethany</a:t>
            </a:r>
            <a:br>
              <a:rPr lang="en-US" sz="4000" b="1" dirty="0">
                <a:solidFill>
                  <a:srgbClr val="361B00"/>
                </a:solidFill>
                <a:effectLst>
                  <a:glow rad="101600">
                    <a:schemeClr val="accent4">
                      <a:lumMod val="20000"/>
                      <a:lumOff val="80000"/>
                      <a:alpha val="60000"/>
                    </a:schemeClr>
                  </a:glow>
                </a:effectLst>
                <a:latin typeface="Calibri" panose="020F0502020204030204" pitchFamily="34" charset="0"/>
                <a:cs typeface="Calibri" panose="020F0502020204030204" pitchFamily="34" charset="0"/>
              </a:rPr>
            </a:br>
            <a:r>
              <a:rPr lang="en-US" sz="3600" dirty="0">
                <a:solidFill>
                  <a:srgbClr val="361B00"/>
                </a:solidFill>
                <a:effectLst>
                  <a:glow rad="101600">
                    <a:schemeClr val="accent4">
                      <a:lumMod val="20000"/>
                      <a:lumOff val="80000"/>
                      <a:alpha val="60000"/>
                    </a:schemeClr>
                  </a:glow>
                </a:effectLst>
                <a:latin typeface="Calibri" panose="020F0502020204030204" pitchFamily="34" charset="0"/>
                <a:cs typeface="Calibri" panose="020F0502020204030204" pitchFamily="34" charset="0"/>
              </a:rPr>
              <a:t>(John 11:54—12:11)</a:t>
            </a:r>
            <a:endParaRPr lang="en-US" sz="4000" dirty="0">
              <a:solidFill>
                <a:srgbClr val="361B00"/>
              </a:solidFill>
              <a:effectLst>
                <a:glow rad="101600">
                  <a:schemeClr val="accent4">
                    <a:lumMod val="20000"/>
                    <a:lumOff val="80000"/>
                    <a:alpha val="60000"/>
                  </a:schemeClr>
                </a:glow>
              </a:effectLs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57714" y="1426001"/>
            <a:ext cx="8757429" cy="5758569"/>
          </a:xfrm>
        </p:spPr>
        <p:txBody>
          <a:bodyPr>
            <a:noAutofit/>
          </a:bodyPr>
          <a:lstStyle/>
          <a:p>
            <a:pPr marL="341313" lvl="1" indent="-341313">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Mary anoints Jesus in Bethany.</a:t>
            </a:r>
          </a:p>
          <a:p>
            <a:pPr marL="628650" lvl="2" indent="-282575">
              <a:spcBef>
                <a:spcPts val="0"/>
              </a:spcBef>
              <a:spcAft>
                <a:spcPts val="300"/>
              </a:spcAft>
            </a:pPr>
            <a:r>
              <a:rPr lang="en-US" sz="3200" dirty="0">
                <a:ea typeface="Times New Roman" panose="02020603050405020304" pitchFamily="18" charset="0"/>
              </a:rPr>
              <a:t>Jesus retires to Ephraim until Passover is near (11:54).</a:t>
            </a:r>
          </a:p>
          <a:p>
            <a:pPr marL="628650" lvl="2" indent="-282575">
              <a:spcBef>
                <a:spcPts val="0"/>
              </a:spcBef>
              <a:spcAft>
                <a:spcPts val="300"/>
              </a:spcAft>
            </a:pPr>
            <a:r>
              <a:rPr lang="en-US" sz="3200" dirty="0">
                <a:ea typeface="Times New Roman" panose="02020603050405020304" pitchFamily="18" charset="0"/>
              </a:rPr>
              <a:t>As the Passover approaches, the Jewish leaders command the people to be on the lookout for Him so that they might seize Him (11:55-57).</a:t>
            </a:r>
          </a:p>
          <a:p>
            <a:pPr marL="628650" lvl="2" indent="-282575">
              <a:spcBef>
                <a:spcPts val="0"/>
              </a:spcBef>
              <a:spcAft>
                <a:spcPts val="300"/>
              </a:spcAft>
            </a:pPr>
            <a:r>
              <a:rPr lang="en-US" sz="3200" dirty="0">
                <a:ea typeface="Times New Roman" panose="02020603050405020304" pitchFamily="18" charset="0"/>
              </a:rPr>
              <a:t>Jesus comes to Bethany six days before Passover (12:1). </a:t>
            </a:r>
          </a:p>
          <a:p>
            <a:pPr marL="628650" lvl="2" indent="-282575">
              <a:spcBef>
                <a:spcPts val="0"/>
              </a:spcBef>
              <a:spcAft>
                <a:spcPts val="300"/>
              </a:spcAft>
            </a:pPr>
            <a:endParaRPr lang="en-US" sz="2800" dirty="0">
              <a:ea typeface="Times New Roman" panose="02020603050405020304" pitchFamily="18" charset="0"/>
            </a:endParaRPr>
          </a:p>
        </p:txBody>
      </p:sp>
    </p:spTree>
    <p:extLst>
      <p:ext uri="{BB962C8B-B14F-4D97-AF65-F5344CB8AC3E}">
        <p14:creationId xmlns:p14="http://schemas.microsoft.com/office/powerpoint/2010/main" val="35437402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8567F6-0563-477D-8D8D-8B361B7E0CC9}"/>
              </a:ext>
            </a:extLst>
          </p:cNvPr>
          <p:cNvPicPr>
            <a:picLocks noChangeAspect="1"/>
          </p:cNvPicPr>
          <p:nvPr/>
        </p:nvPicPr>
        <p:blipFill>
          <a:blip r:embed="rId3"/>
          <a:stretch>
            <a:fillRect/>
          </a:stretch>
        </p:blipFill>
        <p:spPr>
          <a:xfrm>
            <a:off x="-838200" y="0"/>
            <a:ext cx="9982200" cy="7010400"/>
          </a:xfrm>
          <a:prstGeom prst="rect">
            <a:avLst/>
          </a:prstGeom>
        </p:spPr>
      </p:pic>
      <p:sp>
        <p:nvSpPr>
          <p:cNvPr id="5" name="TextBox 4">
            <a:extLst>
              <a:ext uri="{FF2B5EF4-FFF2-40B4-BE49-F238E27FC236}">
                <a16:creationId xmlns:a16="http://schemas.microsoft.com/office/drawing/2014/main" id="{4D6D7A83-EC86-4C7A-A41F-E18316C12994}"/>
              </a:ext>
            </a:extLst>
          </p:cNvPr>
          <p:cNvSpPr txBox="1"/>
          <p:nvPr/>
        </p:nvSpPr>
        <p:spPr>
          <a:xfrm>
            <a:off x="5334000" y="1944469"/>
            <a:ext cx="1600200" cy="646331"/>
          </a:xfrm>
          <a:prstGeom prst="rect">
            <a:avLst/>
          </a:prstGeom>
          <a:gradFill flip="none" rotWithShape="1">
            <a:gsLst>
              <a:gs pos="0">
                <a:schemeClr val="accent1">
                  <a:lumMod val="5000"/>
                  <a:lumOff val="95000"/>
                </a:schemeClr>
              </a:gs>
              <a:gs pos="100000">
                <a:srgbClr val="FFE79B">
                  <a:alpha val="23000"/>
                </a:srgbClr>
              </a:gs>
            </a:gsLst>
            <a:path path="circle">
              <a:fillToRect l="50000" t="50000" r="50000" b="50000"/>
            </a:path>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glow rad="622300">
                    <a:prstClr val="white">
                      <a:alpha val="60000"/>
                    </a:prstClr>
                  </a:glow>
                </a:effectLst>
                <a:uLnTx/>
                <a:uFillTx/>
                <a:latin typeface="Calibri" panose="020F0502020204030204"/>
                <a:ea typeface="+mn-ea"/>
                <a:cs typeface="+mn-cs"/>
              </a:rPr>
              <a:t>Garden of Gethsemane</a:t>
            </a:r>
          </a:p>
        </p:txBody>
      </p:sp>
    </p:spTree>
    <p:extLst>
      <p:ext uri="{BB962C8B-B14F-4D97-AF65-F5344CB8AC3E}">
        <p14:creationId xmlns:p14="http://schemas.microsoft.com/office/powerpoint/2010/main" val="178515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244498"/>
            <a:ext cx="8886286" cy="1207630"/>
          </a:xfrm>
        </p:spPr>
        <p:txBody>
          <a:bodyPr>
            <a:normAutofit/>
          </a:bodyPr>
          <a:lstStyle/>
          <a:p>
            <a:pPr algn="ctr"/>
            <a:r>
              <a:rPr kumimoji="0" lang="en-US" sz="4000" b="1" i="0" u="none" strike="noStrike" kern="1200" cap="none" spc="0" normalizeH="0" baseline="0" noProof="0" dirty="0">
                <a:ln>
                  <a:noFill/>
                </a:ln>
                <a:solidFill>
                  <a:srgbClr val="361B00"/>
                </a:solidFill>
                <a:effectLst>
                  <a:glow rad="101600">
                    <a:srgbClr val="FFC000">
                      <a:lumMod val="20000"/>
                      <a:lumOff val="80000"/>
                      <a:alpha val="60000"/>
                    </a:srgbClr>
                  </a:glow>
                </a:effectLst>
                <a:uLnTx/>
                <a:uFillTx/>
                <a:latin typeface="Calibri" panose="020F0502020204030204" pitchFamily="34" charset="0"/>
                <a:ea typeface="+mj-ea"/>
                <a:cs typeface="Calibri" panose="020F0502020204030204" pitchFamily="34" charset="0"/>
              </a:rPr>
              <a:t>Anointing in Bethany</a:t>
            </a:r>
            <a:br>
              <a:rPr kumimoji="0" lang="en-US" sz="4000" b="1" i="0" u="none" strike="noStrike" kern="1200" cap="none" spc="0" normalizeH="0" baseline="0" noProof="0" dirty="0">
                <a:ln>
                  <a:noFill/>
                </a:ln>
                <a:solidFill>
                  <a:srgbClr val="361B00"/>
                </a:solidFill>
                <a:effectLst>
                  <a:glow rad="101600">
                    <a:srgbClr val="FFC000">
                      <a:lumMod val="20000"/>
                      <a:lumOff val="80000"/>
                      <a:alpha val="60000"/>
                    </a:srgbClr>
                  </a:glow>
                </a:effectLst>
                <a:uLnTx/>
                <a:uFillTx/>
                <a:latin typeface="Calibri" panose="020F0502020204030204" pitchFamily="34" charset="0"/>
                <a:ea typeface="+mj-ea"/>
                <a:cs typeface="Calibri" panose="020F0502020204030204" pitchFamily="34" charset="0"/>
              </a:rPr>
            </a:br>
            <a:r>
              <a:rPr kumimoji="0" lang="en-US" sz="3600" b="0" i="0" u="none" strike="noStrike" kern="1200" cap="none" spc="0" normalizeH="0" baseline="0" noProof="0" dirty="0">
                <a:ln>
                  <a:noFill/>
                </a:ln>
                <a:solidFill>
                  <a:srgbClr val="361B00"/>
                </a:solidFill>
                <a:effectLst>
                  <a:glow rad="101600">
                    <a:srgbClr val="FFC000">
                      <a:lumMod val="20000"/>
                      <a:lumOff val="80000"/>
                      <a:alpha val="60000"/>
                    </a:srgbClr>
                  </a:glow>
                </a:effectLst>
                <a:uLnTx/>
                <a:uFillTx/>
                <a:latin typeface="Calibri" panose="020F0502020204030204" pitchFamily="34" charset="0"/>
                <a:ea typeface="+mj-ea"/>
                <a:cs typeface="Calibri" panose="020F0502020204030204" pitchFamily="34" charset="0"/>
              </a:rPr>
              <a:t>(John 11:54—12:11)</a:t>
            </a:r>
            <a:endParaRPr lang="en-US" sz="40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73434" y="1543568"/>
            <a:ext cx="8597132" cy="5758569"/>
          </a:xfrm>
        </p:spPr>
        <p:txBody>
          <a:bodyPr>
            <a:noAutofit/>
          </a:bodyPr>
          <a:lstStyle/>
          <a:p>
            <a:pPr marL="341313" lvl="1" indent="-341313">
              <a:spcBef>
                <a:spcPts val="0"/>
              </a:spcBef>
              <a:spcAft>
                <a:spcPts val="200"/>
              </a:spcAft>
            </a:pPr>
            <a:r>
              <a:rPr lang="en-US" sz="3200" i="1" dirty="0">
                <a:solidFill>
                  <a:srgbClr val="800000"/>
                </a:solidFill>
                <a:effectLst>
                  <a:outerShdw blurRad="38100" dist="38100" dir="2700000" algn="tl">
                    <a:srgbClr val="000000">
                      <a:alpha val="43137"/>
                    </a:srgbClr>
                  </a:outerShdw>
                </a:effectLst>
                <a:ea typeface="Times New Roman" panose="02020603050405020304" pitchFamily="18" charset="0"/>
              </a:rPr>
              <a:t>Mary anoints Jesus in Bethany.</a:t>
            </a:r>
          </a:p>
          <a:p>
            <a:pPr marL="628650" lvl="2" indent="-282575">
              <a:spcBef>
                <a:spcPts val="0"/>
              </a:spcBef>
              <a:spcAft>
                <a:spcPts val="200"/>
              </a:spcAft>
            </a:pPr>
            <a:r>
              <a:rPr lang="en-US" sz="3200" dirty="0">
                <a:ea typeface="Times New Roman" panose="02020603050405020304" pitchFamily="18" charset="0"/>
              </a:rPr>
              <a:t>Jesus comes to Bethany six days before Passover (12:1). </a:t>
            </a:r>
          </a:p>
          <a:p>
            <a:pPr marL="628650" lvl="2" indent="-282575">
              <a:spcBef>
                <a:spcPts val="0"/>
              </a:spcBef>
              <a:spcAft>
                <a:spcPts val="200"/>
              </a:spcAft>
            </a:pPr>
            <a:r>
              <a:rPr lang="en-US" sz="3200" dirty="0">
                <a:ea typeface="Times New Roman" panose="02020603050405020304" pitchFamily="18" charset="0"/>
              </a:rPr>
              <a:t>They give a dinner for Jesus there; Lazarus is in attendance and Martha is serving (12:2).</a:t>
            </a:r>
          </a:p>
          <a:p>
            <a:pPr marL="628650" lvl="2" indent="-282575">
              <a:spcBef>
                <a:spcPts val="0"/>
              </a:spcBef>
              <a:spcAft>
                <a:spcPts val="200"/>
              </a:spcAft>
            </a:pPr>
            <a:r>
              <a:rPr lang="en-US" sz="3200" dirty="0">
                <a:ea typeface="Times New Roman" panose="02020603050405020304" pitchFamily="18" charset="0"/>
              </a:rPr>
              <a:t>Mary anoints Jesus with </a:t>
            </a:r>
            <a:r>
              <a:rPr lang="en-US" sz="3200" i="1" dirty="0">
                <a:ea typeface="Times New Roman" panose="02020603050405020304" pitchFamily="18" charset="0"/>
              </a:rPr>
              <a:t>very costly oil of spikenard* </a:t>
            </a:r>
            <a:r>
              <a:rPr lang="en-US" sz="3200" dirty="0">
                <a:ea typeface="Times New Roman" panose="02020603050405020304" pitchFamily="18" charset="0"/>
              </a:rPr>
              <a:t>and the house is filled with the fragrance (12:3). </a:t>
            </a:r>
          </a:p>
          <a:p>
            <a:pPr marL="628650" lvl="2" indent="-282575">
              <a:spcBef>
                <a:spcPts val="0"/>
              </a:spcBef>
              <a:spcAft>
                <a:spcPts val="200"/>
              </a:spcAft>
            </a:pPr>
            <a:r>
              <a:rPr lang="en-US" sz="3200" dirty="0">
                <a:ea typeface="Times New Roman" panose="02020603050405020304" pitchFamily="18" charset="0"/>
              </a:rPr>
              <a:t>Judas objects saying that the oil could have been sold for 300 denarii and the proceeds given to the poor (12:4-6).</a:t>
            </a:r>
          </a:p>
        </p:txBody>
      </p:sp>
    </p:spTree>
    <p:extLst>
      <p:ext uri="{BB962C8B-B14F-4D97-AF65-F5344CB8AC3E}">
        <p14:creationId xmlns:p14="http://schemas.microsoft.com/office/powerpoint/2010/main" val="24117352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56BE-9AD7-4E91-8217-D3FE5A1567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6E0355-DD56-4D9F-A3AA-B6B6C0D022EA}"/>
              </a:ext>
            </a:extLst>
          </p:cNvPr>
          <p:cNvSpPr>
            <a:spLocks noGrp="1"/>
          </p:cNvSpPr>
          <p:nvPr>
            <p:ph idx="1"/>
          </p:nvPr>
        </p:nvSpPr>
        <p:spPr>
          <a:xfrm>
            <a:off x="222068" y="5321553"/>
            <a:ext cx="8647611" cy="1422465"/>
          </a:xfrm>
        </p:spPr>
        <p:txBody>
          <a:bodyPr>
            <a:normAutofit fontScale="92500"/>
          </a:bodyPr>
          <a:lstStyle/>
          <a:p>
            <a:pPr marL="0" indent="0" algn="ctr">
              <a:buNone/>
            </a:pPr>
            <a:r>
              <a:rPr lang="en-US" sz="3200" dirty="0">
                <a:effectLst>
                  <a:outerShdw blurRad="38100" dist="38100" dir="2700000" algn="tl">
                    <a:srgbClr val="000000">
                      <a:alpha val="43137"/>
                    </a:srgbClr>
                  </a:outerShdw>
                </a:effectLst>
              </a:rPr>
              <a:t>Spikenard is produced by steam distilling the roots of </a:t>
            </a:r>
            <a:r>
              <a:rPr lang="en-US" sz="3200" i="1" dirty="0" err="1">
                <a:effectLst>
                  <a:outerShdw blurRad="38100" dist="38100" dir="2700000" algn="tl">
                    <a:srgbClr val="000000">
                      <a:alpha val="43137"/>
                    </a:srgbClr>
                  </a:outerShdw>
                </a:effectLst>
              </a:rPr>
              <a:t>Nardostachys</a:t>
            </a:r>
            <a:r>
              <a:rPr lang="en-US" sz="3200" i="1" dirty="0">
                <a:effectLst>
                  <a:outerShdw blurRad="38100" dist="38100" dir="2700000" algn="tl">
                    <a:srgbClr val="000000">
                      <a:alpha val="43137"/>
                    </a:srgbClr>
                  </a:outerShdw>
                </a:effectLst>
              </a:rPr>
              <a:t> </a:t>
            </a:r>
            <a:r>
              <a:rPr lang="en-US" sz="3200" i="1" dirty="0" err="1">
                <a:effectLst>
                  <a:outerShdw blurRad="38100" dist="38100" dir="2700000" algn="tl">
                    <a:srgbClr val="000000">
                      <a:alpha val="43137"/>
                    </a:srgbClr>
                  </a:outerShdw>
                </a:effectLst>
              </a:rPr>
              <a:t>jatamansi</a:t>
            </a:r>
            <a:r>
              <a:rPr lang="en-US" sz="3200" dirty="0">
                <a:effectLst>
                  <a:outerShdw blurRad="38100" dist="38100" dir="2700000" algn="tl">
                    <a:srgbClr val="000000">
                      <a:alpha val="43137"/>
                    </a:srgbClr>
                  </a:outerShdw>
                </a:effectLst>
              </a:rPr>
              <a:t>, a flowering botanical that grows wild in the Himalayas, 3,000 miles from Israel</a:t>
            </a:r>
            <a:r>
              <a:rPr lang="en-US" dirty="0">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98E341CB-2627-43D8-BA9A-E21F6E801994}"/>
              </a:ext>
            </a:extLst>
          </p:cNvPr>
          <p:cNvPicPr>
            <a:picLocks noChangeAspect="1"/>
          </p:cNvPicPr>
          <p:nvPr/>
        </p:nvPicPr>
        <p:blipFill rotWithShape="1">
          <a:blip r:embed="rId3"/>
          <a:srcRect t="31590"/>
          <a:stretch/>
        </p:blipFill>
        <p:spPr>
          <a:xfrm>
            <a:off x="462915" y="365126"/>
            <a:ext cx="8218170" cy="4778750"/>
          </a:xfrm>
          <a:prstGeom prst="rect">
            <a:avLst/>
          </a:prstGeom>
        </p:spPr>
      </p:pic>
    </p:spTree>
    <p:extLst>
      <p:ext uri="{BB962C8B-B14F-4D97-AF65-F5344CB8AC3E}">
        <p14:creationId xmlns:p14="http://schemas.microsoft.com/office/powerpoint/2010/main" val="4143819406"/>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07630"/>
          </a:xfrm>
        </p:spPr>
        <p:txBody>
          <a:bodyPr>
            <a:normAutofit/>
          </a:bodyPr>
          <a:lstStyle/>
          <a:p>
            <a:pPr algn="ctr"/>
            <a:r>
              <a:rPr kumimoji="0" lang="en-US" sz="4000" b="1" i="0" u="none" strike="noStrike" kern="1200" cap="none" spc="0" normalizeH="0" baseline="0" noProof="0" dirty="0">
                <a:ln>
                  <a:noFill/>
                </a:ln>
                <a:solidFill>
                  <a:srgbClr val="361B00"/>
                </a:solidFill>
                <a:effectLst>
                  <a:glow rad="101600">
                    <a:srgbClr val="FFC000">
                      <a:lumMod val="20000"/>
                      <a:lumOff val="80000"/>
                      <a:alpha val="60000"/>
                    </a:srgbClr>
                  </a:glow>
                </a:effectLst>
                <a:uLnTx/>
                <a:uFillTx/>
                <a:latin typeface="Calibri" panose="020F0502020204030204" pitchFamily="34" charset="0"/>
                <a:ea typeface="+mj-ea"/>
                <a:cs typeface="Calibri" panose="020F0502020204030204" pitchFamily="34" charset="0"/>
              </a:rPr>
              <a:t>Anointing in Bethany</a:t>
            </a:r>
            <a:br>
              <a:rPr kumimoji="0" lang="en-US" sz="4000" b="1" i="0" u="none" strike="noStrike" kern="1200" cap="none" spc="0" normalizeH="0" baseline="0" noProof="0" dirty="0">
                <a:ln>
                  <a:noFill/>
                </a:ln>
                <a:solidFill>
                  <a:srgbClr val="361B00"/>
                </a:solidFill>
                <a:effectLst>
                  <a:glow rad="101600">
                    <a:srgbClr val="FFC000">
                      <a:lumMod val="20000"/>
                      <a:lumOff val="80000"/>
                      <a:alpha val="60000"/>
                    </a:srgbClr>
                  </a:glow>
                </a:effectLst>
                <a:uLnTx/>
                <a:uFillTx/>
                <a:latin typeface="Calibri" panose="020F0502020204030204" pitchFamily="34" charset="0"/>
                <a:ea typeface="+mj-ea"/>
                <a:cs typeface="Calibri" panose="020F0502020204030204" pitchFamily="34" charset="0"/>
              </a:rPr>
            </a:br>
            <a:r>
              <a:rPr kumimoji="0" lang="en-US" sz="3600" b="0" i="0" u="none" strike="noStrike" kern="1200" cap="none" spc="0" normalizeH="0" baseline="0" noProof="0" dirty="0">
                <a:ln>
                  <a:noFill/>
                </a:ln>
                <a:solidFill>
                  <a:srgbClr val="361B00"/>
                </a:solidFill>
                <a:effectLst>
                  <a:glow rad="101600">
                    <a:srgbClr val="FFC000">
                      <a:lumMod val="20000"/>
                      <a:lumOff val="80000"/>
                      <a:alpha val="60000"/>
                    </a:srgbClr>
                  </a:glow>
                </a:effectLst>
                <a:uLnTx/>
                <a:uFillTx/>
                <a:latin typeface="Calibri" panose="020F0502020204030204" pitchFamily="34" charset="0"/>
                <a:ea typeface="+mj-ea"/>
                <a:cs typeface="Calibri" panose="020F0502020204030204" pitchFamily="34" charset="0"/>
              </a:rPr>
              <a:t>(John 11:54—12:11)</a:t>
            </a:r>
            <a:endParaRPr lang="en-US" sz="40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395701" y="1253810"/>
            <a:ext cx="8619442" cy="5758569"/>
          </a:xfrm>
        </p:spPr>
        <p:txBody>
          <a:bodyPr>
            <a:noAutofit/>
          </a:bodyPr>
          <a:lstStyle/>
          <a:p>
            <a:pPr marL="341313" lvl="1" indent="-341313">
              <a:spcBef>
                <a:spcPts val="0"/>
              </a:spcBef>
              <a:spcAft>
                <a:spcPts val="200"/>
              </a:spcAft>
            </a:pPr>
            <a:r>
              <a:rPr lang="en-US" sz="3200" i="1" dirty="0">
                <a:solidFill>
                  <a:srgbClr val="800000"/>
                </a:solidFill>
                <a:effectLst>
                  <a:outerShdw blurRad="38100" dist="38100" dir="2700000" algn="tl">
                    <a:srgbClr val="000000">
                      <a:alpha val="43137"/>
                    </a:srgbClr>
                  </a:outerShdw>
                </a:effectLst>
                <a:ea typeface="Times New Roman" panose="02020603050405020304" pitchFamily="18" charset="0"/>
              </a:rPr>
              <a:t>Mary anoints Jesus in Bethany.</a:t>
            </a:r>
          </a:p>
          <a:p>
            <a:pPr marL="628650" lvl="2" indent="-282575">
              <a:spcBef>
                <a:spcPts val="0"/>
              </a:spcBef>
              <a:spcAft>
                <a:spcPts val="200"/>
              </a:spcAft>
            </a:pPr>
            <a:r>
              <a:rPr lang="en-US" sz="3200" dirty="0">
                <a:ea typeface="Times New Roman" panose="02020603050405020304" pitchFamily="18" charset="0"/>
              </a:rPr>
              <a:t>Judas objects saying that the oil could have been sold for 300 denarii and the proceeds given to the poor (12:4-6).</a:t>
            </a:r>
          </a:p>
          <a:p>
            <a:pPr marL="973138" lvl="3" indent="-284163">
              <a:spcBef>
                <a:spcPts val="0"/>
              </a:spcBef>
              <a:spcAft>
                <a:spcPts val="200"/>
              </a:spcAft>
            </a:pPr>
            <a:r>
              <a:rPr lang="en-US" sz="3200" dirty="0">
                <a:solidFill>
                  <a:srgbClr val="580000"/>
                </a:solidFill>
                <a:effectLst>
                  <a:outerShdw blurRad="38100" dist="38100" dir="2700000" algn="tl">
                    <a:srgbClr val="000000">
                      <a:alpha val="43137"/>
                    </a:srgbClr>
                  </a:outerShdw>
                </a:effectLst>
                <a:ea typeface="Times New Roman" panose="02020603050405020304" pitchFamily="18" charset="0"/>
              </a:rPr>
              <a:t>His objection hid his true motive.  As the keeper of the  money box, he stole from it (cf. 1 Timothy 6:9-10).</a:t>
            </a:r>
          </a:p>
          <a:p>
            <a:pPr marL="285750" lvl="2" indent="-285750">
              <a:spcBef>
                <a:spcPts val="0"/>
              </a:spcBef>
              <a:spcAft>
                <a:spcPts val="200"/>
              </a:spcAft>
            </a:pPr>
            <a:r>
              <a:rPr lang="en-US" sz="3200" i="1" dirty="0">
                <a:solidFill>
                  <a:srgbClr val="800000"/>
                </a:solidFill>
                <a:effectLst>
                  <a:outerShdw blurRad="38100" dist="38100" dir="2700000" algn="tl">
                    <a:srgbClr val="000000">
                      <a:alpha val="43137"/>
                    </a:srgbClr>
                  </a:outerShdw>
                </a:effectLst>
                <a:ea typeface="Times New Roman" panose="02020603050405020304" pitchFamily="18" charset="0"/>
              </a:rPr>
              <a:t>Jesus says to leave Mary alone</a:t>
            </a:r>
            <a:r>
              <a:rPr lang="en-US" sz="3200" i="1" dirty="0">
                <a:solidFill>
                  <a:schemeClr val="accent2">
                    <a:lumMod val="50000"/>
                  </a:schemeClr>
                </a:solidFill>
                <a:effectLst>
                  <a:outerShdw blurRad="38100" dist="38100" dir="2700000" algn="tl">
                    <a:srgbClr val="000000">
                      <a:alpha val="43137"/>
                    </a:srgbClr>
                  </a:outerShdw>
                </a:effectLst>
                <a:ea typeface="Times New Roman" panose="02020603050405020304" pitchFamily="18" charset="0"/>
              </a:rPr>
              <a:t>.</a:t>
            </a:r>
          </a:p>
          <a:p>
            <a:pPr marL="627063" lvl="3" indent="-341313">
              <a:spcBef>
                <a:spcPts val="0"/>
              </a:spcBef>
              <a:spcAft>
                <a:spcPts val="200"/>
              </a:spcAft>
            </a:pPr>
            <a:r>
              <a:rPr lang="en-US" sz="3200" dirty="0">
                <a:ea typeface="Times New Roman" panose="02020603050405020304" pitchFamily="18" charset="0"/>
              </a:rPr>
              <a:t>She had kept the oil for Jesus’ burial (12:7, cf. 19:38-42).</a:t>
            </a:r>
          </a:p>
          <a:p>
            <a:pPr marL="627063" lvl="3" indent="-341313">
              <a:spcBef>
                <a:spcPts val="0"/>
              </a:spcBef>
              <a:spcAft>
                <a:spcPts val="200"/>
              </a:spcAft>
            </a:pPr>
            <a:r>
              <a:rPr lang="en-US" sz="3200" dirty="0">
                <a:ea typeface="Times New Roman" panose="02020603050405020304" pitchFamily="18" charset="0"/>
              </a:rPr>
              <a:t>There will always be poor people to help (12:8; Galatians 2:10).</a:t>
            </a:r>
          </a:p>
        </p:txBody>
      </p:sp>
    </p:spTree>
    <p:extLst>
      <p:ext uri="{BB962C8B-B14F-4D97-AF65-F5344CB8AC3E}">
        <p14:creationId xmlns:p14="http://schemas.microsoft.com/office/powerpoint/2010/main" val="21075178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442986"/>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Calibri" panose="020F0502020204030204" pitchFamily="34" charset="0"/>
                <a:cs typeface="Calibri" panose="020F0502020204030204" pitchFamily="34" charset="0"/>
              </a:rPr>
              <a:t>Anointing in Bethany</a:t>
            </a:r>
            <a:br>
              <a:rPr lang="en-US" sz="4000" b="1" dirty="0">
                <a:solidFill>
                  <a:srgbClr val="361B00"/>
                </a:solidFill>
                <a:effectLst>
                  <a:glow rad="101600">
                    <a:schemeClr val="accent4">
                      <a:lumMod val="20000"/>
                      <a:lumOff val="80000"/>
                      <a:alpha val="60000"/>
                    </a:schemeClr>
                  </a:glow>
                </a:effectLst>
                <a:latin typeface="Calibri" panose="020F0502020204030204" pitchFamily="34" charset="0"/>
                <a:cs typeface="Calibri" panose="020F0502020204030204" pitchFamily="34" charset="0"/>
              </a:rPr>
            </a:br>
            <a:r>
              <a:rPr lang="en-US" sz="3600" dirty="0">
                <a:solidFill>
                  <a:srgbClr val="361B00"/>
                </a:solidFill>
                <a:effectLst>
                  <a:glow rad="101600">
                    <a:schemeClr val="accent4">
                      <a:lumMod val="20000"/>
                      <a:lumOff val="80000"/>
                      <a:alpha val="60000"/>
                    </a:schemeClr>
                  </a:glow>
                </a:effectLst>
                <a:latin typeface="Calibri" panose="020F0502020204030204" pitchFamily="34" charset="0"/>
                <a:cs typeface="Calibri" panose="020F0502020204030204" pitchFamily="34" charset="0"/>
              </a:rPr>
              <a:t>(John 11:54—12:11)</a:t>
            </a:r>
            <a:endParaRPr lang="en-US" sz="40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496390" y="1608882"/>
            <a:ext cx="8294914" cy="5758569"/>
          </a:xfrm>
        </p:spPr>
        <p:txBody>
          <a:bodyPr>
            <a:noAutofit/>
          </a:bodyPr>
          <a:lstStyle/>
          <a:p>
            <a:pPr marL="341313" lvl="1" indent="-341313">
              <a:spcBef>
                <a:spcPts val="0"/>
              </a:spcBef>
              <a:spcAft>
                <a:spcPts val="300"/>
              </a:spcAft>
            </a:pPr>
            <a:r>
              <a:rPr lang="en-US" sz="3200" i="1" dirty="0">
                <a:solidFill>
                  <a:srgbClr val="800000"/>
                </a:solidFill>
                <a:effectLst>
                  <a:outerShdw blurRad="38100" dist="38100" dir="2700000" algn="tl">
                    <a:srgbClr val="000000">
                      <a:alpha val="43137"/>
                    </a:srgbClr>
                  </a:outerShdw>
                </a:effectLst>
                <a:ea typeface="Times New Roman" panose="02020603050405020304" pitchFamily="18" charset="0"/>
              </a:rPr>
              <a:t>The plot to kill Lazarus.</a:t>
            </a:r>
          </a:p>
          <a:p>
            <a:pPr marL="628650" lvl="2" indent="-282575">
              <a:spcBef>
                <a:spcPts val="0"/>
              </a:spcBef>
              <a:spcAft>
                <a:spcPts val="300"/>
              </a:spcAft>
            </a:pPr>
            <a:r>
              <a:rPr lang="en-US" sz="3200" dirty="0">
                <a:ea typeface="Times New Roman" panose="02020603050405020304" pitchFamily="18" charset="0"/>
              </a:rPr>
              <a:t>A great many had come to the dinner to see Lazarus as well as Jesus (12:9). </a:t>
            </a:r>
          </a:p>
          <a:p>
            <a:pPr marL="628650" lvl="2" indent="-282575">
              <a:spcBef>
                <a:spcPts val="0"/>
              </a:spcBef>
              <a:spcAft>
                <a:spcPts val="300"/>
              </a:spcAft>
            </a:pPr>
            <a:r>
              <a:rPr lang="en-US" sz="3200" dirty="0">
                <a:ea typeface="Times New Roman" panose="02020603050405020304" pitchFamily="18" charset="0"/>
              </a:rPr>
              <a:t>The chief priests also plotted to put Lazarus to death because many believed on Jesus on account of him (12:10-11; Romans 1:18).</a:t>
            </a:r>
          </a:p>
        </p:txBody>
      </p:sp>
    </p:spTree>
    <p:extLst>
      <p:ext uri="{BB962C8B-B14F-4D97-AF65-F5344CB8AC3E}">
        <p14:creationId xmlns:p14="http://schemas.microsoft.com/office/powerpoint/2010/main" val="242778782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142</TotalTime>
  <Words>2117</Words>
  <Application>Microsoft Office PowerPoint</Application>
  <PresentationFormat>On-screen Show (4:3)</PresentationFormat>
  <Paragraphs>131</Paragraphs>
  <Slides>17</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Aptos</vt:lpstr>
      <vt:lpstr>Arial</vt:lpstr>
      <vt:lpstr>Berlin Sans FB</vt:lpstr>
      <vt:lpstr>Berlin Sans FB Demi</vt:lpstr>
      <vt:lpstr>Calibri</vt:lpstr>
      <vt:lpstr>Calibri Light</vt:lpstr>
      <vt:lpstr>Galatia SIL</vt:lpstr>
      <vt:lpstr>Maiandra GD</vt:lpstr>
      <vt:lpstr>Times New Roman</vt:lpstr>
      <vt:lpstr>Wingdings</vt:lpstr>
      <vt:lpstr>1_Office Theme</vt:lpstr>
      <vt:lpstr>2_Office Theme</vt:lpstr>
      <vt:lpstr>3_Office Theme</vt:lpstr>
      <vt:lpstr>The Life of Christ            Part 3</vt:lpstr>
      <vt:lpstr>Seven Periods of Jesus’ Life</vt:lpstr>
      <vt:lpstr>Life of Christ (3) Lesson 2-- Overview</vt:lpstr>
      <vt:lpstr>Anointing in Bethany (John 11:54—12:11)</vt:lpstr>
      <vt:lpstr>PowerPoint Presentation</vt:lpstr>
      <vt:lpstr>Anointing in Bethany (John 11:54—12:11)</vt:lpstr>
      <vt:lpstr>PowerPoint Presentation</vt:lpstr>
      <vt:lpstr>Anointing in Bethany (John 11:54—12:11)</vt:lpstr>
      <vt:lpstr>Anointing in Bethany (John 11:54—12:11)</vt:lpstr>
      <vt:lpstr>The Coronation Entry (John 12:12-19; Mark 11:1-11)</vt:lpstr>
      <vt:lpstr>How Jesus “found”   a young donkey. </vt:lpstr>
      <vt:lpstr>PowerPoint Presentation</vt:lpstr>
      <vt:lpstr>PowerPoint Presentation</vt:lpstr>
      <vt:lpstr>The Coronation Entry (John 12:12-19)</vt:lpstr>
      <vt:lpstr>Jesus Enters Jerusalem;  Curses a Fig Tree (Mark 11:12-14)</vt:lpstr>
      <vt:lpstr>“We Would See Jesus” (John 12:20-35)</vt:lpstr>
      <vt:lpstr>“We Would See Jesus” (John 12:20-35)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Michael Nix</cp:lastModifiedBy>
  <cp:revision>12</cp:revision>
  <dcterms:created xsi:type="dcterms:W3CDTF">2025-05-05T14:47:54Z</dcterms:created>
  <dcterms:modified xsi:type="dcterms:W3CDTF">2025-05-11T13:38:41Z</dcterms:modified>
</cp:coreProperties>
</file>