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9"/>
  </p:notesMasterIdLst>
  <p:sldIdLst>
    <p:sldId id="423" r:id="rId4"/>
    <p:sldId id="328" r:id="rId5"/>
    <p:sldId id="407" r:id="rId6"/>
    <p:sldId id="267" r:id="rId7"/>
    <p:sldId id="418" r:id="rId8"/>
    <p:sldId id="432" r:id="rId9"/>
    <p:sldId id="371" r:id="rId10"/>
    <p:sldId id="373" r:id="rId11"/>
    <p:sldId id="376" r:id="rId12"/>
    <p:sldId id="375" r:id="rId13"/>
    <p:sldId id="431" r:id="rId14"/>
    <p:sldId id="366" r:id="rId15"/>
    <p:sldId id="429" r:id="rId16"/>
    <p:sldId id="425" r:id="rId17"/>
    <p:sldId id="430" r:id="rId1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E2FFC5"/>
    <a:srgbClr val="D1FFA3"/>
    <a:srgbClr val="CCFFCC"/>
    <a:srgbClr val="CDE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74" autoAdjust="0"/>
  </p:normalViewPr>
  <p:slideViewPr>
    <p:cSldViewPr snapToGrid="0">
      <p:cViewPr varScale="1">
        <p:scale>
          <a:sx n="80" d="100"/>
          <a:sy n="80" d="100"/>
        </p:scale>
        <p:origin x="24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BD33BA0-C385-477E-94F4-F508DC364DA7}" type="datetimeFigureOut">
              <a:rPr lang="en-US" smtClean="0"/>
              <a:t>5/14/2025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0195E70-DBC5-4948-825B-F78B23187F94}" type="slidenum">
              <a:rPr lang="en-US" smtClean="0"/>
              <a:t>‹#›</a:t>
            </a:fld>
            <a:endParaRPr lang="en-US"/>
          </a:p>
        </p:txBody>
      </p:sp>
    </p:spTree>
    <p:extLst>
      <p:ext uri="{BB962C8B-B14F-4D97-AF65-F5344CB8AC3E}">
        <p14:creationId xmlns:p14="http://schemas.microsoft.com/office/powerpoint/2010/main" val="252272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courtesy of Hoff/Gospelimages.com</a:t>
            </a:r>
          </a:p>
        </p:txBody>
      </p:sp>
      <p:sp>
        <p:nvSpPr>
          <p:cNvPr id="4" name="Slide Number Placeholder 3"/>
          <p:cNvSpPr>
            <a:spLocks noGrp="1"/>
          </p:cNvSpPr>
          <p:nvPr>
            <p:ph type="sldNum" sz="quarter" idx="5"/>
          </p:nvPr>
        </p:nvSpPr>
        <p:spPr/>
        <p:txBody>
          <a:bodyPr/>
          <a:lstStyle/>
          <a:p>
            <a:fld id="{80195E70-DBC5-4948-825B-F78B23187F94}" type="slidenum">
              <a:rPr lang="en-US" smtClean="0"/>
              <a:t>1</a:t>
            </a:fld>
            <a:endParaRPr lang="en-US"/>
          </a:p>
        </p:txBody>
      </p:sp>
    </p:spTree>
    <p:extLst>
      <p:ext uri="{BB962C8B-B14F-4D97-AF65-F5344CB8AC3E}">
        <p14:creationId xmlns:p14="http://schemas.microsoft.com/office/powerpoint/2010/main" val="140500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F4FDF-A9CF-40FE-882E-AE64A7261A16}" type="slidenum">
              <a:rPr lang="en-US" smtClean="0"/>
              <a:t>10</a:t>
            </a:fld>
            <a:endParaRPr lang="en-US"/>
          </a:p>
        </p:txBody>
      </p:sp>
    </p:spTree>
    <p:extLst>
      <p:ext uri="{BB962C8B-B14F-4D97-AF65-F5344CB8AC3E}">
        <p14:creationId xmlns:p14="http://schemas.microsoft.com/office/powerpoint/2010/main" val="110026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in 1931. The spaciousness of this area is more obvious without the olive groves that have been planted in recent decades. The size of the Temple Mount is about the equivalent of 24 football fields.</a:t>
            </a:r>
          </a:p>
          <a:p>
            <a:endParaRPr lang="en-US" dirty="0"/>
          </a:p>
          <a:p>
            <a:r>
              <a:rPr lang="en-US"/>
              <a:t>mat22135</a:t>
            </a:r>
          </a:p>
          <a:p>
            <a:endParaRPr lang="en-US"/>
          </a:p>
        </p:txBody>
      </p:sp>
      <p:sp>
        <p:nvSpPr>
          <p:cNvPr id="4" name="Slide Number Placeholder 3"/>
          <p:cNvSpPr>
            <a:spLocks noGrp="1"/>
          </p:cNvSpPr>
          <p:nvPr>
            <p:ph type="sldNum" sz="quarter" idx="5"/>
          </p:nvPr>
        </p:nvSpPr>
        <p:spPr/>
        <p:txBody>
          <a:bodyPr/>
          <a:lstStyle/>
          <a:p>
            <a:fld id="{80195E70-DBC5-4948-825B-F78B23187F94}" type="slidenum">
              <a:rPr lang="en-US" smtClean="0"/>
              <a:t>11</a:t>
            </a:fld>
            <a:endParaRPr lang="en-US"/>
          </a:p>
        </p:txBody>
      </p:sp>
    </p:spTree>
    <p:extLst>
      <p:ext uri="{BB962C8B-B14F-4D97-AF65-F5344CB8AC3E}">
        <p14:creationId xmlns:p14="http://schemas.microsoft.com/office/powerpoint/2010/main" val="171031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14">
              <a:defRPr/>
            </a:pPr>
            <a:r>
              <a:rPr lang="en-US" sz="1200" b="0" dirty="0"/>
              <a:t>The word for Greek is </a:t>
            </a:r>
            <a:r>
              <a:rPr lang="el-GR" sz="1200" dirty="0">
                <a:solidFill>
                  <a:srgbClr val="2E78C2"/>
                </a:solidFill>
                <a:latin typeface="Galatia SIL" panose="02000600020000020004" pitchFamily="2" charset="0"/>
              </a:rPr>
              <a:t>̔Ἕλλην</a:t>
            </a:r>
            <a:r>
              <a:rPr lang="en-US" sz="1200" dirty="0">
                <a:solidFill>
                  <a:srgbClr val="2E78C2"/>
                </a:solidFill>
                <a:latin typeface="Galatia SIL" panose="02000600020000020004" pitchFamily="2" charset="0"/>
              </a:rPr>
              <a:t> – properly a “Greek” and not the same as </a:t>
            </a:r>
            <a:r>
              <a:rPr lang="el-GR" sz="1200" dirty="0">
                <a:solidFill>
                  <a:srgbClr val="2E78C2"/>
                </a:solidFill>
                <a:latin typeface="Galatia SIL" panose="02000600020000020004" pitchFamily="2" charset="0"/>
              </a:rPr>
              <a:t>Ἑλληνιστής</a:t>
            </a:r>
            <a:r>
              <a:rPr lang="en-US" sz="1200" dirty="0">
                <a:solidFill>
                  <a:srgbClr val="2E78C2"/>
                </a:solidFill>
                <a:latin typeface="Galatia SIL" panose="02000600020000020004" pitchFamily="2" charset="0"/>
              </a:rPr>
              <a:t> in Acts 6:1, “Greek speaking Jews.”  These were apparently proselytes.</a:t>
            </a:r>
          </a:p>
          <a:p>
            <a:pPr defTabSz="933114">
              <a:defRPr/>
            </a:pPr>
            <a:r>
              <a:rPr lang="en-US" sz="1200" b="1" dirty="0"/>
              <a:t>1 Corinthians 15:35-37  </a:t>
            </a:r>
            <a:r>
              <a:rPr lang="en-US" sz="1200" b="0" dirty="0"/>
              <a:t>But someone will say, "How are the dead raised up? And with what body do they come?"  36  Foolish one, what you sow is not made alive unless it dies.  37  And what you sow, you do not sow that body that shall be, but mere grain—perhaps wheat or some other grain.</a:t>
            </a:r>
          </a:p>
        </p:txBody>
      </p:sp>
      <p:sp>
        <p:nvSpPr>
          <p:cNvPr id="4" name="Slide Number Placeholder 3"/>
          <p:cNvSpPr>
            <a:spLocks noGrp="1"/>
          </p:cNvSpPr>
          <p:nvPr>
            <p:ph type="sldNum" sz="quarter" idx="5"/>
          </p:nvPr>
        </p:nvSpPr>
        <p:spPr/>
        <p:txBody>
          <a:bodyPr/>
          <a:lstStyle/>
          <a:p>
            <a:pPr defTabSz="466440">
              <a:defRPr/>
            </a:pPr>
            <a:fld id="{F2E46CB5-9D6F-4925-85BB-DBA452160F76}" type="slidenum">
              <a:rPr lang="en-US">
                <a:solidFill>
                  <a:prstClr val="black"/>
                </a:solidFill>
                <a:latin typeface="Calibri" panose="020F0502020204030204"/>
              </a:rPr>
              <a:pPr defTabSz="46644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44954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14">
              <a:defRPr/>
            </a:pPr>
            <a:r>
              <a:rPr lang="en-US" b="1" dirty="0"/>
              <a:t>Galatians 4:4-5  </a:t>
            </a:r>
            <a:r>
              <a:rPr lang="en-US" b="0" dirty="0"/>
              <a:t>But when the fullness of the time had come, God sent forth His Son, born of a woman, born under the law,  5  to redeem those who were under the law, that we might receive the adoption as sons.</a:t>
            </a:r>
          </a:p>
          <a:p>
            <a:pPr defTabSz="933114">
              <a:defRPr/>
            </a:pPr>
            <a:r>
              <a:rPr lang="en-US" b="1" dirty="0"/>
              <a:t>John 3:14  </a:t>
            </a:r>
            <a:r>
              <a:rPr lang="en-US" b="0" dirty="0"/>
              <a:t>And as Moses lifted up the serpent in the wilderness, even so must the Son of Man be lifted up,</a:t>
            </a:r>
          </a:p>
          <a:p>
            <a:pPr defTabSz="933114">
              <a:defRPr/>
            </a:pPr>
            <a:r>
              <a:rPr lang="en-US" b="1" dirty="0"/>
              <a:t>John 8:28  </a:t>
            </a:r>
            <a:r>
              <a:rPr lang="en-US" b="0" dirty="0"/>
              <a:t>Then Jesus said to them, "When you lift up the Son of Man, then you will know that I am He, and that I do nothing of Myself; but as My Father taught Me, I speak these things.</a:t>
            </a:r>
          </a:p>
          <a:p>
            <a:pPr defTabSz="933114">
              <a:defRPr/>
            </a:pPr>
            <a:r>
              <a:rPr lang="en-US" b="1" dirty="0"/>
              <a:t>2 Samuel 7:13  </a:t>
            </a:r>
            <a:r>
              <a:rPr lang="en-US" b="0" dirty="0"/>
              <a:t>He shall build a house for My name, and I will establish the throne of his kingdom forever.</a:t>
            </a:r>
          </a:p>
        </p:txBody>
      </p:sp>
      <p:sp>
        <p:nvSpPr>
          <p:cNvPr id="4" name="Slide Number Placeholder 3"/>
          <p:cNvSpPr>
            <a:spLocks noGrp="1"/>
          </p:cNvSpPr>
          <p:nvPr>
            <p:ph type="sldNum" sz="quarter" idx="5"/>
          </p:nvPr>
        </p:nvSpPr>
        <p:spPr/>
        <p:txBody>
          <a:bodyPr/>
          <a:lstStyle/>
          <a:p>
            <a:pPr defTabSz="466440">
              <a:defRPr/>
            </a:pPr>
            <a:fld id="{F2E46CB5-9D6F-4925-85BB-DBA452160F76}" type="slidenum">
              <a:rPr lang="en-US">
                <a:solidFill>
                  <a:prstClr val="black"/>
                </a:solidFill>
                <a:latin typeface="Calibri" panose="020F0502020204030204"/>
              </a:rPr>
              <a:pPr defTabSz="46644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73012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14">
              <a:defRPr/>
            </a:pPr>
            <a:r>
              <a:rPr lang="en-US" b="1" dirty="0"/>
              <a:t>Isaiah 53:1 </a:t>
            </a:r>
            <a:r>
              <a:rPr lang="en-US" b="0" dirty="0"/>
              <a:t> Who has believed our report? And to whom has the arm of the LORD been revealed?</a:t>
            </a:r>
          </a:p>
          <a:p>
            <a:pPr defTabSz="933114">
              <a:defRPr/>
            </a:pPr>
            <a:r>
              <a:rPr lang="en-US" b="1" dirty="0"/>
              <a:t>Isaiah 6:9-10  </a:t>
            </a:r>
            <a:r>
              <a:rPr lang="en-US" b="0" dirty="0"/>
              <a:t>And He said, "Go, and tell this people: 'Keep on hearing, but do not understand; Keep on seeing, but do not perceive.'  10  "Make the heart of this people dull, And their ears heavy, And shut their eyes; Lest they see with their eyes, And hear with their ears, And understand with their heart, And return and be healed."</a:t>
            </a:r>
          </a:p>
        </p:txBody>
      </p:sp>
      <p:sp>
        <p:nvSpPr>
          <p:cNvPr id="4" name="Slide Number Placeholder 3"/>
          <p:cNvSpPr>
            <a:spLocks noGrp="1"/>
          </p:cNvSpPr>
          <p:nvPr>
            <p:ph type="sldNum" sz="quarter" idx="5"/>
          </p:nvPr>
        </p:nvSpPr>
        <p:spPr/>
        <p:txBody>
          <a:bodyPr/>
          <a:lstStyle/>
          <a:p>
            <a:pPr defTabSz="466440">
              <a:defRPr/>
            </a:pPr>
            <a:fld id="{F2E46CB5-9D6F-4925-85BB-DBA452160F76}" type="slidenum">
              <a:rPr lang="en-US">
                <a:solidFill>
                  <a:prstClr val="black"/>
                </a:solidFill>
                <a:latin typeface="Calibri" panose="020F0502020204030204"/>
              </a:rPr>
              <a:pPr defTabSz="46644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51092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rPr>
              <a:t>John 12:46 </a:t>
            </a:r>
            <a:r>
              <a:rPr lang="en-US" dirty="0">
                <a:latin typeface="Times New Roman" panose="02020603050405020304" pitchFamily="18" charset="0"/>
              </a:rPr>
              <a:t>is the LAST time in John’s Gospel Jesus is identified as the Light.  It has been a predominate theme of His public ministry.</a:t>
            </a:r>
          </a:p>
          <a:p>
            <a:r>
              <a:rPr lang="en-US" b="1" dirty="0">
                <a:latin typeface="Times New Roman" panose="02020603050405020304" pitchFamily="18" charset="0"/>
              </a:rPr>
              <a:t>John 1:4  </a:t>
            </a:r>
            <a:r>
              <a:rPr lang="en-US" dirty="0">
                <a:latin typeface="Times New Roman" panose="02020603050405020304" pitchFamily="18" charset="0"/>
              </a:rPr>
              <a:t>In Him was life, and the life was the light of men.</a:t>
            </a:r>
          </a:p>
          <a:p>
            <a:r>
              <a:rPr lang="en-US" b="1" dirty="0">
                <a:latin typeface="Times New Roman" panose="02020603050405020304" pitchFamily="18" charset="0"/>
              </a:rPr>
              <a:t>John 1:5  </a:t>
            </a:r>
            <a:r>
              <a:rPr lang="en-US" dirty="0">
                <a:latin typeface="Times New Roman" panose="02020603050405020304" pitchFamily="18" charset="0"/>
              </a:rPr>
              <a:t>And the light shines in the darkness, and the darkness did not comprehend it.</a:t>
            </a:r>
          </a:p>
          <a:p>
            <a:r>
              <a:rPr lang="en-US" b="1" dirty="0">
                <a:latin typeface="Times New Roman" panose="02020603050405020304" pitchFamily="18" charset="0"/>
              </a:rPr>
              <a:t>John 1:9  </a:t>
            </a:r>
            <a:r>
              <a:rPr lang="en-US" dirty="0">
                <a:latin typeface="Times New Roman" panose="02020603050405020304" pitchFamily="18" charset="0"/>
              </a:rPr>
              <a:t>That was the true Light which gives light to every man coming into the world.</a:t>
            </a:r>
          </a:p>
          <a:p>
            <a:r>
              <a:rPr lang="en-US" b="1" dirty="0">
                <a:latin typeface="Times New Roman" panose="02020603050405020304" pitchFamily="18" charset="0"/>
              </a:rPr>
              <a:t>John 8:12  </a:t>
            </a:r>
            <a:r>
              <a:rPr lang="en-US" dirty="0">
                <a:latin typeface="Times New Roman" panose="02020603050405020304" pitchFamily="18" charset="0"/>
              </a:rPr>
              <a:t>Then Jesus spoke to them again, saying, "I am the light of the world. He who follows Me shall not walk in darkness, but have the light of life."</a:t>
            </a:r>
          </a:p>
          <a:p>
            <a:r>
              <a:rPr lang="en-US" b="1" dirty="0">
                <a:latin typeface="Times New Roman" panose="02020603050405020304" pitchFamily="18" charset="0"/>
              </a:rPr>
              <a:t>John 9:5  </a:t>
            </a:r>
            <a:r>
              <a:rPr lang="en-US" dirty="0">
                <a:latin typeface="Times New Roman" panose="02020603050405020304" pitchFamily="18" charset="0"/>
              </a:rPr>
              <a:t>As long as I am in the world, I am the light of the world."</a:t>
            </a:r>
          </a:p>
          <a:p>
            <a:r>
              <a:rPr lang="en-US" b="1" dirty="0">
                <a:latin typeface="Times New Roman" panose="02020603050405020304" pitchFamily="18" charset="0"/>
              </a:rPr>
              <a:t>John 12:35  </a:t>
            </a:r>
            <a:r>
              <a:rPr lang="en-US" dirty="0">
                <a:latin typeface="Times New Roman" panose="02020603050405020304" pitchFamily="18" charset="0"/>
              </a:rPr>
              <a:t>Then Jesus said to them, "A little while longer the light is with you. Walk while you have the light, lest darkness overtake you; he who walks in darkness does not know where he is going.</a:t>
            </a:r>
          </a:p>
          <a:p>
            <a:r>
              <a:rPr lang="en-US" b="1" dirty="0">
                <a:latin typeface="Times New Roman" panose="02020603050405020304" pitchFamily="18" charset="0"/>
              </a:rPr>
              <a:t>John 12:36  </a:t>
            </a:r>
            <a:r>
              <a:rPr lang="en-US" dirty="0">
                <a:latin typeface="Times New Roman" panose="02020603050405020304" pitchFamily="18" charset="0"/>
              </a:rPr>
              <a:t>While you have the light, believe in the light, that you may become sons of light." These things Jesus spoke, and departed, and was hidden from them.</a:t>
            </a:r>
          </a:p>
          <a:p>
            <a:r>
              <a:rPr lang="en-US" b="1" dirty="0">
                <a:latin typeface="Times New Roman" panose="02020603050405020304" pitchFamily="18" charset="0"/>
              </a:rPr>
              <a:t>John 12:46  </a:t>
            </a:r>
            <a:r>
              <a:rPr lang="en-US" dirty="0">
                <a:latin typeface="Times New Roman" panose="02020603050405020304" pitchFamily="18" charset="0"/>
              </a:rPr>
              <a:t>I have come as a light into the world, that whoever believes in Me should not abide in darkness.</a:t>
            </a:r>
          </a:p>
          <a:p>
            <a:pPr defTabSz="933114">
              <a:defRPr/>
            </a:pPr>
            <a:endParaRPr lang="en-US" b="0" dirty="0"/>
          </a:p>
        </p:txBody>
      </p:sp>
      <p:sp>
        <p:nvSpPr>
          <p:cNvPr id="4" name="Slide Number Placeholder 3"/>
          <p:cNvSpPr>
            <a:spLocks noGrp="1"/>
          </p:cNvSpPr>
          <p:nvPr>
            <p:ph type="sldNum" sz="quarter" idx="5"/>
          </p:nvPr>
        </p:nvSpPr>
        <p:spPr/>
        <p:txBody>
          <a:bodyPr/>
          <a:lstStyle/>
          <a:p>
            <a:pPr defTabSz="466440">
              <a:defRPr/>
            </a:pPr>
            <a:fld id="{F2E46CB5-9D6F-4925-85BB-DBA452160F76}" type="slidenum">
              <a:rPr lang="en-US">
                <a:solidFill>
                  <a:prstClr val="black"/>
                </a:solidFill>
                <a:latin typeface="Calibri" panose="020F0502020204030204"/>
              </a:rPr>
              <a:pPr defTabSz="46644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09722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1018291">
              <a:defRPr/>
            </a:pPr>
            <a:fld id="{251096F4-F032-43F7-8A27-B2C804054D6D}" type="slidenum">
              <a:rPr lang="en-US" altLang="en-US" sz="1800" kern="0">
                <a:solidFill>
                  <a:sysClr val="windowText" lastClr="000000"/>
                </a:solidFill>
                <a:latin typeface="Calibri" panose="020F0502020204030204"/>
                <a:cs typeface="Arial" panose="020B0604020202020204" pitchFamily="34" charset="0"/>
              </a:rPr>
              <a:pPr defTabSz="1018291">
                <a:defRPr/>
              </a:pPr>
              <a:t>2</a:t>
            </a:fld>
            <a:endParaRPr lang="en-US" altLang="en-US" sz="1800" kern="0">
              <a:solidFill>
                <a:sysClr val="windowText" lastClr="000000"/>
              </a:solidFill>
              <a:latin typeface="Calibri" panose="020F0502020204030204"/>
              <a:cs typeface="Arial" panose="020B0604020202020204" pitchFamily="34"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9273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2361">
              <a:defRPr/>
            </a:pPr>
            <a:fld id="{AAD04256-4253-458B-80E5-F0E18F09DBA4}" type="slidenum">
              <a:rPr lang="en-US" altLang="en-US" sz="1800" kern="0">
                <a:solidFill>
                  <a:sysClr val="windowText" lastClr="000000"/>
                </a:solidFill>
                <a:latin typeface="Aptos" panose="02110004020202020204"/>
              </a:rPr>
              <a:pPr defTabSz="952361">
                <a:defRPr/>
              </a:pPr>
              <a:t>3</a:t>
            </a:fld>
            <a:endParaRPr lang="en-US" altLang="en-US" sz="1800" kern="0">
              <a:solidFill>
                <a:sysClr val="windowText" lastClr="000000"/>
              </a:solidFill>
              <a:latin typeface="Aptos" panose="02110004020202020204"/>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dirty="0"/>
          </a:p>
        </p:txBody>
      </p:sp>
      <p:sp>
        <p:nvSpPr>
          <p:cNvPr id="2" name="Footer Placeholder 1"/>
          <p:cNvSpPr>
            <a:spLocks noGrp="1"/>
          </p:cNvSpPr>
          <p:nvPr>
            <p:ph type="ftr" sz="quarter" idx="10"/>
          </p:nvPr>
        </p:nvSpPr>
        <p:spPr/>
        <p:txBody>
          <a:bodyPr/>
          <a:lstStyle/>
          <a:p>
            <a:pPr defTabSz="924173">
              <a:defRPr/>
            </a:pPr>
            <a:r>
              <a:rPr lang="en-US" altLang="en-US">
                <a:solidFill>
                  <a:srgbClr val="000000"/>
                </a:solidFill>
                <a:latin typeface="Aptos" panose="02110004020202020204"/>
              </a:rPr>
              <a:t>Life of Christ 2 -- Lesson 4</a:t>
            </a:r>
          </a:p>
        </p:txBody>
      </p:sp>
    </p:spTree>
    <p:extLst>
      <p:ext uri="{BB962C8B-B14F-4D97-AF65-F5344CB8AC3E}">
        <p14:creationId xmlns:p14="http://schemas.microsoft.com/office/powerpoint/2010/main" val="389889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702310" y="4421824"/>
            <a:ext cx="5618480" cy="4189095"/>
          </a:xfrm>
          <a:prstGeom prst="rect">
            <a:avLst/>
          </a:prstGeom>
        </p:spPr>
        <p:txBody>
          <a:bodyPr spcFirstLastPara="1" wrap="square" lIns="93308" tIns="46641" rIns="93308" bIns="46641" anchor="t" anchorCtr="0">
            <a:noAutofit/>
          </a:bodyPr>
          <a:lstStyle/>
          <a:p>
            <a:endParaRPr/>
          </a:p>
        </p:txBody>
      </p:sp>
      <p:sp>
        <p:nvSpPr>
          <p:cNvPr id="256" name="Google Shape;256;p1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46BF4FDF-A9CF-40FE-882E-AE64A7261A16}" type="slidenum">
              <a:rPr lang="en-US">
                <a:solidFill>
                  <a:prstClr val="black"/>
                </a:solidFill>
                <a:latin typeface="Calibri" panose="020F0502020204030204"/>
              </a:rPr>
              <a:pPr defTabSz="46661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51800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 Coronation Entry</a:t>
            </a:r>
          </a:p>
          <a:p>
            <a:r>
              <a:rPr lang="en-US" dirty="0"/>
              <a:t>4 – Cleanses Temple</a:t>
            </a:r>
          </a:p>
        </p:txBody>
      </p:sp>
      <p:sp>
        <p:nvSpPr>
          <p:cNvPr id="4" name="Slide Number Placeholder 3"/>
          <p:cNvSpPr>
            <a:spLocks noGrp="1"/>
          </p:cNvSpPr>
          <p:nvPr>
            <p:ph type="sldNum" sz="quarter" idx="5"/>
          </p:nvPr>
        </p:nvSpPr>
        <p:spPr/>
        <p:txBody>
          <a:bodyPr/>
          <a:lstStyle/>
          <a:p>
            <a:fld id="{80195E70-DBC5-4948-825B-F78B23187F94}" type="slidenum">
              <a:rPr lang="en-US" smtClean="0"/>
              <a:t>6</a:t>
            </a:fld>
            <a:endParaRPr lang="en-US"/>
          </a:p>
        </p:txBody>
      </p:sp>
    </p:spTree>
    <p:extLst>
      <p:ext uri="{BB962C8B-B14F-4D97-AF65-F5344CB8AC3E}">
        <p14:creationId xmlns:p14="http://schemas.microsoft.com/office/powerpoint/2010/main" val="348600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339276-8563-4FC4-A70A-969122041629}"/>
              </a:ext>
            </a:extLst>
          </p:cNvPr>
          <p:cNvSpPr>
            <a:spLocks noGrp="1" noChangeArrowheads="1"/>
          </p:cNvSpPr>
          <p:nvPr>
            <p:ph type="sldNum" sz="quarter" idx="5"/>
          </p:nvPr>
        </p:nvSpPr>
        <p:spPr>
          <a:ln/>
        </p:spPr>
        <p:txBody>
          <a:bodyPr/>
          <a:lstStyle/>
          <a:p>
            <a:pPr defTabSz="466618">
              <a:defRPr/>
            </a:pPr>
            <a:fld id="{70346E94-C8F8-4A90-8D16-D63E33699667}" type="slidenum">
              <a:rPr lang="en-US" altLang="en-US">
                <a:solidFill>
                  <a:prstClr val="black"/>
                </a:solidFill>
                <a:latin typeface="Aptos" panose="02110004020202020204"/>
              </a:rPr>
              <a:pPr defTabSz="466618">
                <a:defRPr/>
              </a:pPr>
              <a:t>7</a:t>
            </a:fld>
            <a:endParaRPr lang="en-US" altLang="en-US">
              <a:solidFill>
                <a:prstClr val="black"/>
              </a:solidFill>
              <a:latin typeface="Aptos" panose="02110004020202020204"/>
            </a:endParaRPr>
          </a:p>
        </p:txBody>
      </p:sp>
      <p:sp>
        <p:nvSpPr>
          <p:cNvPr id="277506" name="Rectangle 7">
            <a:extLst>
              <a:ext uri="{FF2B5EF4-FFF2-40B4-BE49-F238E27FC236}">
                <a16:creationId xmlns:a16="http://schemas.microsoft.com/office/drawing/2014/main" id="{1D4A7F30-AA5C-4487-9F83-49624983659B}"/>
              </a:ext>
            </a:extLst>
          </p:cNvPr>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466618">
              <a:defRPr/>
            </a:pPr>
            <a:fld id="{F4A45901-3C4E-44D3-ADD9-4712C3DAFA19}" type="slidenum">
              <a:rPr lang="en-US" altLang="en-US" sz="1200">
                <a:solidFill>
                  <a:prstClr val="black"/>
                </a:solidFill>
              </a:rPr>
              <a:pPr algn="r" defTabSz="466618">
                <a:defRPr/>
              </a:pPr>
              <a:t>7</a:t>
            </a:fld>
            <a:endParaRPr lang="en-US" altLang="en-US" sz="1200">
              <a:solidFill>
                <a:prstClr val="black"/>
              </a:solidFill>
            </a:endParaRPr>
          </a:p>
        </p:txBody>
      </p:sp>
      <p:sp>
        <p:nvSpPr>
          <p:cNvPr id="277507" name="Rectangle 2">
            <a:extLst>
              <a:ext uri="{FF2B5EF4-FFF2-40B4-BE49-F238E27FC236}">
                <a16:creationId xmlns:a16="http://schemas.microsoft.com/office/drawing/2014/main" id="{EEE7D6F0-24F9-4C1D-837A-A5CD16D8CAB6}"/>
              </a:ext>
            </a:extLst>
          </p:cNvPr>
          <p:cNvSpPr>
            <a:spLocks noGrp="1" noRot="1" noChangeAspect="1" noChangeArrowheads="1" noTextEdit="1"/>
          </p:cNvSpPr>
          <p:nvPr>
            <p:ph type="sldImg"/>
          </p:nvPr>
        </p:nvSpPr>
        <p:spPr>
          <a:ln/>
        </p:spPr>
      </p:sp>
      <p:sp>
        <p:nvSpPr>
          <p:cNvPr id="277508" name="Rectangle 3">
            <a:extLst>
              <a:ext uri="{FF2B5EF4-FFF2-40B4-BE49-F238E27FC236}">
                <a16:creationId xmlns:a16="http://schemas.microsoft.com/office/drawing/2014/main" id="{6B795E84-B800-4A30-A008-1567E970CB20}"/>
              </a:ext>
            </a:extLst>
          </p:cNvPr>
          <p:cNvSpPr>
            <a:spLocks noGrp="1" noChangeArrowheads="1"/>
          </p:cNvSpPr>
          <p:nvPr>
            <p:ph type="body" idx="1"/>
          </p:nvPr>
        </p:nvSpPr>
        <p:spPr/>
        <p:txBody>
          <a:bodyPr/>
          <a:lstStyle/>
          <a:p>
            <a:r>
              <a:rPr lang="en-US" altLang="en-US" dirty="0"/>
              <a:t>Lush fig tree with no fruit near the Pool of Siloam [Picture taken just after I had walked through Hezekiah’s tunnel – I could have used a couple of figs about then!]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A368A-2F93-450C-8575-91C229C9EABB}"/>
              </a:ext>
            </a:extLst>
          </p:cNvPr>
          <p:cNvSpPr>
            <a:spLocks noGrp="1" noChangeArrowheads="1"/>
          </p:cNvSpPr>
          <p:nvPr>
            <p:ph type="sldNum" sz="quarter" idx="5"/>
          </p:nvPr>
        </p:nvSpPr>
        <p:spPr>
          <a:ln/>
        </p:spPr>
        <p:txBody>
          <a:bodyPr/>
          <a:lstStyle/>
          <a:p>
            <a:fld id="{511CCC2A-39CB-4CC9-86BB-A6E2491733A9}" type="slidenum">
              <a:rPr lang="en-US" altLang="en-US"/>
              <a:pPr/>
              <a:t>8</a:t>
            </a:fld>
            <a:endParaRPr lang="en-US" altLang="en-US"/>
          </a:p>
        </p:txBody>
      </p:sp>
      <p:sp>
        <p:nvSpPr>
          <p:cNvPr id="281602" name="Rectangle 7">
            <a:extLst>
              <a:ext uri="{FF2B5EF4-FFF2-40B4-BE49-F238E27FC236}">
                <a16:creationId xmlns:a16="http://schemas.microsoft.com/office/drawing/2014/main" id="{C9411AF0-E413-474F-9E32-F70E48BD7C7F}"/>
              </a:ext>
            </a:extLst>
          </p:cNvPr>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74E0D096-730F-4C95-BB2F-B260EE8E0B93}" type="slidenum">
              <a:rPr lang="en-US" altLang="en-US" sz="1200"/>
              <a:pPr algn="r">
                <a:buFontTx/>
                <a:buNone/>
              </a:pPr>
              <a:t>8</a:t>
            </a:fld>
            <a:endParaRPr lang="en-US" altLang="en-US" sz="1200"/>
          </a:p>
        </p:txBody>
      </p:sp>
      <p:sp>
        <p:nvSpPr>
          <p:cNvPr id="281603" name="Rectangle 2">
            <a:extLst>
              <a:ext uri="{FF2B5EF4-FFF2-40B4-BE49-F238E27FC236}">
                <a16:creationId xmlns:a16="http://schemas.microsoft.com/office/drawing/2014/main" id="{5D130EAC-BFB7-4297-AAE3-FB2B4E687F5B}"/>
              </a:ext>
            </a:extLst>
          </p:cNvPr>
          <p:cNvSpPr>
            <a:spLocks noGrp="1" noRot="1" noChangeAspect="1" noChangeArrowheads="1" noTextEdit="1"/>
          </p:cNvSpPr>
          <p:nvPr>
            <p:ph type="sldImg"/>
          </p:nvPr>
        </p:nvSpPr>
        <p:spPr>
          <a:ln/>
        </p:spPr>
      </p:sp>
      <p:sp>
        <p:nvSpPr>
          <p:cNvPr id="281604" name="Rectangle 3">
            <a:extLst>
              <a:ext uri="{FF2B5EF4-FFF2-40B4-BE49-F238E27FC236}">
                <a16:creationId xmlns:a16="http://schemas.microsoft.com/office/drawing/2014/main" id="{36D49686-59FC-4972-9D82-2CDD749CB5F4}"/>
              </a:ext>
            </a:extLst>
          </p:cNvPr>
          <p:cNvSpPr>
            <a:spLocks noGrp="1" noChangeArrowheads="1"/>
          </p:cNvSpPr>
          <p:nvPr>
            <p:ph type="body" idx="1"/>
          </p:nvPr>
        </p:nvSpPr>
        <p:spPr/>
        <p:txBody>
          <a:bodyPr/>
          <a:lstStyle/>
          <a:p>
            <a:r>
              <a:rPr lang="en-US" altLang="en-US" dirty="0"/>
              <a:t>Jesus had “looked around” the temple the previous day, Mark 11:11</a:t>
            </a:r>
          </a:p>
          <a:p>
            <a:r>
              <a:rPr lang="en-US" altLang="en-US" dirty="0"/>
              <a:t>Luke 19:45-46  Then He went into the temple and began to drive out those who bought and sold in it,  46  saying to them, "It is written, 'MY HOUSE IS A HOUSE OF PRAYER,' but you have made it a 'DEN OF THIEVES.’ “ (also Matthew 21:12-13).</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F4FDF-A9CF-40FE-882E-AE64A7261A16}" type="slidenum">
              <a:rPr lang="en-US" smtClean="0"/>
              <a:t>9</a:t>
            </a:fld>
            <a:endParaRPr lang="en-US"/>
          </a:p>
        </p:txBody>
      </p:sp>
    </p:spTree>
    <p:extLst>
      <p:ext uri="{BB962C8B-B14F-4D97-AF65-F5344CB8AC3E}">
        <p14:creationId xmlns:p14="http://schemas.microsoft.com/office/powerpoint/2010/main" val="184730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963406380"/>
      </p:ext>
    </p:extLst>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263242249"/>
      </p:ext>
    </p:extLst>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551509962"/>
      </p:ext>
    </p:extLst>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140295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46101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1B8A9-B7F6-4307-8C17-56111ED2C8C1}"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6531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F1B8A9-B7F6-4307-8C17-56111ED2C8C1}"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93683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F1B8A9-B7F6-4307-8C17-56111ED2C8C1}"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2175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F1B8A9-B7F6-4307-8C17-56111ED2C8C1}"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90845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1B8A9-B7F6-4307-8C17-56111ED2C8C1}"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43102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F1B8A9-B7F6-4307-8C17-56111ED2C8C1}"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2345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447723478"/>
      </p:ext>
    </p:extLst>
  </p:cSld>
  <p:clrMapOvr>
    <a:masterClrMapping/>
  </p:clrMapOvr>
  <p:transition spd="med">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F1B8A9-B7F6-4307-8C17-56111ED2C8C1}"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0626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41245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2836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BA5BE03-BF87-4F0E-B808-6648322E0ADC}" type="datetimeFigureOut">
              <a:rPr lang="en-US"/>
              <a:pPr>
                <a:defRPr/>
              </a:pPr>
              <a:t>5/14/2025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AF219A2-3966-495D-A69A-7037B0F68D0B}" type="slidenum">
              <a:rPr lang="en-US" altLang="en-US"/>
              <a:pPr/>
              <a:t>‹#›</a:t>
            </a:fld>
            <a:endParaRPr lang="en-US" altLang="en-US" dirty="0"/>
          </a:p>
        </p:txBody>
      </p:sp>
    </p:spTree>
    <p:extLst>
      <p:ext uri="{BB962C8B-B14F-4D97-AF65-F5344CB8AC3E}">
        <p14:creationId xmlns:p14="http://schemas.microsoft.com/office/powerpoint/2010/main" val="20166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5B5D2C1-C6D4-4109-BA26-9C0269200B03}" type="datetimeFigureOut">
              <a:rPr lang="en-US"/>
              <a:pPr>
                <a:defRPr/>
              </a:pPr>
              <a:t>5/14/2025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723DB30-6E58-4581-AFA9-C834CDAB0500}" type="slidenum">
              <a:rPr lang="en-US" altLang="en-US"/>
              <a:pPr/>
              <a:t>‹#›</a:t>
            </a:fld>
            <a:endParaRPr lang="en-US" altLang="en-US" dirty="0"/>
          </a:p>
        </p:txBody>
      </p:sp>
    </p:spTree>
    <p:extLst>
      <p:ext uri="{BB962C8B-B14F-4D97-AF65-F5344CB8AC3E}">
        <p14:creationId xmlns:p14="http://schemas.microsoft.com/office/powerpoint/2010/main" val="1295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E3F3791-FBD9-4F40-B564-5363F99B6E71}" type="datetimeFigureOut">
              <a:rPr lang="en-US"/>
              <a:pPr>
                <a:defRPr/>
              </a:pPr>
              <a:t>5/14/2025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8D353B3-F1A4-4188-9864-4EA051000956}" type="slidenum">
              <a:rPr lang="en-US" altLang="en-US"/>
              <a:pPr/>
              <a:t>‹#›</a:t>
            </a:fld>
            <a:endParaRPr lang="en-US" altLang="en-US" dirty="0"/>
          </a:p>
        </p:txBody>
      </p:sp>
    </p:spTree>
    <p:extLst>
      <p:ext uri="{BB962C8B-B14F-4D97-AF65-F5344CB8AC3E}">
        <p14:creationId xmlns:p14="http://schemas.microsoft.com/office/powerpoint/2010/main" val="25566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F3AA902-3CAF-42E4-8C62-6A87F9C4D330}" type="datetimeFigureOut">
              <a:rPr lang="en-US"/>
              <a:pPr>
                <a:defRPr/>
              </a:pPr>
              <a:t>5/14/2025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9E89328-38F6-4D78-AF4B-8D4962FADFA1}" type="slidenum">
              <a:rPr lang="en-US" altLang="en-US"/>
              <a:pPr/>
              <a:t>‹#›</a:t>
            </a:fld>
            <a:endParaRPr lang="en-US" altLang="en-US" dirty="0"/>
          </a:p>
        </p:txBody>
      </p:sp>
    </p:spTree>
    <p:extLst>
      <p:ext uri="{BB962C8B-B14F-4D97-AF65-F5344CB8AC3E}">
        <p14:creationId xmlns:p14="http://schemas.microsoft.com/office/powerpoint/2010/main" val="41510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D89A223-CA56-4CBD-BE38-26355935CA3A}" type="datetimeFigureOut">
              <a:rPr lang="en-US"/>
              <a:pPr>
                <a:defRPr/>
              </a:pPr>
              <a:t>5/14/2025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202829E-4F4F-4794-B6CF-5B595C52CA87}" type="slidenum">
              <a:rPr lang="en-US" altLang="en-US"/>
              <a:pPr/>
              <a:t>‹#›</a:t>
            </a:fld>
            <a:endParaRPr lang="en-US" altLang="en-US" dirty="0"/>
          </a:p>
        </p:txBody>
      </p:sp>
    </p:spTree>
    <p:extLst>
      <p:ext uri="{BB962C8B-B14F-4D97-AF65-F5344CB8AC3E}">
        <p14:creationId xmlns:p14="http://schemas.microsoft.com/office/powerpoint/2010/main" val="114769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720EACA-C6A1-4F93-8D2C-83CC9CE9A963}" type="datetimeFigureOut">
              <a:rPr lang="en-US"/>
              <a:pPr>
                <a:defRPr/>
              </a:pPr>
              <a:t>5/14/2025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95C510A0-EC4B-4EB6-BDB4-BF4263CE36B6}" type="slidenum">
              <a:rPr lang="en-US" altLang="en-US"/>
              <a:pPr/>
              <a:t>‹#›</a:t>
            </a:fld>
            <a:endParaRPr lang="en-US" altLang="en-US" dirty="0"/>
          </a:p>
        </p:txBody>
      </p:sp>
    </p:spTree>
    <p:extLst>
      <p:ext uri="{BB962C8B-B14F-4D97-AF65-F5344CB8AC3E}">
        <p14:creationId xmlns:p14="http://schemas.microsoft.com/office/powerpoint/2010/main" val="36916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72279E-5481-42A3-8E56-0AB19A092ADE}" type="datetimeFigureOut">
              <a:rPr lang="en-US"/>
              <a:pPr>
                <a:defRPr/>
              </a:pPr>
              <a:t>5/14/2025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A1331776-B25C-4BDF-A252-AFB4BF86D0A0}" type="slidenum">
              <a:rPr lang="en-US" altLang="en-US"/>
              <a:pPr/>
              <a:t>‹#›</a:t>
            </a:fld>
            <a:endParaRPr lang="en-US" altLang="en-US" dirty="0"/>
          </a:p>
        </p:txBody>
      </p:sp>
    </p:spTree>
    <p:extLst>
      <p:ext uri="{BB962C8B-B14F-4D97-AF65-F5344CB8AC3E}">
        <p14:creationId xmlns:p14="http://schemas.microsoft.com/office/powerpoint/2010/main" val="223628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988E7-71BC-4DC2-85B7-268126EBDCBE}"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525206666"/>
      </p:ext>
    </p:extLst>
  </p:cSld>
  <p:clrMapOvr>
    <a:masterClrMapping/>
  </p:clrMapOvr>
  <p:transition spd="med">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AEF5A7B-D7CD-4B19-910B-B7F6B73299EA}" type="datetimeFigureOut">
              <a:rPr lang="en-US"/>
              <a:pPr>
                <a:defRPr/>
              </a:pPr>
              <a:t>5/14/2025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E682944-2A1D-48B8-9B8C-D1C61B451135}" type="slidenum">
              <a:rPr lang="en-US" altLang="en-US"/>
              <a:pPr/>
              <a:t>‹#›</a:t>
            </a:fld>
            <a:endParaRPr lang="en-US" altLang="en-US" dirty="0"/>
          </a:p>
        </p:txBody>
      </p:sp>
    </p:spTree>
    <p:extLst>
      <p:ext uri="{BB962C8B-B14F-4D97-AF65-F5344CB8AC3E}">
        <p14:creationId xmlns:p14="http://schemas.microsoft.com/office/powerpoint/2010/main" val="23798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CD3F14B-B7D6-4528-9A16-661E10888AB3}" type="datetimeFigureOut">
              <a:rPr lang="en-US"/>
              <a:pPr>
                <a:defRPr/>
              </a:pPr>
              <a:t>5/14/2025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5F706F1-268C-4330-858C-FF54BAC731F2}" type="slidenum">
              <a:rPr lang="en-US" altLang="en-US"/>
              <a:pPr/>
              <a:t>‹#›</a:t>
            </a:fld>
            <a:endParaRPr lang="en-US" altLang="en-US" dirty="0"/>
          </a:p>
        </p:txBody>
      </p:sp>
    </p:spTree>
    <p:extLst>
      <p:ext uri="{BB962C8B-B14F-4D97-AF65-F5344CB8AC3E}">
        <p14:creationId xmlns:p14="http://schemas.microsoft.com/office/powerpoint/2010/main" val="206390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864E622-28AD-4224-8ABB-9C55B02F2653}" type="datetimeFigureOut">
              <a:rPr lang="en-US"/>
              <a:pPr>
                <a:defRPr/>
              </a:pPr>
              <a:t>5/14/2025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41C6A16-91F2-46B8-A1F4-ABF1E6C07272}" type="slidenum">
              <a:rPr lang="en-US" altLang="en-US"/>
              <a:pPr/>
              <a:t>‹#›</a:t>
            </a:fld>
            <a:endParaRPr lang="en-US" altLang="en-US" dirty="0"/>
          </a:p>
        </p:txBody>
      </p:sp>
    </p:spTree>
    <p:extLst>
      <p:ext uri="{BB962C8B-B14F-4D97-AF65-F5344CB8AC3E}">
        <p14:creationId xmlns:p14="http://schemas.microsoft.com/office/powerpoint/2010/main" val="15000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ED5FB0-A020-4435-A4C6-062848AF5D44}" type="datetimeFigureOut">
              <a:rPr lang="en-US"/>
              <a:pPr>
                <a:defRPr/>
              </a:pPr>
              <a:t>5/14/2025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58FA52D-784F-4579-B380-23DFD10A3AB6}" type="slidenum">
              <a:rPr lang="en-US" altLang="en-US"/>
              <a:pPr/>
              <a:t>‹#›</a:t>
            </a:fld>
            <a:endParaRPr lang="en-US" altLang="en-US" dirty="0"/>
          </a:p>
        </p:txBody>
      </p:sp>
    </p:spTree>
    <p:extLst>
      <p:ext uri="{BB962C8B-B14F-4D97-AF65-F5344CB8AC3E}">
        <p14:creationId xmlns:p14="http://schemas.microsoft.com/office/powerpoint/2010/main" val="258787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F988E7-71BC-4DC2-85B7-268126EBDCBE}"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782247547"/>
      </p:ext>
    </p:extLst>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F988E7-71BC-4DC2-85B7-268126EBDCBE}"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751277269"/>
      </p:ext>
    </p:extLst>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F988E7-71BC-4DC2-85B7-268126EBDCBE}"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058893984"/>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988E7-71BC-4DC2-85B7-268126EBDCBE}"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51228522"/>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F988E7-71BC-4DC2-85B7-268126EBDCBE}"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808805754"/>
      </p:ext>
    </p:extLst>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F988E7-71BC-4DC2-85B7-268126EBDCBE}"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688862582"/>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2FFC5"/>
            </a:gs>
            <a:gs pos="3448">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988E7-71BC-4DC2-85B7-268126EBDCBE}" type="datetimeFigureOut">
              <a:rPr lang="en-US" smtClean="0"/>
              <a:t>5/14/2025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9DAEF-2293-45F2-9DB3-7AB61166F45E}" type="slidenum">
              <a:rPr lang="en-US" smtClean="0"/>
              <a:t>‹#›</a:t>
            </a:fld>
            <a:endParaRPr lang="en-US"/>
          </a:p>
        </p:txBody>
      </p:sp>
    </p:spTree>
    <p:extLst>
      <p:ext uri="{BB962C8B-B14F-4D97-AF65-F5344CB8AC3E}">
        <p14:creationId xmlns:p14="http://schemas.microsoft.com/office/powerpoint/2010/main" val="10366715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2FFC5"/>
            </a:gs>
            <a:gs pos="3448">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F1B8A9-B7F6-4307-8C17-56111ED2C8C1}" type="datetimeFigureOut">
              <a:rPr lang="en-US" smtClean="0"/>
              <a:t>5/14/2025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45D913-CE69-4FA9-9381-00359C977402}" type="slidenum">
              <a:rPr lang="en-US" smtClean="0"/>
              <a:t>‹#›</a:t>
            </a:fld>
            <a:endParaRPr lang="en-US"/>
          </a:p>
        </p:txBody>
      </p:sp>
    </p:spTree>
    <p:extLst>
      <p:ext uri="{BB962C8B-B14F-4D97-AF65-F5344CB8AC3E}">
        <p14:creationId xmlns:p14="http://schemas.microsoft.com/office/powerpoint/2010/main" val="28075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2FFC5"/>
            </a:gs>
            <a:gs pos="3448">
              <a:schemeClr val="bg1"/>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2DD9AEC8-0197-4B29-90E6-9665C5A07414}" type="datetimeFigureOut">
              <a:rPr lang="en-US"/>
              <a:pPr>
                <a:defRPr/>
              </a:pPr>
              <a:t>5/14/2025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1DA7B28-E3BD-41EB-8E16-D86A9FC36852}" type="slidenum">
              <a:rPr lang="en-US" altLang="en-US"/>
              <a:pPr/>
              <a:t>‹#›</a:t>
            </a:fld>
            <a:endParaRPr lang="en-US" altLang="en-US" dirty="0"/>
          </a:p>
        </p:txBody>
      </p:sp>
    </p:spTree>
    <p:extLst>
      <p:ext uri="{BB962C8B-B14F-4D97-AF65-F5344CB8AC3E}">
        <p14:creationId xmlns:p14="http://schemas.microsoft.com/office/powerpoint/2010/main" val="23481122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93F7B8-1E3E-C007-8E9F-B9E583C1E9AE}"/>
              </a:ext>
            </a:extLst>
          </p:cNvPr>
          <p:cNvPicPr>
            <a:picLocks noChangeAspect="1"/>
          </p:cNvPicPr>
          <p:nvPr/>
        </p:nvPicPr>
        <p:blipFill>
          <a:blip r:embed="rId3"/>
          <a:srcRect l="18967" t="4310" r="23300" b="5538"/>
          <a:stretch/>
        </p:blipFill>
        <p:spPr>
          <a:xfrm>
            <a:off x="323298" y="310045"/>
            <a:ext cx="2861254" cy="3717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DA402C4-CE50-0D59-9D75-50B248F6482D}"/>
              </a:ext>
            </a:extLst>
          </p:cNvPr>
          <p:cNvPicPr>
            <a:picLocks noChangeAspect="1"/>
          </p:cNvPicPr>
          <p:nvPr/>
        </p:nvPicPr>
        <p:blipFill>
          <a:blip r:embed="rId4"/>
          <a:srcRect l="17477" r="25028" b="-2"/>
          <a:stretch/>
        </p:blipFill>
        <p:spPr>
          <a:xfrm>
            <a:off x="3242137" y="310045"/>
            <a:ext cx="2849466" cy="3717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18DDA5C-E800-AB8B-DE82-0A1616C47B22}"/>
              </a:ext>
            </a:extLst>
          </p:cNvPr>
          <p:cNvPicPr>
            <a:picLocks noChangeAspect="1"/>
          </p:cNvPicPr>
          <p:nvPr/>
        </p:nvPicPr>
        <p:blipFill>
          <a:blip r:embed="rId5"/>
          <a:srcRect r="48524"/>
          <a:stretch/>
        </p:blipFill>
        <p:spPr>
          <a:xfrm>
            <a:off x="6149188" y="348888"/>
            <a:ext cx="2671514" cy="3678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A88C3B3B-7A41-3CC0-B188-87735360D9F9}"/>
              </a:ext>
            </a:extLst>
          </p:cNvPr>
          <p:cNvSpPr>
            <a:spLocks noGrp="1"/>
          </p:cNvSpPr>
          <p:nvPr>
            <p:ph type="ctrTitle"/>
          </p:nvPr>
        </p:nvSpPr>
        <p:spPr>
          <a:xfrm>
            <a:off x="630935" y="4378198"/>
            <a:ext cx="7879842" cy="1707186"/>
          </a:xfrm>
        </p:spPr>
        <p:txBody>
          <a:bodyPr>
            <a:normAutofit/>
          </a:bodyPr>
          <a:lstStyle/>
          <a:p>
            <a:r>
              <a:rPr kumimoji="0" lang="en-US" sz="6600" i="0" u="none" strike="noStrike" kern="120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Berlin Sans FB Demi" panose="020E0802020502020306" pitchFamily="34" charset="0"/>
                <a:ea typeface="+mj-ea"/>
                <a:cs typeface="+mj-cs"/>
              </a:rPr>
              <a:t>The Life of Christ</a:t>
            </a:r>
            <a:br>
              <a:rPr kumimoji="0" lang="en-US" sz="3500" b="0" i="0" u="none" strike="noStrike" kern="1200" cap="none" spc="0" normalizeH="0" baseline="0" noProof="0" dirty="0">
                <a:ln>
                  <a:noFill/>
                </a:ln>
                <a:effectLst/>
                <a:uLnTx/>
                <a:uFillTx/>
                <a:latin typeface="Berlin Sans FB Demi" panose="020E0802020502020306" pitchFamily="34" charset="0"/>
                <a:ea typeface="+mj-ea"/>
                <a:cs typeface="+mj-cs"/>
              </a:rPr>
            </a:br>
            <a:r>
              <a:rPr kumimoji="0" lang="en-US" sz="3500" b="0" i="0" u="none" strike="noStrike" kern="1200" cap="none" spc="0" normalizeH="0" baseline="0" noProof="0" dirty="0">
                <a:ln>
                  <a:noFill/>
                </a:ln>
                <a:effectLst/>
                <a:uLnTx/>
                <a:uFillTx/>
                <a:latin typeface="Berlin Sans FB Demi" panose="020E0802020502020306" pitchFamily="34" charset="0"/>
                <a:ea typeface="+mj-ea"/>
                <a:cs typeface="+mj-cs"/>
              </a:rPr>
              <a:t>			   				</a:t>
            </a:r>
            <a:r>
              <a:rPr kumimoji="0" lang="en-US" sz="3500" b="0" i="0" u="none" strike="noStrike" kern="1200" cap="none" spc="0" normalizeH="0" baseline="0" noProof="0" dirty="0">
                <a:ln>
                  <a:noFill/>
                </a:ln>
                <a:solidFill>
                  <a:schemeClr val="accent5">
                    <a:lumMod val="75000"/>
                  </a:schemeClr>
                </a:solidFill>
                <a:effectLst/>
                <a:uLnTx/>
                <a:uFillTx/>
                <a:latin typeface="Berlin Sans FB Demi" panose="020E0802020502020306" pitchFamily="34" charset="0"/>
                <a:ea typeface="+mj-ea"/>
                <a:cs typeface="+mj-cs"/>
              </a:rPr>
              <a:t>	</a:t>
            </a:r>
            <a:r>
              <a:rPr kumimoji="0" lang="en-US" sz="3500" b="0" i="0" u="none" strike="noStrike" kern="1200" cap="none" spc="0" normalizeH="0" baseline="0" noProof="0" dirty="0">
                <a:ln>
                  <a:noFill/>
                </a:ln>
                <a:solidFill>
                  <a:schemeClr val="accent5">
                    <a:lumMod val="75000"/>
                  </a:schemeClr>
                </a:solidFill>
                <a:effectLst/>
                <a:uLnTx/>
                <a:uFillTx/>
                <a:latin typeface="Berlin Sans FB" panose="020E0602020502020306" pitchFamily="34" charset="0"/>
                <a:ea typeface="+mj-ea"/>
                <a:cs typeface="+mj-cs"/>
              </a:rPr>
              <a:t>Part 3</a:t>
            </a:r>
            <a:endParaRPr lang="en-US" sz="3500" dirty="0">
              <a:solidFill>
                <a:schemeClr val="accent5">
                  <a:lumMod val="75000"/>
                </a:schemeClr>
              </a:solidFill>
            </a:endParaRPr>
          </a:p>
        </p:txBody>
      </p:sp>
      <p:sp>
        <p:nvSpPr>
          <p:cNvPr id="5" name="Subtitle 4">
            <a:extLst>
              <a:ext uri="{FF2B5EF4-FFF2-40B4-BE49-F238E27FC236}">
                <a16:creationId xmlns:a16="http://schemas.microsoft.com/office/drawing/2014/main" id="{949A58BF-079C-5686-DA33-BC72F8B8BECE}"/>
              </a:ext>
            </a:extLst>
          </p:cNvPr>
          <p:cNvSpPr>
            <a:spLocks noGrp="1"/>
          </p:cNvSpPr>
          <p:nvPr>
            <p:ph type="subTitle" idx="1"/>
          </p:nvPr>
        </p:nvSpPr>
        <p:spPr>
          <a:xfrm>
            <a:off x="418012" y="5846961"/>
            <a:ext cx="8402690" cy="1172992"/>
          </a:xfrm>
        </p:spPr>
        <p:txBody>
          <a:bodyPr anchor="ctr">
            <a:normAutofit/>
          </a:bodyPr>
          <a:lstStyle/>
          <a:p>
            <a:pPr>
              <a:lnSpc>
                <a:spcPct val="100000"/>
              </a:lnSpc>
              <a:spcBef>
                <a:spcPts val="0"/>
              </a:spcBef>
            </a:pPr>
            <a:r>
              <a:rPr lang="en-US" sz="2800" cap="small" dirty="0">
                <a:solidFill>
                  <a:schemeClr val="tx2">
                    <a:lumMod val="75000"/>
                  </a:schemeClr>
                </a:solidFill>
              </a:rPr>
              <a:t>Final Week </a:t>
            </a:r>
            <a:r>
              <a:rPr lang="en-US" sz="2800" cap="small" dirty="0">
                <a:solidFill>
                  <a:schemeClr val="tx2">
                    <a:lumMod val="75000"/>
                  </a:schemeClr>
                </a:solidFill>
                <a:sym typeface="Wingdings" panose="05000000000000000000" pitchFamily="2" charset="2"/>
              </a:rPr>
              <a:t></a:t>
            </a:r>
            <a:r>
              <a:rPr lang="en-US" sz="2800" cap="small" dirty="0">
                <a:solidFill>
                  <a:schemeClr val="tx2">
                    <a:lumMod val="75000"/>
                  </a:schemeClr>
                </a:solidFill>
              </a:rPr>
              <a:t> Resurrection </a:t>
            </a:r>
            <a:r>
              <a:rPr lang="en-US" sz="2800" cap="small" dirty="0">
                <a:solidFill>
                  <a:schemeClr val="tx2">
                    <a:lumMod val="75000"/>
                  </a:schemeClr>
                </a:solidFill>
                <a:sym typeface="Wingdings" panose="05000000000000000000" pitchFamily="2" charset="2"/>
              </a:rPr>
              <a:t></a:t>
            </a:r>
            <a:r>
              <a:rPr lang="en-US" sz="2800" cap="small" dirty="0">
                <a:solidFill>
                  <a:schemeClr val="tx2">
                    <a:lumMod val="75000"/>
                  </a:schemeClr>
                </a:solidFill>
              </a:rPr>
              <a:t> Appearances</a:t>
            </a:r>
            <a:r>
              <a:rPr lang="en-US" sz="2800" cap="small" dirty="0">
                <a:solidFill>
                  <a:schemeClr val="tx2">
                    <a:lumMod val="75000"/>
                  </a:schemeClr>
                </a:solidFill>
                <a:sym typeface="Wingdings" panose="05000000000000000000" pitchFamily="2" charset="2"/>
              </a:rPr>
              <a:t> </a:t>
            </a:r>
            <a:r>
              <a:rPr lang="en-US" sz="2800" cap="small" dirty="0">
                <a:solidFill>
                  <a:schemeClr val="tx2">
                    <a:lumMod val="75000"/>
                  </a:schemeClr>
                </a:solidFill>
              </a:rPr>
              <a:t>  Exaltation</a:t>
            </a:r>
          </a:p>
        </p:txBody>
      </p:sp>
    </p:spTree>
    <p:extLst>
      <p:ext uri="{BB962C8B-B14F-4D97-AF65-F5344CB8AC3E}">
        <p14:creationId xmlns:p14="http://schemas.microsoft.com/office/powerpoint/2010/main" val="218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E07A755D-E518-4A7F-BD69-118B1B69E6D6}"/>
              </a:ext>
            </a:extLst>
          </p:cNvPr>
          <p:cNvSpPr>
            <a:spLocks noGrp="1"/>
          </p:cNvSpPr>
          <p:nvPr>
            <p:ph type="title" idx="4294967295"/>
          </p:nvPr>
        </p:nvSpPr>
        <p:spPr>
          <a:xfrm>
            <a:off x="5867400" y="533400"/>
            <a:ext cx="2819400" cy="5943600"/>
          </a:xfrm>
        </p:spPr>
        <p:txBody>
          <a:bodyPr/>
          <a:lstStyle/>
          <a:p>
            <a:r>
              <a:rPr lang="en-US" altLang="en-US" b="1" dirty="0"/>
              <a:t>Multitudes in the Court of the Gentiles</a:t>
            </a:r>
          </a:p>
        </p:txBody>
      </p:sp>
      <p:pic>
        <p:nvPicPr>
          <p:cNvPr id="283651" name="Picture 2" descr="http://www.bibletopics.com/biblestudy/images/herods_temple.jpg">
            <a:extLst>
              <a:ext uri="{FF2B5EF4-FFF2-40B4-BE49-F238E27FC236}">
                <a16:creationId xmlns:a16="http://schemas.microsoft.com/office/drawing/2014/main" id="{D24C3D32-665B-4513-8180-12FB6FB91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37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155A0-BEB9-0FAF-5239-68F35DFC83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Lst>
          </a:blip>
          <a:stretch>
            <a:fillRect/>
          </a:stretch>
        </p:blipFill>
        <p:spPr>
          <a:xfrm>
            <a:off x="0" y="0"/>
            <a:ext cx="10058400" cy="6858000"/>
          </a:xfrm>
          <a:prstGeom prst="rect">
            <a:avLst/>
          </a:prstGeom>
        </p:spPr>
      </p:pic>
    </p:spTree>
    <p:extLst>
      <p:ext uri="{BB962C8B-B14F-4D97-AF65-F5344CB8AC3E}">
        <p14:creationId xmlns:p14="http://schemas.microsoft.com/office/powerpoint/2010/main" val="424017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137845"/>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n-lt"/>
              </a:rPr>
              <a:t>“We Would See Jesus”</a:t>
            </a:r>
            <a:br>
              <a:rPr lang="en-US" sz="4000" b="1" dirty="0">
                <a:solidFill>
                  <a:srgbClr val="361B00"/>
                </a:solidFill>
                <a:effectLst>
                  <a:glow rad="101600">
                    <a:schemeClr val="accent4">
                      <a:lumMod val="20000"/>
                      <a:lumOff val="80000"/>
                      <a:alpha val="60000"/>
                    </a:schemeClr>
                  </a:glow>
                </a:effectLst>
                <a:latin typeface="+mn-lt"/>
              </a:rPr>
            </a:br>
            <a:r>
              <a:rPr lang="en-US" sz="3600" dirty="0">
                <a:solidFill>
                  <a:srgbClr val="361B00"/>
                </a:solidFill>
                <a:effectLst>
                  <a:glow rad="101600">
                    <a:schemeClr val="accent4">
                      <a:lumMod val="20000"/>
                      <a:lumOff val="80000"/>
                      <a:alpha val="60000"/>
                    </a:schemeClr>
                  </a:glow>
                </a:effectLst>
                <a:latin typeface="+mn-lt"/>
              </a:rPr>
              <a:t>(John 12:20-35)</a:t>
            </a:r>
            <a:endParaRPr lang="en-US" sz="4000" dirty="0">
              <a:solidFill>
                <a:srgbClr val="361B00"/>
              </a:solidFill>
              <a:effectLst>
                <a:glow rad="101600">
                  <a:schemeClr val="accent4">
                    <a:lumMod val="20000"/>
                    <a:lumOff val="80000"/>
                    <a:alpha val="60000"/>
                  </a:schemeClr>
                </a:glow>
              </a:effectLst>
              <a:latin typeface="+mn-lt"/>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500204" y="1397727"/>
            <a:ext cx="8514939" cy="5460273"/>
          </a:xfrm>
        </p:spPr>
        <p:txBody>
          <a:bodyPr>
            <a:noAutofit/>
          </a:bodyPr>
          <a:lstStyle/>
          <a:p>
            <a:pPr marL="341313" lvl="1" indent="-341313">
              <a:spcBef>
                <a:spcPts val="0"/>
              </a:spcBef>
              <a:spcAft>
                <a:spcPts val="300"/>
              </a:spcAft>
            </a:pP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Greeks come seeking Jesus (12:20-22).</a:t>
            </a:r>
          </a:p>
          <a:p>
            <a:pPr marL="628650" lvl="2" indent="-282575">
              <a:spcBef>
                <a:spcPts val="0"/>
              </a:spcBef>
              <a:spcAft>
                <a:spcPts val="300"/>
              </a:spcAft>
            </a:pPr>
            <a:r>
              <a:rPr lang="en-US" sz="3200" dirty="0">
                <a:ea typeface="Times New Roman" panose="02020603050405020304" pitchFamily="18" charset="0"/>
              </a:rPr>
              <a:t>They had come to the feast to worship.</a:t>
            </a:r>
          </a:p>
          <a:p>
            <a:pPr marL="628650" lvl="2" indent="-282575">
              <a:spcBef>
                <a:spcPts val="0"/>
              </a:spcBef>
              <a:spcAft>
                <a:spcPts val="300"/>
              </a:spcAft>
            </a:pPr>
            <a:r>
              <a:rPr lang="en-US" sz="3200" dirty="0">
                <a:ea typeface="Times New Roman" panose="02020603050405020304" pitchFamily="18" charset="0"/>
              </a:rPr>
              <a:t>They approach Philip desiring to see Jesus.</a:t>
            </a:r>
          </a:p>
          <a:p>
            <a:pPr marL="342900" lvl="1" indent="-342900">
              <a:spcBef>
                <a:spcPts val="0"/>
              </a:spcBef>
              <a:spcAft>
                <a:spcPts val="300"/>
              </a:spcAft>
            </a:pPr>
            <a:r>
              <a:rPr lang="en-US" sz="3200" i="1" dirty="0">
                <a:solidFill>
                  <a:srgbClr val="74350A"/>
                </a:solidFill>
                <a:effectLst>
                  <a:outerShdw blurRad="38100" dist="38100" dir="2700000" algn="tl">
                    <a:srgbClr val="000000">
                      <a:alpha val="43137"/>
                    </a:srgbClr>
                  </a:outerShdw>
                </a:effectLst>
                <a:ea typeface="Times New Roman" panose="02020603050405020304" pitchFamily="18" charset="0"/>
              </a:rPr>
              <a:t>J</a:t>
            </a: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esus would ultimately “draw all people” to Himself (12:23-35).</a:t>
            </a:r>
          </a:p>
          <a:p>
            <a:pPr marL="628650" lvl="2" indent="-282575">
              <a:spcBef>
                <a:spcPts val="0"/>
              </a:spcBef>
              <a:spcAft>
                <a:spcPts val="300"/>
              </a:spcAft>
            </a:pPr>
            <a:r>
              <a:rPr lang="en-US" sz="3200" dirty="0">
                <a:ea typeface="Times New Roman" panose="02020603050405020304" pitchFamily="18" charset="0"/>
              </a:rPr>
              <a:t>The hour had come for the Son of Man to be glorified (12:23-26).</a:t>
            </a:r>
          </a:p>
          <a:p>
            <a:pPr marL="914400" lvl="3" indent="-285750">
              <a:spcBef>
                <a:spcPts val="0"/>
              </a:spcBef>
              <a:spcAft>
                <a:spcPts val="300"/>
              </a:spcAft>
            </a:pPr>
            <a:r>
              <a:rPr lang="en-US" sz="3200" i="1" dirty="0">
                <a:solidFill>
                  <a:srgbClr val="580000"/>
                </a:solidFill>
                <a:effectLst>
                  <a:outerShdw blurRad="38100" dist="38100" dir="2700000" algn="tl">
                    <a:srgbClr val="000000">
                      <a:alpha val="43137"/>
                    </a:srgbClr>
                  </a:outerShdw>
                </a:effectLst>
                <a:ea typeface="Times New Roman" panose="02020603050405020304" pitchFamily="18" charset="0"/>
              </a:rPr>
              <a:t>A grain of wheat must die to produce fruit (cf. 1 Corinthians </a:t>
            </a:r>
            <a:r>
              <a:rPr lang="en-US" sz="3200" i="1">
                <a:solidFill>
                  <a:srgbClr val="580000"/>
                </a:solidFill>
                <a:effectLst>
                  <a:outerShdw blurRad="38100" dist="38100" dir="2700000" algn="tl">
                    <a:srgbClr val="000000">
                      <a:alpha val="43137"/>
                    </a:srgbClr>
                  </a:outerShdw>
                </a:effectLst>
                <a:ea typeface="Times New Roman" panose="02020603050405020304" pitchFamily="18" charset="0"/>
              </a:rPr>
              <a:t>15:35-37).</a:t>
            </a:r>
            <a:endParaRPr lang="en-US" sz="3200" i="1" dirty="0">
              <a:solidFill>
                <a:srgbClr val="580000"/>
              </a:solidFill>
              <a:effectLst>
                <a:outerShdw blurRad="38100" dist="38100" dir="2700000" algn="tl">
                  <a:srgbClr val="000000">
                    <a:alpha val="43137"/>
                  </a:srgbClr>
                </a:outerShdw>
              </a:effectLst>
              <a:ea typeface="Times New Roman" panose="02020603050405020304" pitchFamily="18" charset="0"/>
            </a:endParaRPr>
          </a:p>
          <a:p>
            <a:pPr marL="914400" lvl="3" indent="-285750">
              <a:spcBef>
                <a:spcPts val="0"/>
              </a:spcBef>
              <a:spcAft>
                <a:spcPts val="300"/>
              </a:spcAft>
            </a:pPr>
            <a:r>
              <a:rPr lang="en-US" sz="3200" i="1" dirty="0">
                <a:solidFill>
                  <a:srgbClr val="580000"/>
                </a:solidFill>
                <a:effectLst>
                  <a:outerShdw blurRad="38100" dist="38100" dir="2700000" algn="tl">
                    <a:srgbClr val="000000">
                      <a:alpha val="43137"/>
                    </a:srgbClr>
                  </a:outerShdw>
                </a:effectLst>
                <a:ea typeface="Times New Roman" panose="02020603050405020304" pitchFamily="18" charset="0"/>
              </a:rPr>
              <a:t>We must lose our life to gain eternal life.</a:t>
            </a:r>
          </a:p>
          <a:p>
            <a:pPr marL="914400" lvl="3" indent="-285750">
              <a:spcBef>
                <a:spcPts val="0"/>
              </a:spcBef>
              <a:spcAft>
                <a:spcPts val="300"/>
              </a:spcAft>
            </a:pPr>
            <a:r>
              <a:rPr lang="en-US" sz="3200" i="1" dirty="0">
                <a:solidFill>
                  <a:srgbClr val="580000"/>
                </a:solidFill>
                <a:effectLst>
                  <a:outerShdw blurRad="38100" dist="38100" dir="2700000" algn="tl">
                    <a:srgbClr val="000000">
                      <a:alpha val="43137"/>
                    </a:srgbClr>
                  </a:outerShdw>
                </a:effectLst>
                <a:ea typeface="Times New Roman" panose="02020603050405020304" pitchFamily="18" charset="0"/>
              </a:rPr>
              <a:t>In this way, we follow Jesus.</a:t>
            </a:r>
          </a:p>
        </p:txBody>
      </p:sp>
    </p:spTree>
    <p:extLst>
      <p:ext uri="{BB962C8B-B14F-4D97-AF65-F5344CB8AC3E}">
        <p14:creationId xmlns:p14="http://schemas.microsoft.com/office/powerpoint/2010/main" val="19949755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182879"/>
            <a:ext cx="8886286" cy="1188495"/>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n-lt"/>
              </a:rPr>
              <a:t>“We Would See Jesus”</a:t>
            </a:r>
            <a:br>
              <a:rPr lang="en-US" sz="4000" b="1" dirty="0">
                <a:solidFill>
                  <a:srgbClr val="361B00"/>
                </a:solidFill>
                <a:effectLst>
                  <a:glow rad="101600">
                    <a:schemeClr val="accent4">
                      <a:lumMod val="20000"/>
                      <a:lumOff val="80000"/>
                      <a:alpha val="60000"/>
                    </a:schemeClr>
                  </a:glow>
                </a:effectLst>
                <a:latin typeface="+mn-lt"/>
              </a:rPr>
            </a:br>
            <a:r>
              <a:rPr lang="en-US" sz="3600" dirty="0">
                <a:solidFill>
                  <a:srgbClr val="361B00"/>
                </a:solidFill>
                <a:effectLst>
                  <a:glow rad="101600">
                    <a:schemeClr val="accent4">
                      <a:lumMod val="20000"/>
                      <a:lumOff val="80000"/>
                      <a:alpha val="60000"/>
                    </a:schemeClr>
                  </a:glow>
                </a:effectLst>
                <a:latin typeface="+mn-lt"/>
              </a:rPr>
              <a:t>(John 12:20-35)</a:t>
            </a:r>
            <a:endParaRPr lang="en-US" sz="4000" dirty="0">
              <a:solidFill>
                <a:srgbClr val="361B00"/>
              </a:solidFill>
              <a:effectLst>
                <a:glow rad="101600">
                  <a:schemeClr val="accent4">
                    <a:lumMod val="20000"/>
                    <a:lumOff val="80000"/>
                    <a:alpha val="60000"/>
                  </a:schemeClr>
                </a:glow>
              </a:effectLst>
              <a:latin typeface="+mn-lt"/>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257714" y="1371375"/>
            <a:ext cx="8886286" cy="5758569"/>
          </a:xfrm>
        </p:spPr>
        <p:txBody>
          <a:bodyPr>
            <a:noAutofit/>
          </a:bodyPr>
          <a:lstStyle/>
          <a:p>
            <a:pPr marL="0" lvl="1" indent="0">
              <a:spcBef>
                <a:spcPts val="0"/>
              </a:spcBef>
              <a:spcAft>
                <a:spcPts val="200"/>
              </a:spcAft>
              <a:buNone/>
            </a:pP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Jesus ultimately “draws all people” to Himself.</a:t>
            </a:r>
          </a:p>
          <a:p>
            <a:pPr marL="339725" lvl="1" indent="-222250">
              <a:spcBef>
                <a:spcPts val="0"/>
              </a:spcBef>
              <a:spcAft>
                <a:spcPts val="200"/>
              </a:spcAft>
            </a:pPr>
            <a:r>
              <a:rPr lang="en-US" sz="3000" b="1" dirty="0">
                <a:ea typeface="Times New Roman" panose="02020603050405020304" pitchFamily="18" charset="0"/>
              </a:rPr>
              <a:t>Jesus is troubled by the impending events, but He knows this is the reason He came </a:t>
            </a:r>
            <a:r>
              <a:rPr lang="en-US" sz="3000" dirty="0">
                <a:ea typeface="Times New Roman" panose="02020603050405020304" pitchFamily="18" charset="0"/>
              </a:rPr>
              <a:t>(12:27; Gal. 4:4-5).</a:t>
            </a:r>
          </a:p>
          <a:p>
            <a:pPr marL="627063" lvl="2" indent="-287338">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His desire is that the Father be glorified (12:28).</a:t>
            </a:r>
          </a:p>
          <a:p>
            <a:pPr marL="627063" lvl="2" indent="-287338">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A voice from heaven declares it will be (12:29-30).</a:t>
            </a:r>
          </a:p>
          <a:p>
            <a:pPr marL="339725" lvl="2" indent="-222250">
              <a:spcBef>
                <a:spcPts val="0"/>
              </a:spcBef>
              <a:spcAft>
                <a:spcPts val="200"/>
              </a:spcAft>
            </a:pPr>
            <a:r>
              <a:rPr lang="en-US" sz="3000" b="1" dirty="0">
                <a:ea typeface="Times New Roman" panose="02020603050405020304" pitchFamily="18" charset="0"/>
              </a:rPr>
              <a:t>The ruler of this world is cast out </a:t>
            </a:r>
            <a:r>
              <a:rPr lang="en-US" sz="3000" dirty="0">
                <a:ea typeface="Times New Roman" panose="02020603050405020304" pitchFamily="18" charset="0"/>
              </a:rPr>
              <a:t>(12:31; Rev. 12).</a:t>
            </a:r>
          </a:p>
          <a:p>
            <a:pPr marL="339725" lvl="2" indent="-222250">
              <a:spcBef>
                <a:spcPts val="0"/>
              </a:spcBef>
              <a:spcAft>
                <a:spcPts val="200"/>
              </a:spcAft>
            </a:pPr>
            <a:r>
              <a:rPr lang="en-US" sz="3000" b="1" dirty="0">
                <a:ea typeface="Times New Roman" panose="02020603050405020304" pitchFamily="18" charset="0"/>
              </a:rPr>
              <a:t>When Jesus is “lifted up” He will draw </a:t>
            </a:r>
            <a:r>
              <a:rPr lang="en-US" sz="3000" b="1" dirty="0">
                <a:solidFill>
                  <a:srgbClr val="800000"/>
                </a:solidFill>
                <a:ea typeface="Times New Roman" panose="02020603050405020304" pitchFamily="18" charset="0"/>
              </a:rPr>
              <a:t>all people </a:t>
            </a:r>
            <a:r>
              <a:rPr lang="en-US" sz="3000" b="1" dirty="0">
                <a:ea typeface="Times New Roman" panose="02020603050405020304" pitchFamily="18" charset="0"/>
              </a:rPr>
              <a:t>to Himself (12:32, cf. 20-21).</a:t>
            </a:r>
          </a:p>
          <a:p>
            <a:pPr marL="627063" lvl="3" indent="-287338">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This He said, signifying by what death He would die (12:33; John 3:14; 8:28).</a:t>
            </a:r>
          </a:p>
          <a:p>
            <a:pPr marL="627063" lvl="3" indent="-287338">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The people are confused; they had heard that the Christ would remain forever (12:34; 2 Sam. 7:13).</a:t>
            </a:r>
          </a:p>
        </p:txBody>
      </p:sp>
    </p:spTree>
    <p:extLst>
      <p:ext uri="{BB962C8B-B14F-4D97-AF65-F5344CB8AC3E}">
        <p14:creationId xmlns:p14="http://schemas.microsoft.com/office/powerpoint/2010/main" val="14996678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99294"/>
          </a:xfrm>
        </p:spPr>
        <p:txBody>
          <a:bodyPr>
            <a:normAutofit/>
          </a:bodyPr>
          <a:lstStyle/>
          <a:p>
            <a:pPr algn="ctr"/>
            <a:r>
              <a:rPr lang="en-US" sz="3600" b="1" dirty="0">
                <a:solidFill>
                  <a:srgbClr val="361B00"/>
                </a:solidFill>
                <a:effectLst>
                  <a:glow rad="101600">
                    <a:schemeClr val="accent4">
                      <a:lumMod val="20000"/>
                      <a:lumOff val="80000"/>
                      <a:alpha val="60000"/>
                    </a:schemeClr>
                  </a:glow>
                </a:effectLst>
                <a:latin typeface="+mn-lt"/>
              </a:rPr>
              <a:t>The Jews Reject the Light of the World</a:t>
            </a:r>
            <a:br>
              <a:rPr lang="en-US" sz="3600" b="1" dirty="0">
                <a:solidFill>
                  <a:srgbClr val="361B00"/>
                </a:solidFill>
                <a:effectLst>
                  <a:glow rad="101600">
                    <a:schemeClr val="accent4">
                      <a:lumMod val="20000"/>
                      <a:lumOff val="80000"/>
                      <a:alpha val="60000"/>
                    </a:schemeClr>
                  </a:glow>
                </a:effectLst>
                <a:latin typeface="+mn-lt"/>
              </a:rPr>
            </a:br>
            <a:r>
              <a:rPr lang="en-US" sz="3200" dirty="0">
                <a:solidFill>
                  <a:srgbClr val="361B00"/>
                </a:solidFill>
                <a:effectLst>
                  <a:glow rad="101600">
                    <a:schemeClr val="accent4">
                      <a:lumMod val="20000"/>
                      <a:lumOff val="80000"/>
                      <a:alpha val="60000"/>
                    </a:schemeClr>
                  </a:glow>
                </a:effectLst>
                <a:latin typeface="+mn-lt"/>
              </a:rPr>
              <a:t>(John 12:36-50)</a:t>
            </a:r>
            <a:endParaRPr lang="en-US" sz="3600" dirty="0">
              <a:solidFill>
                <a:srgbClr val="361B00"/>
              </a:solidFill>
              <a:effectLst>
                <a:glow rad="101600">
                  <a:schemeClr val="accent4">
                    <a:lumMod val="20000"/>
                    <a:lumOff val="80000"/>
                    <a:alpha val="60000"/>
                  </a:schemeClr>
                </a:glow>
              </a:effectLst>
              <a:latin typeface="+mn-lt"/>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80421" y="1253810"/>
            <a:ext cx="9063579" cy="5604189"/>
          </a:xfrm>
        </p:spPr>
        <p:txBody>
          <a:bodyPr>
            <a:noAutofit/>
          </a:bodyPr>
          <a:lstStyle/>
          <a:p>
            <a:pPr marL="341313" lvl="1" indent="-341313">
              <a:spcBef>
                <a:spcPts val="0"/>
              </a:spcBef>
              <a:spcAft>
                <a:spcPts val="200"/>
              </a:spcAft>
            </a:pP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Jesus admonishes them to walk in the light (12:35). </a:t>
            </a:r>
          </a:p>
          <a:p>
            <a:pPr marL="341313" lvl="1" indent="-341313">
              <a:spcBef>
                <a:spcPts val="0"/>
              </a:spcBef>
              <a:spcAft>
                <a:spcPts val="200"/>
              </a:spcAft>
            </a:pP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The Jews reject the light (12:36-43).</a:t>
            </a:r>
          </a:p>
          <a:p>
            <a:pPr marL="628650" lvl="2" indent="-282575">
              <a:spcBef>
                <a:spcPts val="0"/>
              </a:spcBef>
              <a:spcAft>
                <a:spcPts val="200"/>
              </a:spcAft>
            </a:pPr>
            <a:r>
              <a:rPr lang="en-US" sz="3000" b="1" dirty="0">
                <a:ea typeface="Times New Roman" panose="02020603050405020304" pitchFamily="18" charset="0"/>
              </a:rPr>
              <a:t>Jesus exhorts them to “believe in the light” </a:t>
            </a:r>
            <a:r>
              <a:rPr lang="en-US" sz="3000" dirty="0">
                <a:ea typeface="Times New Roman" panose="02020603050405020304" pitchFamily="18" charset="0"/>
              </a:rPr>
              <a:t>(12:36).</a:t>
            </a:r>
          </a:p>
          <a:p>
            <a:pPr marL="628650" lvl="2" indent="-282575">
              <a:spcBef>
                <a:spcPts val="0"/>
              </a:spcBef>
              <a:spcAft>
                <a:spcPts val="200"/>
              </a:spcAft>
            </a:pPr>
            <a:r>
              <a:rPr lang="en-US" sz="3000" b="1" dirty="0">
                <a:ea typeface="Times New Roman" panose="02020603050405020304" pitchFamily="18" charset="0"/>
              </a:rPr>
              <a:t>But even though He had performed many signs, “they did not believe in Him” </a:t>
            </a:r>
            <a:r>
              <a:rPr lang="en-US" sz="3000" dirty="0">
                <a:ea typeface="Times New Roman" panose="02020603050405020304" pitchFamily="18" charset="0"/>
              </a:rPr>
              <a:t>(12:37).</a:t>
            </a:r>
          </a:p>
          <a:p>
            <a:pPr marL="914400" lvl="3" indent="-287338">
              <a:spcBef>
                <a:spcPts val="0"/>
              </a:spcBef>
              <a:spcAft>
                <a:spcPts val="200"/>
              </a:spcAft>
            </a:pPr>
            <a:r>
              <a:rPr lang="en-US" sz="3000" i="1" dirty="0">
                <a:solidFill>
                  <a:srgbClr val="580000"/>
                </a:solidFill>
                <a:effectLst>
                  <a:outerShdw blurRad="38100" dist="38100" dir="2700000" algn="tl">
                    <a:srgbClr val="000000">
                      <a:alpha val="43137"/>
                    </a:srgbClr>
                  </a:outerShdw>
                </a:effectLst>
                <a:ea typeface="Times New Roman" panose="02020603050405020304" pitchFamily="18" charset="0"/>
              </a:rPr>
              <a:t>This fulfilled multiple prophecies of Isaiah                          (12:38-41; Isaiah 53:1; 6:9-10).</a:t>
            </a:r>
          </a:p>
          <a:p>
            <a:pPr marL="1258888" lvl="3" indent="-285750">
              <a:spcBef>
                <a:spcPts val="0"/>
              </a:spcBef>
              <a:spcAft>
                <a:spcPts val="200"/>
              </a:spcAft>
            </a:pPr>
            <a:r>
              <a:rPr lang="en-US" sz="3000" dirty="0">
                <a:effectLst>
                  <a:outerShdw blurRad="38100" dist="38100" dir="2700000" algn="tl">
                    <a:srgbClr val="000000">
                      <a:alpha val="43137"/>
                    </a:srgbClr>
                  </a:outerShdw>
                </a:effectLst>
                <a:ea typeface="Times New Roman" panose="02020603050405020304" pitchFamily="18" charset="0"/>
              </a:rPr>
              <a:t>Isaiah had seen His glory and spoken of Him.</a:t>
            </a:r>
          </a:p>
          <a:p>
            <a:pPr marL="628650" lvl="2" indent="-285750">
              <a:spcBef>
                <a:spcPts val="0"/>
              </a:spcBef>
              <a:spcAft>
                <a:spcPts val="200"/>
              </a:spcAft>
            </a:pPr>
            <a:r>
              <a:rPr lang="en-US" sz="3000" b="1" dirty="0">
                <a:ea typeface="Times New Roman" panose="02020603050405020304" pitchFamily="18" charset="0"/>
              </a:rPr>
              <a:t>However, even among the rulers many believed,  but did not confess it because they feared being  put out of the synagogue </a:t>
            </a:r>
            <a:r>
              <a:rPr lang="en-US" sz="3000" dirty="0">
                <a:ea typeface="Times New Roman" panose="02020603050405020304" pitchFamily="18" charset="0"/>
              </a:rPr>
              <a:t>(12:42-43).</a:t>
            </a:r>
          </a:p>
          <a:p>
            <a:pPr marL="914400" lvl="3" indent="-287338">
              <a:spcBef>
                <a:spcPts val="0"/>
              </a:spcBef>
              <a:spcAft>
                <a:spcPts val="200"/>
              </a:spcAft>
            </a:pPr>
            <a:r>
              <a:rPr lang="en-US" sz="3000" i="1" dirty="0">
                <a:solidFill>
                  <a:srgbClr val="580000"/>
                </a:solidFill>
                <a:effectLst>
                  <a:outerShdw blurRad="38100" dist="38100" dir="2700000" algn="tl">
                    <a:srgbClr val="000000">
                      <a:alpha val="43137"/>
                    </a:srgbClr>
                  </a:outerShdw>
                </a:effectLst>
                <a:ea typeface="Times New Roman" panose="02020603050405020304" pitchFamily="18" charset="0"/>
              </a:rPr>
              <a:t>They loved the praise of men more than God’s praise.</a:t>
            </a:r>
          </a:p>
        </p:txBody>
      </p:sp>
    </p:spTree>
    <p:extLst>
      <p:ext uri="{BB962C8B-B14F-4D97-AF65-F5344CB8AC3E}">
        <p14:creationId xmlns:p14="http://schemas.microsoft.com/office/powerpoint/2010/main" val="12264409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325420"/>
          </a:xfrm>
        </p:spPr>
        <p:txBody>
          <a:bodyPr>
            <a:normAutofit/>
          </a:bodyPr>
          <a:lstStyle/>
          <a:p>
            <a:pPr algn="ctr"/>
            <a:r>
              <a:rPr lang="en-US" sz="3600" b="1" dirty="0">
                <a:solidFill>
                  <a:srgbClr val="361B00"/>
                </a:solidFill>
                <a:effectLst>
                  <a:glow rad="101600">
                    <a:schemeClr val="accent4">
                      <a:lumMod val="20000"/>
                      <a:lumOff val="80000"/>
                      <a:alpha val="60000"/>
                    </a:schemeClr>
                  </a:glow>
                </a:effectLst>
                <a:latin typeface="+mn-lt"/>
              </a:rPr>
              <a:t>The Jews Reject the Light of the World</a:t>
            </a:r>
            <a:br>
              <a:rPr lang="en-US" sz="3600" b="1" dirty="0">
                <a:solidFill>
                  <a:srgbClr val="361B00"/>
                </a:solidFill>
                <a:effectLst>
                  <a:glow rad="101600">
                    <a:schemeClr val="accent4">
                      <a:lumMod val="20000"/>
                      <a:lumOff val="80000"/>
                      <a:alpha val="60000"/>
                    </a:schemeClr>
                  </a:glow>
                </a:effectLst>
                <a:latin typeface="+mn-lt"/>
              </a:rPr>
            </a:br>
            <a:r>
              <a:rPr lang="en-US" sz="3200" dirty="0">
                <a:solidFill>
                  <a:srgbClr val="361B00"/>
                </a:solidFill>
                <a:effectLst>
                  <a:glow rad="101600">
                    <a:schemeClr val="accent4">
                      <a:lumMod val="20000"/>
                      <a:lumOff val="80000"/>
                      <a:alpha val="60000"/>
                    </a:schemeClr>
                  </a:glow>
                </a:effectLst>
                <a:latin typeface="+mn-lt"/>
              </a:rPr>
              <a:t>(John 12:36-50)</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367804" y="1253810"/>
            <a:ext cx="8647339" cy="5758569"/>
          </a:xfrm>
        </p:spPr>
        <p:txBody>
          <a:bodyPr>
            <a:noAutofit/>
          </a:bodyPr>
          <a:lstStyle/>
          <a:p>
            <a:pPr marL="0" lvl="1" indent="0">
              <a:spcBef>
                <a:spcPts val="0"/>
              </a:spcBef>
              <a:spcAft>
                <a:spcPts val="300"/>
              </a:spcAft>
              <a:buNone/>
            </a:pPr>
            <a:r>
              <a:rPr lang="en-US" sz="3200" i="1" dirty="0">
                <a:solidFill>
                  <a:srgbClr val="800000"/>
                </a:solidFill>
                <a:effectLst>
                  <a:outerShdw blurRad="38100" dist="38100" dir="2700000" algn="tl">
                    <a:srgbClr val="000000">
                      <a:alpha val="43137"/>
                    </a:srgbClr>
                  </a:outerShdw>
                </a:effectLst>
                <a:ea typeface="Times New Roman" panose="02020603050405020304" pitchFamily="18" charset="0"/>
              </a:rPr>
              <a:t>Summary statement of Jesus’ mission and purpose. </a:t>
            </a:r>
          </a:p>
          <a:p>
            <a:pPr marL="287338" lvl="1" indent="-287338">
              <a:lnSpc>
                <a:spcPct val="85000"/>
              </a:lnSpc>
              <a:spcBef>
                <a:spcPts val="0"/>
              </a:spcBef>
              <a:spcAft>
                <a:spcPts val="200"/>
              </a:spcAft>
            </a:pPr>
            <a:r>
              <a:rPr lang="en-US" sz="3000" b="1" dirty="0">
                <a:ea typeface="Times New Roman" panose="02020603050405020304" pitchFamily="18" charset="0"/>
              </a:rPr>
              <a:t>To believe in Him is to believe in the One who sent Him </a:t>
            </a:r>
            <a:r>
              <a:rPr lang="en-US" sz="3000" dirty="0">
                <a:ea typeface="Times New Roman" panose="02020603050405020304" pitchFamily="18" charset="0"/>
              </a:rPr>
              <a:t>(12:44-45).</a:t>
            </a:r>
          </a:p>
          <a:p>
            <a:pPr marL="287338" lvl="1" indent="-287338">
              <a:lnSpc>
                <a:spcPct val="85000"/>
              </a:lnSpc>
              <a:spcBef>
                <a:spcPts val="0"/>
              </a:spcBef>
              <a:spcAft>
                <a:spcPts val="200"/>
              </a:spcAft>
            </a:pPr>
            <a:r>
              <a:rPr lang="en-US" sz="3000" b="1" dirty="0">
                <a:ea typeface="Times New Roman" panose="02020603050405020304" pitchFamily="18" charset="0"/>
              </a:rPr>
              <a:t>He has come as a light </a:t>
            </a:r>
            <a:r>
              <a:rPr lang="en-US" sz="3000" dirty="0">
                <a:ea typeface="Times New Roman" panose="02020603050405020304" pitchFamily="18" charset="0"/>
              </a:rPr>
              <a:t>so that believers need not abide in darkness (12:46-47).</a:t>
            </a:r>
          </a:p>
          <a:p>
            <a:pPr marL="574675" lvl="2" indent="-287338">
              <a:lnSpc>
                <a:spcPct val="85000"/>
              </a:lnSpc>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John 12:46 is the LAST time in John’s Gospel that Jesus is identified as the Light. </a:t>
            </a:r>
          </a:p>
          <a:p>
            <a:pPr marL="574675" lvl="2" indent="-287338">
              <a:lnSpc>
                <a:spcPct val="85000"/>
              </a:lnSpc>
              <a:spcBef>
                <a:spcPts val="0"/>
              </a:spcBef>
              <a:spcAft>
                <a:spcPts val="200"/>
              </a:spcAft>
            </a:pPr>
            <a:r>
              <a:rPr lang="en-US" sz="3000" i="1" dirty="0">
                <a:solidFill>
                  <a:srgbClr val="800000"/>
                </a:solidFill>
                <a:effectLst>
                  <a:outerShdw blurRad="38100" dist="38100" dir="2700000" algn="tl">
                    <a:srgbClr val="000000">
                      <a:alpha val="43137"/>
                    </a:srgbClr>
                  </a:outerShdw>
                </a:effectLst>
                <a:ea typeface="Times New Roman" panose="02020603050405020304" pitchFamily="18" charset="0"/>
              </a:rPr>
              <a:t> It has been a predominate theme of His public ministry (1:4-5, 9; 8:12: 9:5; 12:35-36).</a:t>
            </a:r>
          </a:p>
          <a:p>
            <a:pPr marL="287338" lvl="1" indent="-287338">
              <a:lnSpc>
                <a:spcPct val="85000"/>
              </a:lnSpc>
              <a:spcBef>
                <a:spcPts val="0"/>
              </a:spcBef>
              <a:spcAft>
                <a:spcPts val="200"/>
              </a:spcAft>
            </a:pPr>
            <a:r>
              <a:rPr lang="en-US" sz="3000" b="1" dirty="0">
                <a:ea typeface="Times New Roman" panose="02020603050405020304" pitchFamily="18" charset="0"/>
              </a:rPr>
              <a:t>His words are the standard </a:t>
            </a:r>
            <a:r>
              <a:rPr lang="en-US" sz="3000" dirty="0">
                <a:ea typeface="Times New Roman" panose="02020603050405020304" pitchFamily="18" charset="0"/>
              </a:rPr>
              <a:t>of judgment because they are from the Father (12:48-49).</a:t>
            </a:r>
          </a:p>
          <a:p>
            <a:pPr marL="287338" lvl="1" indent="-287338">
              <a:lnSpc>
                <a:spcPct val="85000"/>
              </a:lnSpc>
              <a:spcBef>
                <a:spcPts val="0"/>
              </a:spcBef>
              <a:spcAft>
                <a:spcPts val="200"/>
              </a:spcAft>
            </a:pPr>
            <a:r>
              <a:rPr lang="en-US" sz="3000" b="1" dirty="0">
                <a:ea typeface="Times New Roman" panose="02020603050405020304" pitchFamily="18" charset="0"/>
              </a:rPr>
              <a:t>He relies precisely on the Father’s words</a:t>
            </a:r>
            <a:r>
              <a:rPr lang="en-US" sz="3000" dirty="0">
                <a:ea typeface="Times New Roman" panose="02020603050405020304" pitchFamily="18" charset="0"/>
              </a:rPr>
              <a:t>, because He knows they are everlasting </a:t>
            </a:r>
            <a:r>
              <a:rPr lang="en-US" sz="3400" dirty="0">
                <a:ea typeface="Times New Roman" panose="02020603050405020304" pitchFamily="18" charset="0"/>
              </a:rPr>
              <a:t>life (12:50).</a:t>
            </a:r>
          </a:p>
        </p:txBody>
      </p:sp>
    </p:spTree>
    <p:extLst>
      <p:ext uri="{BB962C8B-B14F-4D97-AF65-F5344CB8AC3E}">
        <p14:creationId xmlns:p14="http://schemas.microsoft.com/office/powerpoint/2010/main" val="36648102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57388" y="1131094"/>
            <a:ext cx="8157962" cy="994172"/>
          </a:xfrm>
        </p:spPr>
        <p:txBody>
          <a:bodyPr>
            <a:normAutofit/>
          </a:bodyPr>
          <a:lstStyle/>
          <a:p>
            <a:r>
              <a:rPr lang="en-US" b="1" dirty="0">
                <a:latin typeface="Arial" panose="020B0604020202020204" pitchFamily="34" charset="0"/>
                <a:cs typeface="Arial" panose="020B0604020202020204" pitchFamily="34" charset="0"/>
              </a:rPr>
              <a:t>Seven Periods of Jesus’ Life</a:t>
            </a:r>
            <a:endParaRPr lang="en-US" altLang="en-US"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idx="1"/>
          </p:nvPr>
        </p:nvSpPr>
        <p:spPr>
          <a:xfrm>
            <a:off x="1237593" y="2226469"/>
            <a:ext cx="7277757" cy="3263504"/>
          </a:xfrm>
        </p:spPr>
        <p:txBody>
          <a:bodyPr/>
          <a:lstStyle/>
          <a:p>
            <a:r>
              <a:rPr lang="en-US" altLang="en-US" sz="2400" dirty="0"/>
              <a:t>Years of Preparation</a:t>
            </a:r>
          </a:p>
          <a:p>
            <a:r>
              <a:rPr lang="en-US" altLang="en-US" sz="2400" dirty="0"/>
              <a:t>Beginning of Ministry</a:t>
            </a:r>
          </a:p>
          <a:p>
            <a:r>
              <a:rPr lang="en-US" altLang="en-US" sz="2400" dirty="0"/>
              <a:t>Great Galilean Ministry</a:t>
            </a:r>
          </a:p>
          <a:p>
            <a:r>
              <a:rPr lang="en-US" altLang="en-US" sz="2400" dirty="0"/>
              <a:t>Periods of Retirement</a:t>
            </a:r>
          </a:p>
          <a:p>
            <a:r>
              <a:rPr lang="en-US" altLang="en-US" sz="2400" dirty="0"/>
              <a:t>Close of Ministry</a:t>
            </a:r>
          </a:p>
          <a:p>
            <a:r>
              <a:rPr lang="en-US" altLang="en-US" sz="2400" dirty="0"/>
              <a:t>Last Week</a:t>
            </a:r>
          </a:p>
          <a:p>
            <a:r>
              <a:rPr lang="en-US" altLang="en-US" sz="2400" dirty="0"/>
              <a:t>Resurrection and Exaltation</a:t>
            </a:r>
          </a:p>
        </p:txBody>
      </p:sp>
      <p:pic>
        <p:nvPicPr>
          <p:cNvPr id="2" name="Picture 2" descr="Image result for big number 7"/>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152883" y="1343188"/>
            <a:ext cx="2784607" cy="41467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241289" y="4381367"/>
            <a:ext cx="3094814" cy="44147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35978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5" presetClass="emph" presetSubtype="0" nodeType="withEffect">
                                  <p:stCondLst>
                                    <p:cond delay="0"/>
                                  </p:stCondLst>
                                  <p:iterate type="lt">
                                    <p:tmAbs val="25"/>
                                  </p:iterate>
                                  <p:childTnLst>
                                    <p:set>
                                      <p:cBhvr override="childStyle">
                                        <p:cTn id="9" dur="indefinite"/>
                                        <p:tgtEl>
                                          <p:spTgt spid="512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4113" y="700784"/>
            <a:ext cx="6777936" cy="1835358"/>
          </a:xfrm>
        </p:spPr>
        <p:txBody>
          <a:bodyPr anchor="t"/>
          <a:lstStyle/>
          <a:p>
            <a:pPr algn="l"/>
            <a:r>
              <a:rPr lang="en-US" altLang="en-US" sz="4800" b="1" dirty="0">
                <a:latin typeface="Berlin Sans FB Demi" panose="020E0802020502020306" pitchFamily="34" charset="0"/>
              </a:rPr>
              <a:t>Life of Christ (3)</a:t>
            </a:r>
            <a:br>
              <a:rPr lang="en-US" altLang="en-US" sz="3200" b="1" dirty="0">
                <a:latin typeface="Berlin Sans FB Demi" panose="020E0802020502020306" pitchFamily="34" charset="0"/>
              </a:rPr>
            </a:br>
            <a:r>
              <a:rPr lang="en-US" altLang="en-US" sz="3200" dirty="0">
                <a:latin typeface="Berlin Sans FB" panose="020E0602020502020306" pitchFamily="34" charset="0"/>
              </a:rPr>
              <a:t>Lesson 3-- Overview</a:t>
            </a:r>
          </a:p>
        </p:txBody>
      </p:sp>
      <p:sp>
        <p:nvSpPr>
          <p:cNvPr id="2051" name="Rectangle 3"/>
          <p:cNvSpPr>
            <a:spLocks noGrp="1" noChangeArrowheads="1"/>
          </p:cNvSpPr>
          <p:nvPr>
            <p:ph type="subTitle" idx="1"/>
          </p:nvPr>
        </p:nvSpPr>
        <p:spPr>
          <a:xfrm>
            <a:off x="362925" y="2214901"/>
            <a:ext cx="5605058" cy="3442647"/>
          </a:xfrm>
        </p:spPr>
        <p:txBody>
          <a:bodyPr anchor="t"/>
          <a:lstStyle/>
          <a:p>
            <a:pPr algn="l">
              <a:spcBef>
                <a:spcPts val="0"/>
              </a:spcBef>
            </a:pPr>
            <a:r>
              <a:rPr lang="en-US" sz="3200" b="1" dirty="0"/>
              <a:t>John 12:20-50; Mark 11:15-18 </a:t>
            </a:r>
          </a:p>
          <a:p>
            <a:pPr marL="428625" indent="-304800" algn="l">
              <a:spcBef>
                <a:spcPts val="0"/>
              </a:spcBef>
              <a:buFont typeface="Arial" panose="020B0604020202020204" pitchFamily="34" charset="0"/>
              <a:buChar char="•"/>
            </a:pPr>
            <a:r>
              <a:rPr lang="en-US" sz="3200" dirty="0">
                <a:effectLst>
                  <a:outerShdw blurRad="38100" dist="38100" dir="2700000" algn="tl">
                    <a:srgbClr val="000000">
                      <a:alpha val="43137"/>
                    </a:srgbClr>
                  </a:outerShdw>
                </a:effectLst>
              </a:rPr>
              <a:t>Cleansing of Temple</a:t>
            </a:r>
          </a:p>
          <a:p>
            <a:pPr marL="428625" indent="-304800" algn="l">
              <a:spcBef>
                <a:spcPts val="0"/>
              </a:spcBef>
              <a:buFont typeface="Arial" panose="020B0604020202020204" pitchFamily="34" charset="0"/>
              <a:buChar char="•"/>
            </a:pPr>
            <a:r>
              <a:rPr lang="en-US" sz="3200" dirty="0">
                <a:effectLst>
                  <a:outerShdw blurRad="38100" dist="38100" dir="2700000" algn="tl">
                    <a:srgbClr val="000000">
                      <a:alpha val="43137"/>
                    </a:srgbClr>
                  </a:outerShdw>
                </a:effectLst>
              </a:rPr>
              <a:t>Significance of Jesus’ Death and Resurrection</a:t>
            </a:r>
          </a:p>
          <a:p>
            <a:pPr marL="428625" indent="-304800" algn="l">
              <a:spcBef>
                <a:spcPts val="0"/>
              </a:spcBef>
              <a:buFont typeface="Arial" panose="020B0604020202020204" pitchFamily="34" charset="0"/>
              <a:buChar char="•"/>
            </a:pPr>
            <a:r>
              <a:rPr lang="en-US" sz="3200" dirty="0">
                <a:effectLst>
                  <a:outerShdw blurRad="38100" dist="38100" dir="2700000" algn="tl">
                    <a:srgbClr val="000000">
                      <a:alpha val="43137"/>
                    </a:srgbClr>
                  </a:outerShdw>
                </a:effectLst>
              </a:rPr>
              <a:t>Summary of Jesus’ Mission and Purpose </a:t>
            </a:r>
          </a:p>
          <a:p>
            <a:pPr marL="428625" indent="-304800" algn="l">
              <a:spcBef>
                <a:spcPts val="0"/>
              </a:spcBef>
              <a:buFont typeface="Arial" panose="020B0604020202020204" pitchFamily="34" charset="0"/>
              <a:buChar char="•"/>
            </a:pPr>
            <a:endParaRPr lang="sv-SE" sz="1350" i="1" dirty="0">
              <a:solidFill>
                <a:srgbClr val="860000"/>
              </a:solidFill>
            </a:endParaRPr>
          </a:p>
        </p:txBody>
      </p:sp>
      <p:pic>
        <p:nvPicPr>
          <p:cNvPr id="3" name="Picture 2">
            <a:extLst>
              <a:ext uri="{FF2B5EF4-FFF2-40B4-BE49-F238E27FC236}">
                <a16:creationId xmlns:a16="http://schemas.microsoft.com/office/drawing/2014/main" id="{0CEDB594-56A8-8A4A-BD62-3A6C8B13C1DE}"/>
              </a:ext>
            </a:extLst>
          </p:cNvPr>
          <p:cNvPicPr>
            <a:picLocks noChangeAspect="1"/>
          </p:cNvPicPr>
          <p:nvPr/>
        </p:nvPicPr>
        <p:blipFill>
          <a:blip r:embed="rId3"/>
          <a:stretch>
            <a:fillRect/>
          </a:stretch>
        </p:blipFill>
        <p:spPr>
          <a:xfrm>
            <a:off x="5967983" y="1200452"/>
            <a:ext cx="2813091" cy="8298746"/>
          </a:xfrm>
          <a:prstGeom prst="rect">
            <a:avLst/>
          </a:prstGeom>
        </p:spPr>
      </p:pic>
    </p:spTree>
    <p:extLst>
      <p:ext uri="{BB962C8B-B14F-4D97-AF65-F5344CB8AC3E}">
        <p14:creationId xmlns:p14="http://schemas.microsoft.com/office/powerpoint/2010/main" val="1182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2"/>
          <p:cNvSpPr txBox="1">
            <a:spLocks noGrp="1"/>
          </p:cNvSpPr>
          <p:nvPr>
            <p:ph type="title"/>
          </p:nvPr>
        </p:nvSpPr>
        <p:spPr>
          <a:xfrm>
            <a:off x="571500" y="498023"/>
            <a:ext cx="8001000" cy="912019"/>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pPr algn="ctr">
              <a:spcBef>
                <a:spcPts val="0"/>
              </a:spcBef>
              <a:spcAft>
                <a:spcPts val="0"/>
              </a:spcAft>
            </a:pPr>
            <a:r>
              <a:rPr lang="en-US" sz="4000" b="1" dirty="0">
                <a:latin typeface="+mn-lt"/>
              </a:rPr>
              <a:t>Possible Timetable of the Last Week</a:t>
            </a:r>
            <a:endParaRPr sz="4000" b="1" dirty="0">
              <a:latin typeface="+mn-lt"/>
            </a:endParaRPr>
          </a:p>
        </p:txBody>
      </p:sp>
      <p:sp>
        <p:nvSpPr>
          <p:cNvPr id="259" name="Google Shape;259;p12"/>
          <p:cNvSpPr txBox="1">
            <a:spLocks noGrp="1"/>
          </p:cNvSpPr>
          <p:nvPr>
            <p:ph type="body" idx="1"/>
          </p:nvPr>
        </p:nvSpPr>
        <p:spPr>
          <a:xfrm>
            <a:off x="571500" y="1789238"/>
            <a:ext cx="8001000" cy="327952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87338" indent="-287338">
              <a:spcBef>
                <a:spcPts val="0"/>
              </a:spcBef>
              <a:spcAft>
                <a:spcPts val="0"/>
              </a:spcAft>
              <a:buSzPts val="3200"/>
            </a:pPr>
            <a:r>
              <a:rPr lang="en-US" sz="3200" b="1" dirty="0"/>
              <a:t>Friday</a:t>
            </a:r>
            <a:r>
              <a:rPr lang="en-US" sz="3200" dirty="0"/>
              <a:t>—Jesus travels up from Jericho to Bethany</a:t>
            </a:r>
            <a:endParaRPr sz="2800" dirty="0"/>
          </a:p>
          <a:p>
            <a:pPr marL="287338" indent="-287338">
              <a:spcBef>
                <a:spcPts val="480"/>
              </a:spcBef>
              <a:spcAft>
                <a:spcPts val="0"/>
              </a:spcAft>
              <a:buSzPts val="3200"/>
            </a:pPr>
            <a:r>
              <a:rPr lang="en-US" sz="3200" b="1" dirty="0"/>
              <a:t>Saturday</a:t>
            </a:r>
            <a:r>
              <a:rPr lang="en-US" sz="3200" dirty="0"/>
              <a:t> (Sabbath)—rest, anointing by Mary at Simon’s house</a:t>
            </a:r>
            <a:endParaRPr sz="2800" dirty="0"/>
          </a:p>
          <a:p>
            <a:pPr marL="287338" indent="-287338">
              <a:spcBef>
                <a:spcPts val="480"/>
              </a:spcBef>
              <a:spcAft>
                <a:spcPts val="0"/>
              </a:spcAft>
              <a:buSzPts val="3200"/>
            </a:pPr>
            <a:r>
              <a:rPr lang="en-US" sz="3200" b="1" dirty="0"/>
              <a:t>Sunday</a:t>
            </a:r>
            <a:r>
              <a:rPr lang="en-US" sz="3200" dirty="0"/>
              <a:t>—Coronation</a:t>
            </a:r>
            <a:r>
              <a:rPr lang="en-US" sz="2800" dirty="0"/>
              <a:t> (T</a:t>
            </a:r>
            <a:r>
              <a:rPr lang="en-US" sz="3200" dirty="0"/>
              <a:t>riumphant Entry)</a:t>
            </a:r>
          </a:p>
          <a:p>
            <a:pPr marL="287338" indent="-287338">
              <a:spcBef>
                <a:spcPts val="480"/>
              </a:spcBef>
              <a:spcAft>
                <a:spcPts val="0"/>
              </a:spcAft>
              <a:buSzPts val="3200"/>
            </a:pPr>
            <a:r>
              <a:rPr lang="en-US" sz="3200" b="1" dirty="0"/>
              <a:t>Monday</a:t>
            </a:r>
            <a:r>
              <a:rPr lang="en-US" sz="3200" dirty="0"/>
              <a:t>—Cleansing Temple</a:t>
            </a:r>
            <a:endParaRPr sz="2800" dirty="0"/>
          </a:p>
          <a:p>
            <a:pPr marL="287338" indent="-287338">
              <a:spcBef>
                <a:spcPts val="480"/>
              </a:spcBef>
              <a:spcAft>
                <a:spcPts val="0"/>
              </a:spcAft>
              <a:buSzPts val="3200"/>
            </a:pPr>
            <a:r>
              <a:rPr lang="en-US" sz="3200" b="1" dirty="0"/>
              <a:t>Tuesday</a:t>
            </a:r>
            <a:r>
              <a:rPr lang="en-US" sz="3200" dirty="0"/>
              <a:t>—Conflict and teaching in the Temple</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wipe(left)">
                                      <p:cBhvr>
                                        <p:cTn id="7" dur="500"/>
                                        <p:tgtEl>
                                          <p:spTgt spid="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9">
                                            <p:txEl>
                                              <p:pRg st="1" end="1"/>
                                            </p:txEl>
                                          </p:spTgt>
                                        </p:tgtEl>
                                        <p:attrNameLst>
                                          <p:attrName>style.visibility</p:attrName>
                                        </p:attrNameLst>
                                      </p:cBhvr>
                                      <p:to>
                                        <p:strVal val="visible"/>
                                      </p:to>
                                    </p:set>
                                    <p:animEffect transition="in" filter="wipe(left)">
                                      <p:cBhvr>
                                        <p:cTn id="12" dur="500"/>
                                        <p:tgtEl>
                                          <p:spTgt spid="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9">
                                            <p:txEl>
                                              <p:pRg st="2" end="2"/>
                                            </p:txEl>
                                          </p:spTgt>
                                        </p:tgtEl>
                                        <p:attrNameLst>
                                          <p:attrName>style.visibility</p:attrName>
                                        </p:attrNameLst>
                                      </p:cBhvr>
                                      <p:to>
                                        <p:strVal val="visible"/>
                                      </p:to>
                                    </p:set>
                                    <p:animEffect transition="in" filter="wipe(left)">
                                      <p:cBhvr>
                                        <p:cTn id="17" dur="500"/>
                                        <p:tgtEl>
                                          <p:spTgt spid="2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9">
                                            <p:txEl>
                                              <p:pRg st="3" end="3"/>
                                            </p:txEl>
                                          </p:spTgt>
                                        </p:tgtEl>
                                        <p:attrNameLst>
                                          <p:attrName>style.visibility</p:attrName>
                                        </p:attrNameLst>
                                      </p:cBhvr>
                                      <p:to>
                                        <p:strVal val="visible"/>
                                      </p:to>
                                    </p:set>
                                    <p:animEffect transition="in" filter="wipe(left)">
                                      <p:cBhvr>
                                        <p:cTn id="22" dur="500"/>
                                        <p:tgtEl>
                                          <p:spTgt spid="2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9">
                                            <p:txEl>
                                              <p:pRg st="4" end="4"/>
                                            </p:txEl>
                                          </p:spTgt>
                                        </p:tgtEl>
                                        <p:attrNameLst>
                                          <p:attrName>style.visibility</p:attrName>
                                        </p:attrNameLst>
                                      </p:cBhvr>
                                      <p:to>
                                        <p:strVal val="visible"/>
                                      </p:to>
                                    </p:set>
                                    <p:animEffect transition="in" filter="wipe(left)">
                                      <p:cBhvr>
                                        <p:cTn id="27" dur="500"/>
                                        <p:tgtEl>
                                          <p:spTgt spid="2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8567F6-0563-477D-8D8D-8B361B7E0CC9}"/>
              </a:ext>
            </a:extLst>
          </p:cNvPr>
          <p:cNvPicPr>
            <a:picLocks noChangeAspect="1"/>
          </p:cNvPicPr>
          <p:nvPr/>
        </p:nvPicPr>
        <p:blipFill>
          <a:blip r:embed="rId3"/>
          <a:stretch>
            <a:fillRect/>
          </a:stretch>
        </p:blipFill>
        <p:spPr>
          <a:xfrm>
            <a:off x="-838200" y="0"/>
            <a:ext cx="9982200" cy="7010400"/>
          </a:xfrm>
          <a:prstGeom prst="rect">
            <a:avLst/>
          </a:prstGeom>
        </p:spPr>
      </p:pic>
      <p:sp>
        <p:nvSpPr>
          <p:cNvPr id="5" name="TextBox 4">
            <a:extLst>
              <a:ext uri="{FF2B5EF4-FFF2-40B4-BE49-F238E27FC236}">
                <a16:creationId xmlns:a16="http://schemas.microsoft.com/office/drawing/2014/main" id="{4D6D7A83-EC86-4C7A-A41F-E18316C12994}"/>
              </a:ext>
            </a:extLst>
          </p:cNvPr>
          <p:cNvSpPr txBox="1"/>
          <p:nvPr/>
        </p:nvSpPr>
        <p:spPr>
          <a:xfrm>
            <a:off x="5334000" y="1944469"/>
            <a:ext cx="1600200" cy="646331"/>
          </a:xfrm>
          <a:prstGeom prst="rect">
            <a:avLst/>
          </a:prstGeom>
          <a:gradFill flip="none" rotWithShape="1">
            <a:gsLst>
              <a:gs pos="0">
                <a:schemeClr val="accent1">
                  <a:lumMod val="5000"/>
                  <a:lumOff val="95000"/>
                </a:schemeClr>
              </a:gs>
              <a:gs pos="100000">
                <a:srgbClr val="FFE79B">
                  <a:alpha val="23000"/>
                </a:srgbClr>
              </a:gs>
            </a:gsLst>
            <a:path path="circle">
              <a:fillToRect l="50000" t="50000" r="50000" b="50000"/>
            </a:path>
            <a:tileRect/>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glow rad="622300">
                    <a:prstClr val="white">
                      <a:alpha val="60000"/>
                    </a:prstClr>
                  </a:glow>
                </a:effectLst>
                <a:uLnTx/>
                <a:uFillTx/>
                <a:latin typeface="Calibri" panose="020F0502020204030204"/>
                <a:ea typeface="+mn-ea"/>
                <a:cs typeface="+mn-cs"/>
              </a:rPr>
              <a:t>Garden of Gethsemane</a:t>
            </a:r>
          </a:p>
        </p:txBody>
      </p:sp>
    </p:spTree>
    <p:extLst>
      <p:ext uri="{BB962C8B-B14F-4D97-AF65-F5344CB8AC3E}">
        <p14:creationId xmlns:p14="http://schemas.microsoft.com/office/powerpoint/2010/main" val="178515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2DB7-E1A2-1C9B-00CE-A207CC96EF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034DA2-2A49-5D4F-750F-103AA7A537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8955D2-629E-031D-A240-5943C67245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10559" t="12709" r="33232" b="47130"/>
          <a:stretch/>
        </p:blipFill>
        <p:spPr>
          <a:xfrm>
            <a:off x="-130629" y="0"/>
            <a:ext cx="9444446" cy="6857999"/>
          </a:xfrm>
          <a:prstGeom prst="rect">
            <a:avLst/>
          </a:prstGeom>
        </p:spPr>
      </p:pic>
    </p:spTree>
    <p:extLst>
      <p:ext uri="{BB962C8B-B14F-4D97-AF65-F5344CB8AC3E}">
        <p14:creationId xmlns:p14="http://schemas.microsoft.com/office/powerpoint/2010/main" val="286353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11E839D0-1E42-4AA3-AA1F-E8E2092F55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4" r="3347"/>
          <a:stretch/>
        </p:blipFill>
        <p:spPr bwMode="auto">
          <a:xfrm>
            <a:off x="0" y="-8358"/>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76482" name="Rectangle 2">
            <a:extLst>
              <a:ext uri="{FF2B5EF4-FFF2-40B4-BE49-F238E27FC236}">
                <a16:creationId xmlns:a16="http://schemas.microsoft.com/office/drawing/2014/main" id="{F5125AAA-E6D0-47C6-BA37-4AA4CF25C3DE}"/>
              </a:ext>
            </a:extLst>
          </p:cNvPr>
          <p:cNvSpPr>
            <a:spLocks noGrp="1" noChangeArrowheads="1"/>
          </p:cNvSpPr>
          <p:nvPr>
            <p:ph type="title" idx="4294967295"/>
          </p:nvPr>
        </p:nvSpPr>
        <p:spPr>
          <a:xfrm>
            <a:off x="323880" y="238530"/>
            <a:ext cx="3614456" cy="2090033"/>
          </a:xfrm>
          <a:solidFill>
            <a:schemeClr val="tx1">
              <a:alpha val="50000"/>
            </a:schemeClr>
          </a:solidFill>
        </p:spPr>
        <p:txBody>
          <a:bodyPr vert="horz" lIns="91440" tIns="45720" rIns="91440" bIns="45720" rtlCol="0" anchor="ctr">
            <a:normAutofit/>
          </a:bodyPr>
          <a:lstStyle/>
          <a:p>
            <a:pPr algn="ctr"/>
            <a:r>
              <a:rPr lang="en-US" altLang="en-US" sz="3600" b="1" dirty="0">
                <a:solidFill>
                  <a:schemeClr val="bg1"/>
                </a:solidFill>
                <a:latin typeface="+mn-lt"/>
              </a:rPr>
              <a:t>Jesus Enters Jerusalem;  Curses a Fig Tree </a:t>
            </a:r>
            <a:r>
              <a:rPr lang="en-US" altLang="en-US" sz="2800" dirty="0">
                <a:solidFill>
                  <a:schemeClr val="bg1"/>
                </a:solidFill>
                <a:latin typeface="+mn-lt"/>
              </a:rPr>
              <a:t>(Mark 11:12-14)</a:t>
            </a:r>
          </a:p>
        </p:txBody>
      </p:sp>
      <p:sp>
        <p:nvSpPr>
          <p:cNvPr id="276483" name="Rectangle 3">
            <a:extLst>
              <a:ext uri="{FF2B5EF4-FFF2-40B4-BE49-F238E27FC236}">
                <a16:creationId xmlns:a16="http://schemas.microsoft.com/office/drawing/2014/main" id="{7FE9DAA4-8598-482B-A3C0-B96AA2EA7338}"/>
              </a:ext>
            </a:extLst>
          </p:cNvPr>
          <p:cNvSpPr>
            <a:spLocks noGrp="1" noChangeArrowheads="1"/>
          </p:cNvSpPr>
          <p:nvPr>
            <p:ph type="body" idx="4294967295"/>
          </p:nvPr>
        </p:nvSpPr>
        <p:spPr>
          <a:xfrm>
            <a:off x="323880" y="2323859"/>
            <a:ext cx="3614457" cy="4521078"/>
          </a:xfrm>
          <a:solidFill>
            <a:schemeClr val="tx1">
              <a:alpha val="50000"/>
            </a:schemeClr>
          </a:solidFill>
        </p:spPr>
        <p:txBody>
          <a:bodyPr vert="horz" lIns="91440" tIns="45720" rIns="91440" bIns="45720" rtlCol="0" anchor="ctr">
            <a:noAutofit/>
          </a:bodyPr>
          <a:lstStyle/>
          <a:p>
            <a:pPr marL="0" indent="0">
              <a:spcBef>
                <a:spcPts val="100"/>
              </a:spcBef>
              <a:buNone/>
            </a:pPr>
            <a:r>
              <a:rPr lang="en-US" altLang="en-US" b="1" dirty="0">
                <a:solidFill>
                  <a:schemeClr val="bg1"/>
                </a:solidFill>
                <a:effectLst>
                  <a:glow rad="101600">
                    <a:schemeClr val="accent3">
                      <a:satMod val="175000"/>
                      <a:alpha val="40000"/>
                    </a:schemeClr>
                  </a:glow>
                </a:effectLst>
              </a:rPr>
              <a:t>The next day as Jesus travels from Bethany to Jerusalem He is hungry </a:t>
            </a:r>
            <a:r>
              <a:rPr lang="en-US" altLang="en-US" dirty="0">
                <a:solidFill>
                  <a:schemeClr val="bg1"/>
                </a:solidFill>
                <a:effectLst>
                  <a:glow rad="101600">
                    <a:schemeClr val="accent3">
                      <a:satMod val="175000"/>
                      <a:alpha val="40000"/>
                    </a:schemeClr>
                  </a:glow>
                </a:effectLst>
              </a:rPr>
              <a:t>(11:12-14)</a:t>
            </a:r>
          </a:p>
          <a:p>
            <a:pPr marL="285750" lvl="1" indent="-227013">
              <a:spcBef>
                <a:spcPts val="100"/>
              </a:spcBef>
            </a:pPr>
            <a:r>
              <a:rPr lang="en-US" altLang="en-US" sz="2800" i="1" dirty="0">
                <a:solidFill>
                  <a:schemeClr val="bg1"/>
                </a:solidFill>
                <a:effectLst>
                  <a:glow rad="101600">
                    <a:schemeClr val="accent3">
                      <a:satMod val="175000"/>
                      <a:alpha val="40000"/>
                    </a:schemeClr>
                  </a:glow>
                  <a:outerShdw blurRad="38100" dist="38100" dir="2700000" algn="tl">
                    <a:srgbClr val="000000">
                      <a:alpha val="43137"/>
                    </a:srgbClr>
                  </a:outerShdw>
                </a:effectLst>
              </a:rPr>
              <a:t>Seeing a fig tree, He examines it for fruit. Finding nothing but leaves He curses the tree: “Let no one eat fruit from you ever again.”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6483">
                                            <p:txEl>
                                              <p:pRg st="0" end="0"/>
                                            </p:txEl>
                                          </p:spTgt>
                                        </p:tgtEl>
                                        <p:attrNameLst>
                                          <p:attrName>style.visibility</p:attrName>
                                        </p:attrNameLst>
                                      </p:cBhvr>
                                      <p:to>
                                        <p:strVal val="visible"/>
                                      </p:to>
                                    </p:set>
                                    <p:anim calcmode="lin" valueType="num">
                                      <p:cBhvr>
                                        <p:cTn id="7" dur="1000" fill="hold"/>
                                        <p:tgtEl>
                                          <p:spTgt spid="27648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7648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648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76483">
                                            <p:txEl>
                                              <p:pRg st="1" end="1"/>
                                            </p:txEl>
                                          </p:spTgt>
                                        </p:tgtEl>
                                        <p:attrNameLst>
                                          <p:attrName>style.visibility</p:attrName>
                                        </p:attrNameLst>
                                      </p:cBhvr>
                                      <p:to>
                                        <p:strVal val="visible"/>
                                      </p:to>
                                    </p:set>
                                    <p:anim calcmode="lin" valueType="num">
                                      <p:cBhvr>
                                        <p:cTn id="12" dur="1000" fill="hold"/>
                                        <p:tgtEl>
                                          <p:spTgt spid="27648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7648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76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4A6A3CCC-FD49-4C3D-9B26-1B89DFB2B6AC}"/>
              </a:ext>
            </a:extLst>
          </p:cNvPr>
          <p:cNvSpPr>
            <a:spLocks noGrp="1" noChangeArrowheads="1"/>
          </p:cNvSpPr>
          <p:nvPr>
            <p:ph type="title" idx="4294967295"/>
          </p:nvPr>
        </p:nvSpPr>
        <p:spPr>
          <a:xfrm>
            <a:off x="385194" y="156756"/>
            <a:ext cx="3534603" cy="2450000"/>
          </a:xfrm>
        </p:spPr>
        <p:txBody>
          <a:bodyPr vert="horz" lIns="91440" tIns="45720" rIns="91440" bIns="45720" rtlCol="0" anchor="ctr">
            <a:normAutofit/>
          </a:bodyPr>
          <a:lstStyle/>
          <a:p>
            <a:r>
              <a:rPr lang="en-US" altLang="en-US" sz="4900" b="1" dirty="0">
                <a:latin typeface="+mn-lt"/>
              </a:rPr>
              <a:t>Cleansing the Temple               </a:t>
            </a:r>
            <a:r>
              <a:rPr lang="en-US" altLang="en-US" sz="3100" dirty="0">
                <a:latin typeface="+mn-lt"/>
              </a:rPr>
              <a:t>(Mark 11:15-18)</a:t>
            </a:r>
          </a:p>
        </p:txBody>
      </p:sp>
      <p:sp>
        <p:nvSpPr>
          <p:cNvPr id="280579" name="Rectangle 3">
            <a:extLst>
              <a:ext uri="{FF2B5EF4-FFF2-40B4-BE49-F238E27FC236}">
                <a16:creationId xmlns:a16="http://schemas.microsoft.com/office/drawing/2014/main" id="{9516D336-A54E-49E2-ADC2-9D3D1AF7CF9E}"/>
              </a:ext>
            </a:extLst>
          </p:cNvPr>
          <p:cNvSpPr>
            <a:spLocks noGrp="1" noChangeArrowheads="1"/>
          </p:cNvSpPr>
          <p:nvPr>
            <p:ph type="body" idx="4294967295"/>
          </p:nvPr>
        </p:nvSpPr>
        <p:spPr>
          <a:xfrm>
            <a:off x="3769615" y="156756"/>
            <a:ext cx="5204567" cy="6858000"/>
          </a:xfrm>
        </p:spPr>
        <p:txBody>
          <a:bodyPr vert="horz" lIns="91440" tIns="45720" rIns="91440" bIns="45720" rtlCol="0" anchor="ctr">
            <a:normAutofit/>
          </a:bodyPr>
          <a:lstStyle/>
          <a:p>
            <a:pPr marL="225425">
              <a:lnSpc>
                <a:spcPct val="85000"/>
              </a:lnSpc>
              <a:spcBef>
                <a:spcPts val="100"/>
              </a:spcBef>
            </a:pPr>
            <a:r>
              <a:rPr lang="en-US" altLang="en-US" sz="3200" b="1" dirty="0"/>
              <a:t>Jesus enters the temple and drives out the buyers, sellers &amp; money changers (11:15-17; cp. John 2:13-17).</a:t>
            </a:r>
          </a:p>
          <a:p>
            <a:pPr marL="522288" lvl="1" indent="-293688">
              <a:lnSpc>
                <a:spcPct val="85000"/>
              </a:lnSpc>
              <a:spcBef>
                <a:spcPts val="100"/>
              </a:spcBef>
            </a:pPr>
            <a:r>
              <a:rPr lang="en-US" altLang="en-US" sz="3000" i="1" dirty="0">
                <a:solidFill>
                  <a:srgbClr val="680000"/>
                </a:solidFill>
                <a:effectLst>
                  <a:outerShdw blurRad="38100" dist="38100" dir="2700000" algn="tl">
                    <a:srgbClr val="000000">
                      <a:alpha val="43137"/>
                    </a:srgbClr>
                  </a:outerShdw>
                </a:effectLst>
              </a:rPr>
              <a:t>He would not allow anyone to carry wares through the temple.</a:t>
            </a:r>
          </a:p>
          <a:p>
            <a:pPr marL="522288" lvl="1" indent="-293688">
              <a:lnSpc>
                <a:spcPct val="85000"/>
              </a:lnSpc>
              <a:spcBef>
                <a:spcPts val="100"/>
              </a:spcBef>
            </a:pPr>
            <a:r>
              <a:rPr lang="en-US" altLang="en-US" sz="3000" i="1" dirty="0">
                <a:solidFill>
                  <a:srgbClr val="680000"/>
                </a:solidFill>
                <a:effectLst>
                  <a:outerShdw blurRad="38100" dist="38100" dir="2700000" algn="tl">
                    <a:srgbClr val="000000">
                      <a:alpha val="43137"/>
                    </a:srgbClr>
                  </a:outerShdw>
                </a:effectLst>
              </a:rPr>
              <a:t>He taught that the Lord’s house should be a house of prayer, but they had made it into a den of thieves.</a:t>
            </a:r>
          </a:p>
          <a:p>
            <a:pPr marL="225425">
              <a:lnSpc>
                <a:spcPct val="85000"/>
              </a:lnSpc>
              <a:spcBef>
                <a:spcPts val="100"/>
              </a:spcBef>
            </a:pPr>
            <a:r>
              <a:rPr lang="en-US" altLang="en-US" sz="3200" b="1" dirty="0"/>
              <a:t>The scribes and chief priests sought to destroy Him; they feared Him because the people were astonished at His teaching (11:18).</a:t>
            </a:r>
          </a:p>
          <a:p>
            <a:pPr marL="630238" lvl="1">
              <a:spcBef>
                <a:spcPct val="5000"/>
              </a:spcBef>
            </a:pPr>
            <a:endParaRPr lang="en-US" altLang="en-US" sz="1900" dirty="0"/>
          </a:p>
        </p:txBody>
      </p:sp>
      <p:pic>
        <p:nvPicPr>
          <p:cNvPr id="3" name="Picture 2">
            <a:extLst>
              <a:ext uri="{FF2B5EF4-FFF2-40B4-BE49-F238E27FC236}">
                <a16:creationId xmlns:a16="http://schemas.microsoft.com/office/drawing/2014/main" id="{E4D2F30A-574E-13BA-88FA-A10F7B851A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29555" b="9297"/>
          <a:stretch/>
        </p:blipFill>
        <p:spPr>
          <a:xfrm>
            <a:off x="502761" y="2397749"/>
            <a:ext cx="2684578" cy="414602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 calcmode="lin" valueType="num">
                                      <p:cBhvr>
                                        <p:cTn id="7" dur="1000" fill="hold"/>
                                        <p:tgtEl>
                                          <p:spTgt spid="28057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8057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80579">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80579">
                                            <p:txEl>
                                              <p:pRg st="1" end="1"/>
                                            </p:txEl>
                                          </p:spTgt>
                                        </p:tgtEl>
                                        <p:attrNameLst>
                                          <p:attrName>style.visibility</p:attrName>
                                        </p:attrNameLst>
                                      </p:cBhvr>
                                      <p:to>
                                        <p:strVal val="visible"/>
                                      </p:to>
                                    </p:set>
                                    <p:anim calcmode="lin" valueType="num">
                                      <p:cBhvr>
                                        <p:cTn id="12" dur="1000" fill="hold"/>
                                        <p:tgtEl>
                                          <p:spTgt spid="280579">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80579">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80579">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80579">
                                            <p:txEl>
                                              <p:pRg st="2" end="2"/>
                                            </p:txEl>
                                          </p:spTgt>
                                        </p:tgtEl>
                                        <p:attrNameLst>
                                          <p:attrName>style.visibility</p:attrName>
                                        </p:attrNameLst>
                                      </p:cBhvr>
                                      <p:to>
                                        <p:strVal val="visible"/>
                                      </p:to>
                                    </p:set>
                                    <p:anim calcmode="lin" valueType="num">
                                      <p:cBhvr>
                                        <p:cTn id="17" dur="1000" fill="hold"/>
                                        <p:tgtEl>
                                          <p:spTgt spid="280579">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80579">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8057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80579">
                                            <p:txEl>
                                              <p:pRg st="3" end="3"/>
                                            </p:txEl>
                                          </p:spTgt>
                                        </p:tgtEl>
                                        <p:attrNameLst>
                                          <p:attrName>style.visibility</p:attrName>
                                        </p:attrNameLst>
                                      </p:cBhvr>
                                      <p:to>
                                        <p:strVal val="visible"/>
                                      </p:to>
                                    </p:set>
                                    <p:anim calcmode="lin" valueType="num">
                                      <p:cBhvr>
                                        <p:cTn id="24" dur="1000" fill="hold"/>
                                        <p:tgtEl>
                                          <p:spTgt spid="280579">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280579">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280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a:extLst>
              <a:ext uri="{FF2B5EF4-FFF2-40B4-BE49-F238E27FC236}">
                <a16:creationId xmlns:a16="http://schemas.microsoft.com/office/drawing/2014/main" id="{47AECAD3-7E05-48A0-BD5C-2ECED9E90357}"/>
              </a:ext>
            </a:extLst>
          </p:cNvPr>
          <p:cNvSpPr>
            <a:spLocks noGrp="1"/>
          </p:cNvSpPr>
          <p:nvPr>
            <p:ph type="title" idx="4294967295"/>
          </p:nvPr>
        </p:nvSpPr>
        <p:spPr/>
        <p:txBody>
          <a:bodyPr/>
          <a:lstStyle/>
          <a:p>
            <a:endParaRPr lang="en-US" altLang="en-US"/>
          </a:p>
        </p:txBody>
      </p:sp>
      <p:pic>
        <p:nvPicPr>
          <p:cNvPr id="284675" name="Picture 2" descr="http://upload.wikimedia.org/wikipedia/commons/thumb/e/e8/Jerus-n4i.jpg/350px-Jerus-n4i.jpg">
            <a:extLst>
              <a:ext uri="{FF2B5EF4-FFF2-40B4-BE49-F238E27FC236}">
                <a16:creationId xmlns:a16="http://schemas.microsoft.com/office/drawing/2014/main" id="{BD8D5ADD-05FC-4597-8D5B-85747B933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360</TotalTime>
  <Words>1547</Words>
  <Application>Microsoft Office PowerPoint</Application>
  <PresentationFormat>On-screen Show (4:3)</PresentationFormat>
  <Paragraphs>109</Paragraphs>
  <Slides>15</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Aptos</vt:lpstr>
      <vt:lpstr>Arial</vt:lpstr>
      <vt:lpstr>Berlin Sans FB</vt:lpstr>
      <vt:lpstr>Berlin Sans FB Demi</vt:lpstr>
      <vt:lpstr>Calibri</vt:lpstr>
      <vt:lpstr>Calibri Light</vt:lpstr>
      <vt:lpstr>Galatia SIL</vt:lpstr>
      <vt:lpstr>Maiandra GD</vt:lpstr>
      <vt:lpstr>Times New Roman</vt:lpstr>
      <vt:lpstr>Wingdings</vt:lpstr>
      <vt:lpstr>1_Office Theme</vt:lpstr>
      <vt:lpstr>2_Office Theme</vt:lpstr>
      <vt:lpstr>3_Office Theme</vt:lpstr>
      <vt:lpstr>The Life of Christ            Part 3</vt:lpstr>
      <vt:lpstr>Seven Periods of Jesus’ Life</vt:lpstr>
      <vt:lpstr>Life of Christ (3) Lesson 3-- Overview</vt:lpstr>
      <vt:lpstr>Possible Timetable of the Last Week</vt:lpstr>
      <vt:lpstr>PowerPoint Presentation</vt:lpstr>
      <vt:lpstr>PowerPoint Presentation</vt:lpstr>
      <vt:lpstr>Jesus Enters Jerusalem;  Curses a Fig Tree (Mark 11:12-14)</vt:lpstr>
      <vt:lpstr>Cleansing the Temple               (Mark 11:15-18)</vt:lpstr>
      <vt:lpstr>PowerPoint Presentation</vt:lpstr>
      <vt:lpstr>Multitudes in the Court of the Gentiles</vt:lpstr>
      <vt:lpstr>PowerPoint Presentation</vt:lpstr>
      <vt:lpstr>“We Would See Jesus” (John 12:20-35)</vt:lpstr>
      <vt:lpstr>“We Would See Jesus” (John 12:20-35)</vt:lpstr>
      <vt:lpstr>The Jews Reject the Light of the World (John 12:36-50)</vt:lpstr>
      <vt:lpstr>The Jews Reject the Light of the World (John 12:36-50)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Klein</dc:creator>
  <cp:lastModifiedBy>Michael Nix</cp:lastModifiedBy>
  <cp:revision>23</cp:revision>
  <cp:lastPrinted>2025-05-14T23:06:54Z</cp:lastPrinted>
  <dcterms:created xsi:type="dcterms:W3CDTF">2025-05-05T14:47:54Z</dcterms:created>
  <dcterms:modified xsi:type="dcterms:W3CDTF">2025-05-14T23:17:30Z</dcterms:modified>
</cp:coreProperties>
</file>