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18"/>
  </p:notesMasterIdLst>
  <p:sldIdLst>
    <p:sldId id="423" r:id="rId3"/>
    <p:sldId id="328" r:id="rId4"/>
    <p:sldId id="407" r:id="rId5"/>
    <p:sldId id="393" r:id="rId6"/>
    <p:sldId id="394" r:id="rId7"/>
    <p:sldId id="424" r:id="rId8"/>
    <p:sldId id="397" r:id="rId9"/>
    <p:sldId id="399" r:id="rId10"/>
    <p:sldId id="396" r:id="rId11"/>
    <p:sldId id="398" r:id="rId12"/>
    <p:sldId id="400" r:id="rId13"/>
    <p:sldId id="395" r:id="rId14"/>
    <p:sldId id="401" r:id="rId15"/>
    <p:sldId id="402" r:id="rId16"/>
    <p:sldId id="259" r:id="rId17"/>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0000"/>
    <a:srgbClr val="800000"/>
    <a:srgbClr val="E2FFC5"/>
    <a:srgbClr val="D1FFA3"/>
    <a:srgbClr val="CCFFCC"/>
    <a:srgbClr val="CDEF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714" autoAdjust="0"/>
  </p:normalViewPr>
  <p:slideViewPr>
    <p:cSldViewPr snapToGrid="0">
      <p:cViewPr varScale="1">
        <p:scale>
          <a:sx n="59" d="100"/>
          <a:sy n="59" d="100"/>
        </p:scale>
        <p:origin x="1278"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BD33BA0-C385-477E-94F4-F508DC364DA7}" type="datetimeFigureOut">
              <a:rPr lang="en-US" smtClean="0"/>
              <a:t>5/28/2025</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80195E70-DBC5-4948-825B-F78B23187F94}" type="slidenum">
              <a:rPr lang="en-US" smtClean="0"/>
              <a:t>‹#›</a:t>
            </a:fld>
            <a:endParaRPr lang="en-US"/>
          </a:p>
        </p:txBody>
      </p:sp>
    </p:spTree>
    <p:extLst>
      <p:ext uri="{BB962C8B-B14F-4D97-AF65-F5344CB8AC3E}">
        <p14:creationId xmlns:p14="http://schemas.microsoft.com/office/powerpoint/2010/main" val="2522721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Images courtesy of Hoff/Gospelimages.com</a:t>
            </a:r>
          </a:p>
        </p:txBody>
      </p:sp>
      <p:sp>
        <p:nvSpPr>
          <p:cNvPr id="4" name="Slide Number Placeholder 3"/>
          <p:cNvSpPr>
            <a:spLocks noGrp="1"/>
          </p:cNvSpPr>
          <p:nvPr>
            <p:ph type="sldNum" sz="quarter" idx="5"/>
          </p:nvPr>
        </p:nvSpPr>
        <p:spPr/>
        <p:txBody>
          <a:bodyPr/>
          <a:lstStyle/>
          <a:p>
            <a:fld id="{80195E70-DBC5-4948-825B-F78B23187F94}" type="slidenum">
              <a:rPr lang="en-US" smtClean="0"/>
              <a:t>1</a:t>
            </a:fld>
            <a:endParaRPr lang="en-US"/>
          </a:p>
        </p:txBody>
      </p:sp>
    </p:spTree>
    <p:extLst>
      <p:ext uri="{BB962C8B-B14F-4D97-AF65-F5344CB8AC3E}">
        <p14:creationId xmlns:p14="http://schemas.microsoft.com/office/powerpoint/2010/main" val="1405005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27D922-AA42-4C7D-81EC-D29B22F534D2}"/>
              </a:ext>
            </a:extLst>
          </p:cNvPr>
          <p:cNvSpPr>
            <a:spLocks noGrp="1" noChangeArrowheads="1"/>
          </p:cNvSpPr>
          <p:nvPr>
            <p:ph type="sldNum" sz="quarter" idx="5"/>
          </p:nvPr>
        </p:nvSpPr>
        <p:spPr>
          <a:ln/>
        </p:spPr>
        <p:txBody>
          <a:bodyPr/>
          <a:lstStyle/>
          <a:p>
            <a:fld id="{C2E1ACB1-C2E9-413B-BC90-9329774D25D5}" type="slidenum">
              <a:rPr lang="en-US" altLang="en-US"/>
              <a:pPr/>
              <a:t>10</a:t>
            </a:fld>
            <a:endParaRPr lang="en-US" altLang="en-US"/>
          </a:p>
        </p:txBody>
      </p:sp>
      <p:sp>
        <p:nvSpPr>
          <p:cNvPr id="330754" name="Rectangle 7">
            <a:extLst>
              <a:ext uri="{FF2B5EF4-FFF2-40B4-BE49-F238E27FC236}">
                <a16:creationId xmlns:a16="http://schemas.microsoft.com/office/drawing/2014/main" id="{7831EA9F-8B8B-4FA0-9ECB-E456E6B696C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FontTx/>
              <a:buNone/>
            </a:pPr>
            <a:fld id="{23259327-8D82-4C6D-BF56-EC0FB8C604D6}" type="slidenum">
              <a:rPr lang="en-US" altLang="en-US" sz="1200"/>
              <a:pPr algn="r">
                <a:buFontTx/>
                <a:buNone/>
              </a:pPr>
              <a:t>10</a:t>
            </a:fld>
            <a:endParaRPr lang="en-US" altLang="en-US" sz="1200"/>
          </a:p>
        </p:txBody>
      </p:sp>
      <p:sp>
        <p:nvSpPr>
          <p:cNvPr id="330755" name="Rectangle 2">
            <a:extLst>
              <a:ext uri="{FF2B5EF4-FFF2-40B4-BE49-F238E27FC236}">
                <a16:creationId xmlns:a16="http://schemas.microsoft.com/office/drawing/2014/main" id="{78987654-05B4-4B6C-BD2B-4BCCD2ABA20F}"/>
              </a:ext>
            </a:extLst>
          </p:cNvPr>
          <p:cNvSpPr>
            <a:spLocks noGrp="1" noRot="1" noChangeAspect="1" noChangeArrowheads="1" noTextEdit="1"/>
          </p:cNvSpPr>
          <p:nvPr>
            <p:ph type="sldImg"/>
          </p:nvPr>
        </p:nvSpPr>
        <p:spPr>
          <a:ln/>
        </p:spPr>
      </p:sp>
      <p:sp>
        <p:nvSpPr>
          <p:cNvPr id="330756" name="Rectangle 3">
            <a:extLst>
              <a:ext uri="{FF2B5EF4-FFF2-40B4-BE49-F238E27FC236}">
                <a16:creationId xmlns:a16="http://schemas.microsoft.com/office/drawing/2014/main" id="{14588437-0634-4962-9432-4340F76052F7}"/>
              </a:ext>
            </a:extLst>
          </p:cNvPr>
          <p:cNvSpPr>
            <a:spLocks noGrp="1" noChangeArrowheads="1"/>
          </p:cNvSpPr>
          <p:nvPr>
            <p:ph type="body" idx="1"/>
          </p:nvPr>
        </p:nvSpPr>
        <p:spPr/>
        <p:txBody>
          <a:bodyPr/>
          <a:lstStyle/>
          <a:p>
            <a:r>
              <a:rPr lang="en-US" altLang="en-US" b="1" dirty="0"/>
              <a:t>Daniel 9:26-27  </a:t>
            </a:r>
            <a:r>
              <a:rPr lang="en-US" altLang="en-US" dirty="0"/>
              <a:t>"And after the sixty-two weeks Messiah shall be cut off, but not for Himself; And the people of the prince who is to come Shall destroy the city and the sanctuary. The end of it shall be with a flood, And till the end of the war desolations are determined.  27  Then he shall confirm a covenant with many for one week; But in the middle of the week He shall bring an end to sacrifice and offering. And on the wing of abominations shall be one who makes desolate, Even until the consummation, which is determined, Is poured out on the desolate."</a:t>
            </a:r>
          </a:p>
          <a:p>
            <a:r>
              <a:rPr lang="en-US" altLang="en-US" dirty="0"/>
              <a:t>Josephus wrote, "No other city ever suffered miseries, nor did any age, from the beginning of the world, ever breed a generation more fruitful in wickedness that this was."</a:t>
            </a:r>
          </a:p>
          <a:p>
            <a:r>
              <a:rPr lang="en-US" altLang="en-US" dirty="0"/>
              <a:t>And again: "If the miseries of all mankind from the creation were compared with those which the Jews then suffered, they would appear inferior."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C08A6A-C01B-4A81-B061-2712BF1EA170}"/>
              </a:ext>
            </a:extLst>
          </p:cNvPr>
          <p:cNvSpPr>
            <a:spLocks noGrp="1" noChangeArrowheads="1"/>
          </p:cNvSpPr>
          <p:nvPr>
            <p:ph type="sldNum" sz="quarter" idx="5"/>
          </p:nvPr>
        </p:nvSpPr>
        <p:spPr>
          <a:ln/>
        </p:spPr>
        <p:txBody>
          <a:bodyPr/>
          <a:lstStyle/>
          <a:p>
            <a:fld id="{E48F71BA-5348-4FB9-BB55-11FCCE523087}" type="slidenum">
              <a:rPr lang="en-US" altLang="en-US"/>
              <a:pPr/>
              <a:t>11</a:t>
            </a:fld>
            <a:endParaRPr lang="en-US" altLang="en-US"/>
          </a:p>
        </p:txBody>
      </p:sp>
      <p:sp>
        <p:nvSpPr>
          <p:cNvPr id="333826" name="Rectangle 7">
            <a:extLst>
              <a:ext uri="{FF2B5EF4-FFF2-40B4-BE49-F238E27FC236}">
                <a16:creationId xmlns:a16="http://schemas.microsoft.com/office/drawing/2014/main" id="{1F27F2A5-7BE7-475E-A005-79ABBBF9430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FontTx/>
              <a:buNone/>
            </a:pPr>
            <a:fld id="{D52DF697-7D84-41EA-949D-0B49A8D94A9C}" type="slidenum">
              <a:rPr lang="en-US" altLang="en-US" sz="1200"/>
              <a:pPr algn="r">
                <a:buFontTx/>
                <a:buNone/>
              </a:pPr>
              <a:t>11</a:t>
            </a:fld>
            <a:endParaRPr lang="en-US" altLang="en-US" sz="1200"/>
          </a:p>
        </p:txBody>
      </p:sp>
      <p:sp>
        <p:nvSpPr>
          <p:cNvPr id="333827" name="Rectangle 2">
            <a:extLst>
              <a:ext uri="{FF2B5EF4-FFF2-40B4-BE49-F238E27FC236}">
                <a16:creationId xmlns:a16="http://schemas.microsoft.com/office/drawing/2014/main" id="{7ABC6A86-9744-4304-87D1-C8D5956CC274}"/>
              </a:ext>
            </a:extLst>
          </p:cNvPr>
          <p:cNvSpPr>
            <a:spLocks noGrp="1" noRot="1" noChangeAspect="1" noChangeArrowheads="1" noTextEdit="1"/>
          </p:cNvSpPr>
          <p:nvPr>
            <p:ph type="sldImg"/>
          </p:nvPr>
        </p:nvSpPr>
        <p:spPr>
          <a:ln/>
        </p:spPr>
      </p:sp>
      <p:sp>
        <p:nvSpPr>
          <p:cNvPr id="333828" name="Rectangle 3">
            <a:extLst>
              <a:ext uri="{FF2B5EF4-FFF2-40B4-BE49-F238E27FC236}">
                <a16:creationId xmlns:a16="http://schemas.microsoft.com/office/drawing/2014/main" id="{A66F5F5E-D65E-4253-B7A2-2BE8F7745DF3}"/>
              </a:ext>
            </a:extLst>
          </p:cNvPr>
          <p:cNvSpPr>
            <a:spLocks noGrp="1" noChangeArrowheads="1"/>
          </p:cNvSpPr>
          <p:nvPr>
            <p:ph type="body" idx="1"/>
          </p:nvPr>
        </p:nvSpPr>
        <p:spPr/>
        <p:txBody>
          <a:bodyPr/>
          <a:lstStyle/>
          <a:p>
            <a:r>
              <a:rPr lang="en-US" altLang="en-US" b="1" dirty="0"/>
              <a:t>Isaiah 13:1  </a:t>
            </a:r>
            <a:r>
              <a:rPr lang="en-US" altLang="en-US" dirty="0"/>
              <a:t>The burden against Babylon which Isaiah the son of </a:t>
            </a:r>
            <a:r>
              <a:rPr lang="en-US" altLang="en-US" dirty="0" err="1"/>
              <a:t>Amoz</a:t>
            </a:r>
            <a:r>
              <a:rPr lang="en-US" altLang="en-US" dirty="0"/>
              <a:t> saw.</a:t>
            </a:r>
          </a:p>
          <a:p>
            <a:r>
              <a:rPr lang="en-US" altLang="en-US" b="1" dirty="0"/>
              <a:t>Isaiah 13:9-10  </a:t>
            </a:r>
            <a:r>
              <a:rPr lang="en-US" altLang="en-US" dirty="0"/>
              <a:t>Behold, the day of the LORD comes, Cruel, with both wrath and fierce anger, To lay the land desolate; And He will destroy its sinners from it.  (10)  For the stars of heaven and their constellations Will not give their light; The sun will be darkened in its going forth, And the moon will not cause its light to shine.</a:t>
            </a:r>
          </a:p>
          <a:p>
            <a:r>
              <a:rPr lang="en-US" altLang="en-US" b="1" dirty="0"/>
              <a:t>Luke 21:25-26  </a:t>
            </a:r>
            <a:r>
              <a:rPr lang="en-US" altLang="en-US" dirty="0"/>
              <a:t>"And there will be signs in the sun, in the moon, and in the stars; and on the earth distress of nations, with perplexity, the sea and the waves roaring;  26  men's hearts failing them from fear and the expectation of those things which are coming on the earth, for the powers of the heavens will be shaken.</a:t>
            </a:r>
          </a:p>
          <a:p>
            <a:r>
              <a:rPr lang="en-US" altLang="en-US" b="1" dirty="0"/>
              <a:t>Matthew 24:30  </a:t>
            </a:r>
            <a:r>
              <a:rPr lang="en-US" altLang="en-US" dirty="0"/>
              <a:t>Then the sign of the Son of Man will appear in heaven, and then all the tribes of the earth will mourn, and they will see the Son of Man coming on the clouds of heaven with power and great glory.</a:t>
            </a:r>
          </a:p>
          <a:p>
            <a:r>
              <a:rPr lang="en-US" altLang="en-US" b="1" dirty="0"/>
              <a:t>Isaiah 65:9-12  </a:t>
            </a:r>
            <a:r>
              <a:rPr lang="en-US" altLang="en-US" dirty="0"/>
              <a:t>I will bring forth descendants from Jacob, And from Judah an heir of My mountains; My elect shall inherit it, And My servants shall dwell there.  10  Sharon shall be a fold of flocks, And the Valley of Achor a place for herds to lie down, For My people who have sought Me.  11  "But you are those who forsake the LORD, Who forget My holy mountain, Who prepare a table for Gad, And who furnish a drink offering for Meni.  12  Therefore I will number you for the sword, And you shall all bow down to the slaughter; Because, when I called, you did not answer; When I spoke, you did not hear, But did evil before My eyes, And chose that in which I do not delight."</a:t>
            </a:r>
          </a:p>
          <a:p>
            <a:r>
              <a:rPr lang="en-US" altLang="en-US" b="1" dirty="0"/>
              <a:t>Romans 11:7  </a:t>
            </a:r>
            <a:r>
              <a:rPr lang="en-US" altLang="en-US" dirty="0"/>
              <a:t>What then? Israel has not obtained what it seeks; but the elect have obtained it, and the rest were blinded.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F4FDF-A9CF-40FE-882E-AE64A7261A16}" type="slidenum">
              <a:rPr lang="en-US" smtClean="0"/>
              <a:t>12</a:t>
            </a:fld>
            <a:endParaRPr lang="en-US"/>
          </a:p>
        </p:txBody>
      </p:sp>
    </p:spTree>
    <p:extLst>
      <p:ext uri="{BB962C8B-B14F-4D97-AF65-F5344CB8AC3E}">
        <p14:creationId xmlns:p14="http://schemas.microsoft.com/office/powerpoint/2010/main" val="1083612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B229FD-309F-4F49-8084-4BDEC87DA690}"/>
              </a:ext>
            </a:extLst>
          </p:cNvPr>
          <p:cNvSpPr>
            <a:spLocks noGrp="1" noChangeArrowheads="1"/>
          </p:cNvSpPr>
          <p:nvPr>
            <p:ph type="sldNum" sz="quarter" idx="5"/>
          </p:nvPr>
        </p:nvSpPr>
        <p:spPr>
          <a:ln/>
        </p:spPr>
        <p:txBody>
          <a:bodyPr/>
          <a:lstStyle/>
          <a:p>
            <a:fld id="{55640486-85C3-4C1F-8904-C9F2A6990F56}" type="slidenum">
              <a:rPr lang="en-US" altLang="en-US"/>
              <a:pPr/>
              <a:t>13</a:t>
            </a:fld>
            <a:endParaRPr lang="en-US" altLang="en-US"/>
          </a:p>
        </p:txBody>
      </p:sp>
      <p:sp>
        <p:nvSpPr>
          <p:cNvPr id="335874" name="Rectangle 7">
            <a:extLst>
              <a:ext uri="{FF2B5EF4-FFF2-40B4-BE49-F238E27FC236}">
                <a16:creationId xmlns:a16="http://schemas.microsoft.com/office/drawing/2014/main" id="{F853526A-555F-41D4-8A1B-46A18523BEF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FontTx/>
              <a:buNone/>
            </a:pPr>
            <a:fld id="{C3EB8E9E-F828-4A07-BB1D-589C2B1F21CC}" type="slidenum">
              <a:rPr lang="en-US" altLang="en-US" sz="1200"/>
              <a:pPr algn="r">
                <a:buFontTx/>
                <a:buNone/>
              </a:pPr>
              <a:t>13</a:t>
            </a:fld>
            <a:endParaRPr lang="en-US" altLang="en-US" sz="1200"/>
          </a:p>
        </p:txBody>
      </p:sp>
      <p:sp>
        <p:nvSpPr>
          <p:cNvPr id="335875" name="Rectangle 2">
            <a:extLst>
              <a:ext uri="{FF2B5EF4-FFF2-40B4-BE49-F238E27FC236}">
                <a16:creationId xmlns:a16="http://schemas.microsoft.com/office/drawing/2014/main" id="{BC5A0A0B-AD2B-4179-8BEE-CF86409D923B}"/>
              </a:ext>
            </a:extLst>
          </p:cNvPr>
          <p:cNvSpPr>
            <a:spLocks noGrp="1" noRot="1" noChangeAspect="1" noChangeArrowheads="1" noTextEdit="1"/>
          </p:cNvSpPr>
          <p:nvPr>
            <p:ph type="sldImg"/>
          </p:nvPr>
        </p:nvSpPr>
        <p:spPr>
          <a:ln/>
        </p:spPr>
      </p:sp>
      <p:sp>
        <p:nvSpPr>
          <p:cNvPr id="335876" name="Rectangle 3">
            <a:extLst>
              <a:ext uri="{FF2B5EF4-FFF2-40B4-BE49-F238E27FC236}">
                <a16:creationId xmlns:a16="http://schemas.microsoft.com/office/drawing/2014/main" id="{342D86CF-F861-4414-A062-35F3E5DEE0B6}"/>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2CB1B5-B56C-4CB4-9672-FEE7065CC79C}"/>
              </a:ext>
            </a:extLst>
          </p:cNvPr>
          <p:cNvSpPr>
            <a:spLocks noGrp="1" noChangeArrowheads="1"/>
          </p:cNvSpPr>
          <p:nvPr>
            <p:ph type="sldNum" sz="quarter" idx="5"/>
          </p:nvPr>
        </p:nvSpPr>
        <p:spPr>
          <a:ln/>
        </p:spPr>
        <p:txBody>
          <a:bodyPr/>
          <a:lstStyle/>
          <a:p>
            <a:fld id="{3E6D2291-7F3A-4CCA-9009-57CA6193C4B5}" type="slidenum">
              <a:rPr lang="en-US" altLang="en-US"/>
              <a:pPr/>
              <a:t>14</a:t>
            </a:fld>
            <a:endParaRPr lang="en-US" altLang="en-US"/>
          </a:p>
        </p:txBody>
      </p:sp>
      <p:sp>
        <p:nvSpPr>
          <p:cNvPr id="337922" name="Rectangle 7">
            <a:extLst>
              <a:ext uri="{FF2B5EF4-FFF2-40B4-BE49-F238E27FC236}">
                <a16:creationId xmlns:a16="http://schemas.microsoft.com/office/drawing/2014/main" id="{E1D44EAC-6D68-4B6C-B421-F8332DB23FE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FontTx/>
              <a:buNone/>
            </a:pPr>
            <a:fld id="{FE55F105-9D27-432B-A0FE-81532E76AC78}" type="slidenum">
              <a:rPr lang="en-US" altLang="en-US" sz="1200"/>
              <a:pPr algn="r">
                <a:buFontTx/>
                <a:buNone/>
              </a:pPr>
              <a:t>14</a:t>
            </a:fld>
            <a:endParaRPr lang="en-US" altLang="en-US" sz="1200"/>
          </a:p>
        </p:txBody>
      </p:sp>
      <p:sp>
        <p:nvSpPr>
          <p:cNvPr id="337923" name="Rectangle 2">
            <a:extLst>
              <a:ext uri="{FF2B5EF4-FFF2-40B4-BE49-F238E27FC236}">
                <a16:creationId xmlns:a16="http://schemas.microsoft.com/office/drawing/2014/main" id="{8F0DB66C-5064-4F3C-B6C1-5D5A7376EAFF}"/>
              </a:ext>
            </a:extLst>
          </p:cNvPr>
          <p:cNvSpPr>
            <a:spLocks noGrp="1" noRot="1" noChangeAspect="1" noChangeArrowheads="1" noTextEdit="1"/>
          </p:cNvSpPr>
          <p:nvPr>
            <p:ph type="sldImg"/>
          </p:nvPr>
        </p:nvSpPr>
        <p:spPr>
          <a:ln/>
        </p:spPr>
      </p:sp>
      <p:sp>
        <p:nvSpPr>
          <p:cNvPr id="337924" name="Rectangle 3">
            <a:extLst>
              <a:ext uri="{FF2B5EF4-FFF2-40B4-BE49-F238E27FC236}">
                <a16:creationId xmlns:a16="http://schemas.microsoft.com/office/drawing/2014/main" id="{5116C775-5589-4C64-89F3-C64B1EEEDB99}"/>
              </a:ext>
            </a:extLst>
          </p:cNvPr>
          <p:cNvSpPr>
            <a:spLocks noGrp="1" noChangeArrowheads="1"/>
          </p:cNvSpPr>
          <p:nvPr>
            <p:ph type="body" idx="1"/>
          </p:nvPr>
        </p:nvSpPr>
        <p:spPr/>
        <p:txBody>
          <a:bodyPr/>
          <a:lstStyle/>
          <a:p>
            <a:r>
              <a:rPr lang="en-US" altLang="en-US" b="1" dirty="0"/>
              <a:t>1 Thessalonians 4:16-17  </a:t>
            </a:r>
            <a:r>
              <a:rPr lang="en-US" altLang="en-US" b="0" dirty="0"/>
              <a:t>For the Lord Himself will descend from heaven with a shout, with the voice of an archangel, and with the trumpet of God. And the dead in Christ will rise first.  17  Then we who are alive and remain shall be caught up together with them in the clouds to meet the Lord in the air. And thus we shall always be with the Lord.</a:t>
            </a:r>
          </a:p>
          <a:p>
            <a:r>
              <a:rPr lang="en-US" altLang="en-US" b="1" dirty="0"/>
              <a:t>1 Thessalonians 5:1-6  </a:t>
            </a:r>
            <a:r>
              <a:rPr lang="en-US" altLang="en-US" dirty="0"/>
              <a:t>But concerning the times and the seasons, brethren, you have no need that I should write to you.  (2)  For you yourselves know perfectly that the day of the Lord so comes as a thief in the night.  (3)  For when they say, "Peace and safety!" then sudden destruction comes upon them, as labor pains upon a pregnant woman. And they shall not escape.  (4)  But you, brethren, are not in darkness, so that this Day should overtake you as a thief.  (5)  You are all sons of light and sons of the day. We are not of the night nor of darkness.  (6)  Therefore let us not sleep, as others do, but let us watch and be sober.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Daniel 9:26-27  </a:t>
            </a:r>
            <a:r>
              <a:rPr lang="en-US" dirty="0"/>
              <a:t>"And after the sixty-two weeks Messiah shall be cut off, but not for Himself; And the people of the prince who is to come Shall destroy the city and the sanctuary. The end of it shall be with a flood, And till the end of the war desolations are determined.  27  Then he shall confirm a covenant with many for one week; But in the middle of the week He shall bring an end to sacrifice and offering. And on the wing of abominations shall be one who makes desolate, Even until the consummation, which is determined, Is poured out on the desolate.“</a:t>
            </a:r>
          </a:p>
          <a:p>
            <a:r>
              <a:rPr lang="en-US" b="1" dirty="0"/>
              <a:t>Babylon, Isaiah 13:10  </a:t>
            </a:r>
            <a:r>
              <a:rPr lang="en-US" dirty="0"/>
              <a:t>For the stars of heaven and their constellations Will not give their light; The sun will be darkened in its going forth, And the moon will not cause its light to shine.</a:t>
            </a:r>
          </a:p>
          <a:p>
            <a:r>
              <a:rPr lang="en-US" b="1" dirty="0"/>
              <a:t>Edom, Isaiah 34:4-5  </a:t>
            </a:r>
            <a:r>
              <a:rPr lang="en-US" dirty="0"/>
              <a:t>All the host of heaven shall be dissolved, And the heavens shall be rolled up like a scroll; All their host shall fall down As the leaf falls from the vine, And as fruit falling from a fig tree.  5  "For My sword shall be bathed in heaven; Indeed it shall come down on Edom, And on the people of My curse, for judgment.</a:t>
            </a:r>
          </a:p>
          <a:p>
            <a:r>
              <a:rPr lang="en-US" b="1" dirty="0"/>
              <a:t>Egypt: Ezekiel 32:7-8  </a:t>
            </a:r>
            <a:r>
              <a:rPr lang="en-US" dirty="0"/>
              <a:t>When I put out your light, I will cover the heavens, and make its stars dark; I will cover the sun with a cloud, And the moon shall not give her light.  8  All the bright lights of the heavens I will make dark over you, And bring darkness upon your land,' Says the Lord GOD.</a:t>
            </a:r>
          </a:p>
        </p:txBody>
      </p:sp>
      <p:sp>
        <p:nvSpPr>
          <p:cNvPr id="4" name="Slide Number Placeholder 3"/>
          <p:cNvSpPr>
            <a:spLocks noGrp="1"/>
          </p:cNvSpPr>
          <p:nvPr>
            <p:ph type="sldNum" sz="quarter" idx="5"/>
          </p:nvPr>
        </p:nvSpPr>
        <p:spPr/>
        <p:txBody>
          <a:bodyPr/>
          <a:lstStyle/>
          <a:p>
            <a:fld id="{80195E70-DBC5-4948-825B-F78B23187F94}" type="slidenum">
              <a:rPr lang="en-US" smtClean="0"/>
              <a:t>15</a:t>
            </a:fld>
            <a:endParaRPr lang="en-US"/>
          </a:p>
        </p:txBody>
      </p:sp>
    </p:spTree>
    <p:extLst>
      <p:ext uri="{BB962C8B-B14F-4D97-AF65-F5344CB8AC3E}">
        <p14:creationId xmlns:p14="http://schemas.microsoft.com/office/powerpoint/2010/main" val="3523135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1018291">
              <a:defRPr/>
            </a:pPr>
            <a:fld id="{251096F4-F032-43F7-8A27-B2C804054D6D}" type="slidenum">
              <a:rPr lang="en-US" altLang="en-US" sz="1800" kern="0">
                <a:solidFill>
                  <a:sysClr val="windowText" lastClr="000000"/>
                </a:solidFill>
                <a:latin typeface="Calibri" panose="020F0502020204030204"/>
                <a:cs typeface="Arial" panose="020B0604020202020204" pitchFamily="34" charset="0"/>
              </a:rPr>
              <a:pPr defTabSz="1018291">
                <a:defRPr/>
              </a:pPr>
              <a:t>2</a:t>
            </a:fld>
            <a:endParaRPr lang="en-US" altLang="en-US" sz="1800" kern="0">
              <a:solidFill>
                <a:sysClr val="windowText" lastClr="000000"/>
              </a:solidFill>
              <a:latin typeface="Calibri" panose="020F0502020204030204"/>
              <a:cs typeface="Arial" panose="020B0604020202020204" pitchFamily="34" charset="0"/>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92733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52361">
              <a:defRPr/>
            </a:pPr>
            <a:fld id="{AAD04256-4253-458B-80E5-F0E18F09DBA4}" type="slidenum">
              <a:rPr lang="en-US" altLang="en-US" sz="1800" kern="0">
                <a:solidFill>
                  <a:sysClr val="windowText" lastClr="000000"/>
                </a:solidFill>
                <a:latin typeface="Aptos" panose="02110004020202020204"/>
              </a:rPr>
              <a:pPr defTabSz="952361">
                <a:defRPr/>
              </a:pPr>
              <a:t>3</a:t>
            </a:fld>
            <a:endParaRPr lang="en-US" altLang="en-US" sz="1800" kern="0">
              <a:solidFill>
                <a:sysClr val="windowText" lastClr="000000"/>
              </a:solidFill>
              <a:latin typeface="Aptos" panose="02110004020202020204"/>
            </a:endParaRPr>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altLang="en-US" dirty="0"/>
          </a:p>
        </p:txBody>
      </p:sp>
      <p:sp>
        <p:nvSpPr>
          <p:cNvPr id="2" name="Footer Placeholder 1"/>
          <p:cNvSpPr>
            <a:spLocks noGrp="1"/>
          </p:cNvSpPr>
          <p:nvPr>
            <p:ph type="ftr" sz="quarter" idx="10"/>
          </p:nvPr>
        </p:nvSpPr>
        <p:spPr/>
        <p:txBody>
          <a:bodyPr/>
          <a:lstStyle/>
          <a:p>
            <a:pPr defTabSz="924173">
              <a:defRPr/>
            </a:pPr>
            <a:r>
              <a:rPr lang="en-US" altLang="en-US">
                <a:solidFill>
                  <a:srgbClr val="000000"/>
                </a:solidFill>
                <a:latin typeface="Aptos" panose="02110004020202020204"/>
              </a:rPr>
              <a:t>Life of Christ 2 -- Lesson 4</a:t>
            </a:r>
          </a:p>
        </p:txBody>
      </p:sp>
    </p:spTree>
    <p:extLst>
      <p:ext uri="{BB962C8B-B14F-4D97-AF65-F5344CB8AC3E}">
        <p14:creationId xmlns:p14="http://schemas.microsoft.com/office/powerpoint/2010/main" val="3898896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3A6700-7EAF-42BC-9201-8530EB89BE43}"/>
              </a:ext>
            </a:extLst>
          </p:cNvPr>
          <p:cNvSpPr>
            <a:spLocks noGrp="1" noChangeArrowheads="1"/>
          </p:cNvSpPr>
          <p:nvPr>
            <p:ph type="sldNum" sz="quarter" idx="5"/>
          </p:nvPr>
        </p:nvSpPr>
        <p:spPr>
          <a:ln/>
        </p:spPr>
        <p:txBody>
          <a:bodyPr/>
          <a:lstStyle/>
          <a:p>
            <a:fld id="{CF1ECA9B-0333-4690-8B46-373C91CF389E}" type="slidenum">
              <a:rPr lang="en-US" altLang="en-US"/>
              <a:pPr/>
              <a:t>4</a:t>
            </a:fld>
            <a:endParaRPr lang="en-US" altLang="en-US"/>
          </a:p>
        </p:txBody>
      </p:sp>
      <p:sp>
        <p:nvSpPr>
          <p:cNvPr id="320514" name="Rectangle 7">
            <a:extLst>
              <a:ext uri="{FF2B5EF4-FFF2-40B4-BE49-F238E27FC236}">
                <a16:creationId xmlns:a16="http://schemas.microsoft.com/office/drawing/2014/main" id="{9B398E27-EC96-480A-BCD1-70548195505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FontTx/>
              <a:buNone/>
            </a:pPr>
            <a:fld id="{E0D60713-C6BE-48F2-8B25-EF5722B5AE42}" type="slidenum">
              <a:rPr lang="en-US" altLang="en-US" sz="1200"/>
              <a:pPr algn="r">
                <a:buFontTx/>
                <a:buNone/>
              </a:pPr>
              <a:t>4</a:t>
            </a:fld>
            <a:endParaRPr lang="en-US" altLang="en-US" sz="1200"/>
          </a:p>
        </p:txBody>
      </p:sp>
      <p:sp>
        <p:nvSpPr>
          <p:cNvPr id="320515" name="Rectangle 2">
            <a:extLst>
              <a:ext uri="{FF2B5EF4-FFF2-40B4-BE49-F238E27FC236}">
                <a16:creationId xmlns:a16="http://schemas.microsoft.com/office/drawing/2014/main" id="{EAE09E41-7F49-4139-893B-D1C103421200}"/>
              </a:ext>
            </a:extLst>
          </p:cNvPr>
          <p:cNvSpPr>
            <a:spLocks noGrp="1" noRot="1" noChangeAspect="1" noChangeArrowheads="1" noTextEdit="1"/>
          </p:cNvSpPr>
          <p:nvPr>
            <p:ph type="sldImg"/>
          </p:nvPr>
        </p:nvSpPr>
        <p:spPr>
          <a:ln/>
        </p:spPr>
      </p:sp>
      <p:sp>
        <p:nvSpPr>
          <p:cNvPr id="320516" name="Rectangle 3">
            <a:extLst>
              <a:ext uri="{FF2B5EF4-FFF2-40B4-BE49-F238E27FC236}">
                <a16:creationId xmlns:a16="http://schemas.microsoft.com/office/drawing/2014/main" id="{451F59DC-6B00-41F4-A652-BD08C3365204}"/>
              </a:ext>
            </a:extLst>
          </p:cNvPr>
          <p:cNvSpPr>
            <a:spLocks noGrp="1" noChangeArrowheads="1"/>
          </p:cNvSpPr>
          <p:nvPr>
            <p:ph type="body" idx="1"/>
          </p:nvPr>
        </p:nvSpPr>
        <p:spPr/>
        <p:txBody>
          <a:bodyPr/>
          <a:lstStyle/>
          <a:p>
            <a:r>
              <a:rPr lang="en-US" altLang="en-US" b="1" dirty="0"/>
              <a:t>What destruction is being discussed?</a:t>
            </a:r>
          </a:p>
          <a:p>
            <a:r>
              <a:rPr lang="en-US" altLang="en-US" dirty="0"/>
              <a:t>Option 1 -- Matthew 24 (and related passages in Mark and Luke) refers to the destruction of Jerusalem with ‘hints’ of the final destruction while Matthew 25 deals with Christ’s second coming.</a:t>
            </a:r>
          </a:p>
          <a:p>
            <a:r>
              <a:rPr lang="en-US" altLang="en-US" dirty="0"/>
              <a:t>Option 2  There is an intermixing of the two.  One question or answer may reference one time or the other or both.</a:t>
            </a:r>
          </a:p>
          <a:p>
            <a:r>
              <a:rPr lang="en-US" altLang="en-US" dirty="0"/>
              <a:t>Option 3 The first part of Matthew 24 is destruction of Jerusalem and last part (vs 35ff) and all of 25 deal with the second coming. “in many respects, the most difﬁcult problem in the evangelic record” (AB Bruce) </a:t>
            </a:r>
          </a:p>
          <a:p>
            <a:r>
              <a:rPr lang="en-US" altLang="en-US" dirty="0"/>
              <a:t>Truth Commentary on Matthew—</a:t>
            </a:r>
          </a:p>
          <a:p>
            <a:r>
              <a:rPr lang="en-US" altLang="en-US" dirty="0"/>
              <a:t>This discussion, commonly called the “Olivet Discourse,” has proven to be one of the most highly disputed sections of the entire gospel of Matthew. Some of this is due to differences that exist between the accounts in Matthew and the other synoptic gospels. A. B. Bruce considered this (together with its parallels in Mark and Luke) “in many respects, the most difﬁcult problem in the evangelic record” (287). This difﬁculty does not rest in the texts themselves—“every word of God is pure” (Prov. 30:5). The challenge comes in “rightly dividing the word of truth” (2 Tim. 2:15). The student of Scripture must consider additional details and the change in focus or emphasis from one account to another in order to properly discern the meaning of any passage of Scripture.  Another reason this text is the focus of dispute is the fact that it has been so gravely misused by proponents of various false doctrines. Advocates of the false doctrines of both premillennialism (the view that Jesus will one day establish an earthly kingdom and reign for a thousand years) and </a:t>
            </a:r>
            <a:r>
              <a:rPr lang="en-US" altLang="en-US" dirty="0" err="1"/>
              <a:t>preterism</a:t>
            </a:r>
            <a:r>
              <a:rPr lang="en-US" altLang="en-US" dirty="0"/>
              <a:t> (the view that all future promises were fulﬁlled in the destruction of Jerusalem) have found in the Olivet Discourse what they imagine to be fodder to fuel their erroneous teachings. Neither of these extreme views is taught in Scripture, and Jesus’ words in this chapter and the next when carefully considered, are found to expose the error of both views and to reveal the magniﬁcent wisdom and foreknowledge of God. In this lesson Jesus revealed to his disciples not only things that would happen in the ﬁrst century involving the destruction of Jerusalem, but also on the Day of Judgment that is yet to come. E. G. Sewell is correct, “no man can familiarize himself with these facts and then doubt the truth of the claims of the divine origin of Jesus of Nazareth and the divine origin of the Christian religion” (Questions Answered, 515).1 </a:t>
            </a:r>
          </a:p>
          <a:p>
            <a:endParaRPr lang="en-US" altLang="en-US" dirty="0"/>
          </a:p>
          <a:p>
            <a:endParaRPr lang="en-US" altLang="en-US" dirty="0"/>
          </a:p>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C6CEA9-14D1-4DCB-B9C2-EE0682374BE5}"/>
              </a:ext>
            </a:extLst>
          </p:cNvPr>
          <p:cNvSpPr>
            <a:spLocks noGrp="1" noChangeArrowheads="1"/>
          </p:cNvSpPr>
          <p:nvPr>
            <p:ph type="sldNum" sz="quarter" idx="5"/>
          </p:nvPr>
        </p:nvSpPr>
        <p:spPr>
          <a:ln/>
        </p:spPr>
        <p:txBody>
          <a:bodyPr/>
          <a:lstStyle/>
          <a:p>
            <a:fld id="{60F6D3DB-9575-4AAA-8A82-1D0ED56E4EE1}" type="slidenum">
              <a:rPr lang="en-US" altLang="en-US"/>
              <a:pPr/>
              <a:t>5</a:t>
            </a:fld>
            <a:endParaRPr lang="en-US" altLang="en-US"/>
          </a:p>
        </p:txBody>
      </p:sp>
      <p:sp>
        <p:nvSpPr>
          <p:cNvPr id="322562" name="Rectangle 7">
            <a:extLst>
              <a:ext uri="{FF2B5EF4-FFF2-40B4-BE49-F238E27FC236}">
                <a16:creationId xmlns:a16="http://schemas.microsoft.com/office/drawing/2014/main" id="{FE93B2FF-940F-4019-9FAA-381FB0F432E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FontTx/>
              <a:buNone/>
            </a:pPr>
            <a:fld id="{B8D46D5E-4F64-4973-9A35-133408ED9BDC}" type="slidenum">
              <a:rPr lang="en-US" altLang="en-US" sz="1200"/>
              <a:pPr algn="r">
                <a:buFontTx/>
                <a:buNone/>
              </a:pPr>
              <a:t>5</a:t>
            </a:fld>
            <a:endParaRPr lang="en-US" altLang="en-US" sz="1200"/>
          </a:p>
        </p:txBody>
      </p:sp>
      <p:sp>
        <p:nvSpPr>
          <p:cNvPr id="322563" name="Rectangle 2">
            <a:extLst>
              <a:ext uri="{FF2B5EF4-FFF2-40B4-BE49-F238E27FC236}">
                <a16:creationId xmlns:a16="http://schemas.microsoft.com/office/drawing/2014/main" id="{5AC30D92-1E77-4B34-9B1B-56B2BE15F63C}"/>
              </a:ext>
            </a:extLst>
          </p:cNvPr>
          <p:cNvSpPr>
            <a:spLocks noGrp="1" noRot="1" noChangeAspect="1" noChangeArrowheads="1" noTextEdit="1"/>
          </p:cNvSpPr>
          <p:nvPr>
            <p:ph type="sldImg"/>
          </p:nvPr>
        </p:nvSpPr>
        <p:spPr>
          <a:ln/>
        </p:spPr>
      </p:sp>
      <p:sp>
        <p:nvSpPr>
          <p:cNvPr id="322564" name="Rectangle 3">
            <a:extLst>
              <a:ext uri="{FF2B5EF4-FFF2-40B4-BE49-F238E27FC236}">
                <a16:creationId xmlns:a16="http://schemas.microsoft.com/office/drawing/2014/main" id="{2B96AD65-CFA6-4C17-ACEA-6015EF70703E}"/>
              </a:ext>
            </a:extLst>
          </p:cNvPr>
          <p:cNvSpPr>
            <a:spLocks noGrp="1" noChangeArrowheads="1"/>
          </p:cNvSpPr>
          <p:nvPr>
            <p:ph type="body" idx="1"/>
          </p:nvPr>
        </p:nvSpPr>
        <p:spPr/>
        <p:txBody>
          <a:bodyPr/>
          <a:lstStyle/>
          <a:p>
            <a:r>
              <a:rPr lang="en-US" altLang="en-US" dirty="0"/>
              <a:t>Jesus leaves the temple Matthew 24:1-2</a:t>
            </a:r>
          </a:p>
          <a:p>
            <a:r>
              <a:rPr lang="en-US" altLang="en-US" dirty="0"/>
              <a:t>This would be Jesus’  last time in the temple</a:t>
            </a:r>
          </a:p>
          <a:p>
            <a:r>
              <a:rPr lang="en-US" altLang="en-US" dirty="0"/>
              <a:t>Disciples call His attention to the great stones of the temple</a:t>
            </a:r>
          </a:p>
          <a:p>
            <a:r>
              <a:rPr lang="en-US" altLang="en-US" dirty="0"/>
              <a:t>A great and beautiful structure Stones 70’lx12’hx18’w.  The (former) place of the very presence of God.  The place where the priest and Jewish leaders were no longer worshiping and living as God directed</a:t>
            </a:r>
          </a:p>
          <a:p>
            <a:r>
              <a:rPr lang="en-US" altLang="en-US" dirty="0"/>
              <a:t>According to Josephus, some of the stones were nearly seventy feet in length, twelve feet in height, and eighteen feet in breadth. </a:t>
            </a:r>
          </a:p>
          <a:p>
            <a:endParaRPr lang="en-US" altLang="en-US" dirty="0"/>
          </a:p>
          <a:p>
            <a:endParaRPr lang="en-US" altLang="en-US" dirty="0"/>
          </a:p>
          <a:p>
            <a:r>
              <a:rPr lang="en-US" altLang="en-US" dirty="0"/>
              <a:t>Photo credit HolyLandPhotos.org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temple mount as seen from the Mount of Olives (Olivet).  Jesus and disciples may have had a clear view of it as they discussed its destruction.  John’s gospel gives no record of this lengthy discourse; one of several indications that it was written AFTER the destruction of Jerusalem had occurred. </a:t>
            </a:r>
          </a:p>
        </p:txBody>
      </p:sp>
      <p:sp>
        <p:nvSpPr>
          <p:cNvPr id="4" name="Slide Number Placeholder 3"/>
          <p:cNvSpPr>
            <a:spLocks noGrp="1"/>
          </p:cNvSpPr>
          <p:nvPr>
            <p:ph type="sldNum" sz="quarter" idx="5"/>
          </p:nvPr>
        </p:nvSpPr>
        <p:spPr/>
        <p:txBody>
          <a:bodyPr/>
          <a:lstStyle/>
          <a:p>
            <a:fld id="{80195E70-DBC5-4948-825B-F78B23187F94}" type="slidenum">
              <a:rPr lang="en-US" smtClean="0"/>
              <a:t>6</a:t>
            </a:fld>
            <a:endParaRPr lang="en-US"/>
          </a:p>
        </p:txBody>
      </p:sp>
    </p:spTree>
    <p:extLst>
      <p:ext uri="{BB962C8B-B14F-4D97-AF65-F5344CB8AC3E}">
        <p14:creationId xmlns:p14="http://schemas.microsoft.com/office/powerpoint/2010/main" val="628283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AE503B9-E7E6-49F3-8D4C-FB7324CA0CA5}"/>
              </a:ext>
            </a:extLst>
          </p:cNvPr>
          <p:cNvSpPr>
            <a:spLocks noGrp="1" noChangeArrowheads="1"/>
          </p:cNvSpPr>
          <p:nvPr>
            <p:ph type="sldNum" sz="quarter" idx="5"/>
          </p:nvPr>
        </p:nvSpPr>
        <p:spPr>
          <a:ln/>
        </p:spPr>
        <p:txBody>
          <a:bodyPr/>
          <a:lstStyle/>
          <a:p>
            <a:fld id="{AAA67ECB-7D58-47D6-A8C1-F2308D02BF87}" type="slidenum">
              <a:rPr lang="en-US" altLang="en-US"/>
              <a:pPr/>
              <a:t>7</a:t>
            </a:fld>
            <a:endParaRPr lang="en-US" altLang="en-US"/>
          </a:p>
        </p:txBody>
      </p:sp>
      <p:sp>
        <p:nvSpPr>
          <p:cNvPr id="328706" name="Rectangle 7">
            <a:extLst>
              <a:ext uri="{FF2B5EF4-FFF2-40B4-BE49-F238E27FC236}">
                <a16:creationId xmlns:a16="http://schemas.microsoft.com/office/drawing/2014/main" id="{CF115084-0F4D-466B-829B-E8AC7D7E30D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FontTx/>
              <a:buNone/>
            </a:pPr>
            <a:fld id="{65F1F448-7A4B-44A1-9F36-527E1C40812E}" type="slidenum">
              <a:rPr lang="en-US" altLang="en-US" sz="1200"/>
              <a:pPr algn="r">
                <a:buFontTx/>
                <a:buNone/>
              </a:pPr>
              <a:t>7</a:t>
            </a:fld>
            <a:endParaRPr lang="en-US" altLang="en-US" sz="1200"/>
          </a:p>
        </p:txBody>
      </p:sp>
      <p:sp>
        <p:nvSpPr>
          <p:cNvPr id="328707" name="Rectangle 2">
            <a:extLst>
              <a:ext uri="{FF2B5EF4-FFF2-40B4-BE49-F238E27FC236}">
                <a16:creationId xmlns:a16="http://schemas.microsoft.com/office/drawing/2014/main" id="{855DCD8A-137F-42E5-877D-DF0E2D84642C}"/>
              </a:ext>
            </a:extLst>
          </p:cNvPr>
          <p:cNvSpPr>
            <a:spLocks noGrp="1" noRot="1" noChangeAspect="1" noChangeArrowheads="1" noTextEdit="1"/>
          </p:cNvSpPr>
          <p:nvPr>
            <p:ph type="sldImg"/>
          </p:nvPr>
        </p:nvSpPr>
        <p:spPr>
          <a:ln/>
        </p:spPr>
      </p:sp>
      <p:sp>
        <p:nvSpPr>
          <p:cNvPr id="328708" name="Rectangle 3">
            <a:extLst>
              <a:ext uri="{FF2B5EF4-FFF2-40B4-BE49-F238E27FC236}">
                <a16:creationId xmlns:a16="http://schemas.microsoft.com/office/drawing/2014/main" id="{F92AE1F9-4431-476F-9C06-8C95221FB11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Jesus foretold the destruction of Jerusalem by the Roman armies in A.D. 70. The destruction was so complete that only the retaining walls around the Temple precinct were left standing. Archaeological excavations following 1967 have brought to light some of the rubble that was pushed from the platform into the </a:t>
            </a:r>
            <a:r>
              <a:rPr lang="en-US" sz="1200" dirty="0" err="1"/>
              <a:t>Tyropoeon</a:t>
            </a:r>
            <a:r>
              <a:rPr lang="en-US" sz="1200" dirty="0"/>
              <a:t> Valley on the western side.  The stones are still impressive. (Photo and Text by Ferrell Jenkins)</a:t>
            </a:r>
          </a:p>
        </p:txBody>
      </p:sp>
      <p:sp>
        <p:nvSpPr>
          <p:cNvPr id="4" name="Slide Number Placeholder 3"/>
          <p:cNvSpPr>
            <a:spLocks noGrp="1"/>
          </p:cNvSpPr>
          <p:nvPr>
            <p:ph type="sldNum" sz="quarter" idx="5"/>
          </p:nvPr>
        </p:nvSpPr>
        <p:spPr/>
        <p:txBody>
          <a:bodyPr/>
          <a:lstStyle/>
          <a:p>
            <a:fld id="{46BF4FDF-A9CF-40FE-882E-AE64A7261A16}" type="slidenum">
              <a:rPr lang="en-US" smtClean="0"/>
              <a:t>8</a:t>
            </a:fld>
            <a:endParaRPr lang="en-US"/>
          </a:p>
        </p:txBody>
      </p:sp>
    </p:spTree>
    <p:extLst>
      <p:ext uri="{BB962C8B-B14F-4D97-AF65-F5344CB8AC3E}">
        <p14:creationId xmlns:p14="http://schemas.microsoft.com/office/powerpoint/2010/main" val="568831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1A0B21-33A0-4F73-93CD-F4371882C4E6}"/>
              </a:ext>
            </a:extLst>
          </p:cNvPr>
          <p:cNvSpPr>
            <a:spLocks noGrp="1" noChangeArrowheads="1"/>
          </p:cNvSpPr>
          <p:nvPr>
            <p:ph type="sldNum" sz="quarter" idx="5"/>
          </p:nvPr>
        </p:nvSpPr>
        <p:spPr>
          <a:ln/>
        </p:spPr>
        <p:txBody>
          <a:bodyPr/>
          <a:lstStyle/>
          <a:p>
            <a:fld id="{3652D0B1-ED7F-4FCB-812C-68F9E6493284}" type="slidenum">
              <a:rPr lang="en-US" altLang="en-US"/>
              <a:pPr/>
              <a:t>9</a:t>
            </a:fld>
            <a:endParaRPr lang="en-US" altLang="en-US"/>
          </a:p>
        </p:txBody>
      </p:sp>
      <p:sp>
        <p:nvSpPr>
          <p:cNvPr id="326658" name="Rectangle 7">
            <a:extLst>
              <a:ext uri="{FF2B5EF4-FFF2-40B4-BE49-F238E27FC236}">
                <a16:creationId xmlns:a16="http://schemas.microsoft.com/office/drawing/2014/main" id="{E4701E0A-0E4C-4179-A744-B7113857F3D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0"/>
              </a:spcBef>
              <a:defRPr>
                <a:solidFill>
                  <a:schemeClr val="tx1"/>
                </a:solidFill>
                <a:latin typeface="Arial" panose="020B0604020202020204" pitchFamily="34" charset="0"/>
              </a:defRPr>
            </a:lvl1pPr>
            <a:lvl2pPr marL="742950" indent="-285750">
              <a:spcBef>
                <a:spcPct val="0"/>
              </a:spcBef>
              <a:defRPr>
                <a:solidFill>
                  <a:schemeClr val="tx1"/>
                </a:solidFill>
                <a:latin typeface="Arial" panose="020B0604020202020204" pitchFamily="34" charset="0"/>
              </a:defRPr>
            </a:lvl2pPr>
            <a:lvl3pPr marL="1143000" indent="-228600">
              <a:spcBef>
                <a:spcPct val="0"/>
              </a:spcBef>
              <a:defRPr>
                <a:solidFill>
                  <a:schemeClr val="tx1"/>
                </a:solidFill>
                <a:latin typeface="Arial" panose="020B0604020202020204" pitchFamily="34" charset="0"/>
              </a:defRPr>
            </a:lvl3pPr>
            <a:lvl4pPr marL="1600200" indent="-228600">
              <a:spcBef>
                <a:spcPct val="0"/>
              </a:spcBef>
              <a:defRPr>
                <a:solidFill>
                  <a:schemeClr val="tx1"/>
                </a:solidFill>
                <a:latin typeface="Arial" panose="020B0604020202020204" pitchFamily="34" charset="0"/>
              </a:defRPr>
            </a:lvl4pPr>
            <a:lvl5pPr marL="2057400" indent="-228600">
              <a:spcBef>
                <a:spcPct val="0"/>
              </a:spcBef>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FontTx/>
              <a:buNone/>
            </a:pPr>
            <a:fld id="{F14D22FA-800A-4EFD-8037-569D94CB066D}" type="slidenum">
              <a:rPr lang="en-US" altLang="en-US" sz="1200"/>
              <a:pPr algn="r">
                <a:buFontTx/>
                <a:buNone/>
              </a:pPr>
              <a:t>9</a:t>
            </a:fld>
            <a:endParaRPr lang="en-US" altLang="en-US" sz="1200"/>
          </a:p>
        </p:txBody>
      </p:sp>
      <p:sp>
        <p:nvSpPr>
          <p:cNvPr id="326659" name="Rectangle 2">
            <a:extLst>
              <a:ext uri="{FF2B5EF4-FFF2-40B4-BE49-F238E27FC236}">
                <a16:creationId xmlns:a16="http://schemas.microsoft.com/office/drawing/2014/main" id="{622BCCC4-E9F9-4974-8EB9-3FA89CC1DB46}"/>
              </a:ext>
            </a:extLst>
          </p:cNvPr>
          <p:cNvSpPr>
            <a:spLocks noGrp="1" noRot="1" noChangeAspect="1" noChangeArrowheads="1" noTextEdit="1"/>
          </p:cNvSpPr>
          <p:nvPr>
            <p:ph type="sldImg"/>
          </p:nvPr>
        </p:nvSpPr>
        <p:spPr>
          <a:ln/>
        </p:spPr>
      </p:sp>
      <p:sp>
        <p:nvSpPr>
          <p:cNvPr id="326660" name="Rectangle 3">
            <a:extLst>
              <a:ext uri="{FF2B5EF4-FFF2-40B4-BE49-F238E27FC236}">
                <a16:creationId xmlns:a16="http://schemas.microsoft.com/office/drawing/2014/main" id="{4752DA0A-BA56-4EA1-B6FA-AB241EA4F724}"/>
              </a:ext>
            </a:extLst>
          </p:cNvPr>
          <p:cNvSpPr>
            <a:spLocks noGrp="1" noChangeArrowheads="1"/>
          </p:cNvSpPr>
          <p:nvPr>
            <p:ph type="body" idx="1"/>
          </p:nvPr>
        </p:nvSpPr>
        <p:spPr/>
        <p:txBody>
          <a:bodyPr/>
          <a:lstStyle/>
          <a:p>
            <a:r>
              <a:rPr lang="en-US" altLang="en-US" b="1" dirty="0"/>
              <a:t>Colossians 1:5-6  </a:t>
            </a:r>
            <a:r>
              <a:rPr lang="en-US" altLang="en-US" dirty="0"/>
              <a:t>because of the hope which is laid up for you in heaven, of which you heard before in the word of the truth of the gospel,  (6)  which has come to you, as it has also in all the world, and is bringing forth fruit, as it is also among you since the day you heard and knew the grace of God in truth;</a:t>
            </a:r>
          </a:p>
          <a:p>
            <a:r>
              <a:rPr lang="en-US" altLang="en-US" b="1" dirty="0"/>
              <a:t>Colossians 1:23  </a:t>
            </a:r>
            <a:r>
              <a:rPr lang="en-US" altLang="en-US" dirty="0"/>
              <a:t>if indeed you continue in the faith, grounded and steadfast, and are not moved away from the hope of the gospel which you heard, which was preached to every creature under heaven, of which I, Paul, became a minister.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F1B8A9-B7F6-4307-8C17-56111ED2C8C1}"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140295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F1B8A9-B7F6-4307-8C17-56111ED2C8C1}"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241245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F1B8A9-B7F6-4307-8C17-56111ED2C8C1}"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228364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8BA5BE03-BF87-4F0E-B808-6648322E0ADC}" type="datetimeFigureOut">
              <a:rPr lang="en-US"/>
              <a:pPr>
                <a:defRPr/>
              </a:pPr>
              <a:t>5/28/2025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CAF219A2-3966-495D-A69A-7037B0F68D0B}" type="slidenum">
              <a:rPr lang="en-US" altLang="en-US"/>
              <a:pPr/>
              <a:t>‹#›</a:t>
            </a:fld>
            <a:endParaRPr lang="en-US" altLang="en-US" dirty="0"/>
          </a:p>
        </p:txBody>
      </p:sp>
    </p:spTree>
    <p:extLst>
      <p:ext uri="{BB962C8B-B14F-4D97-AF65-F5344CB8AC3E}">
        <p14:creationId xmlns:p14="http://schemas.microsoft.com/office/powerpoint/2010/main" val="201664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5B5D2C1-C6D4-4109-BA26-9C0269200B03}" type="datetimeFigureOut">
              <a:rPr lang="en-US"/>
              <a:pPr>
                <a:defRPr/>
              </a:pPr>
              <a:t>5/28/2025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7723DB30-6E58-4581-AFA9-C834CDAB0500}" type="slidenum">
              <a:rPr lang="en-US" altLang="en-US"/>
              <a:pPr/>
              <a:t>‹#›</a:t>
            </a:fld>
            <a:endParaRPr lang="en-US" altLang="en-US" dirty="0"/>
          </a:p>
        </p:txBody>
      </p:sp>
    </p:spTree>
    <p:extLst>
      <p:ext uri="{BB962C8B-B14F-4D97-AF65-F5344CB8AC3E}">
        <p14:creationId xmlns:p14="http://schemas.microsoft.com/office/powerpoint/2010/main" val="12957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1E3F3791-FBD9-4F40-B564-5363F99B6E71}" type="datetimeFigureOut">
              <a:rPr lang="en-US"/>
              <a:pPr>
                <a:defRPr/>
              </a:pPr>
              <a:t>5/28/2025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68D353B3-F1A4-4188-9864-4EA051000956}" type="slidenum">
              <a:rPr lang="en-US" altLang="en-US"/>
              <a:pPr/>
              <a:t>‹#›</a:t>
            </a:fld>
            <a:endParaRPr lang="en-US" altLang="en-US" dirty="0"/>
          </a:p>
        </p:txBody>
      </p:sp>
    </p:spTree>
    <p:extLst>
      <p:ext uri="{BB962C8B-B14F-4D97-AF65-F5344CB8AC3E}">
        <p14:creationId xmlns:p14="http://schemas.microsoft.com/office/powerpoint/2010/main" val="255667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F3AA902-3CAF-42E4-8C62-6A87F9C4D330}" type="datetimeFigureOut">
              <a:rPr lang="en-US"/>
              <a:pPr>
                <a:defRPr/>
              </a:pPr>
              <a:t>5/28/2025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F9E89328-38F6-4D78-AF4B-8D4962FADFA1}" type="slidenum">
              <a:rPr lang="en-US" altLang="en-US"/>
              <a:pPr/>
              <a:t>‹#›</a:t>
            </a:fld>
            <a:endParaRPr lang="en-US" altLang="en-US" dirty="0"/>
          </a:p>
        </p:txBody>
      </p:sp>
    </p:spTree>
    <p:extLst>
      <p:ext uri="{BB962C8B-B14F-4D97-AF65-F5344CB8AC3E}">
        <p14:creationId xmlns:p14="http://schemas.microsoft.com/office/powerpoint/2010/main" val="41510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0D89A223-CA56-4CBD-BE38-26355935CA3A}" type="datetimeFigureOut">
              <a:rPr lang="en-US"/>
              <a:pPr>
                <a:defRPr/>
              </a:pPr>
              <a:t>5/28/2025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F202829E-4F4F-4794-B6CF-5B595C52CA87}" type="slidenum">
              <a:rPr lang="en-US" altLang="en-US"/>
              <a:pPr/>
              <a:t>‹#›</a:t>
            </a:fld>
            <a:endParaRPr lang="en-US" altLang="en-US" dirty="0"/>
          </a:p>
        </p:txBody>
      </p:sp>
    </p:spTree>
    <p:extLst>
      <p:ext uri="{BB962C8B-B14F-4D97-AF65-F5344CB8AC3E}">
        <p14:creationId xmlns:p14="http://schemas.microsoft.com/office/powerpoint/2010/main" val="114769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E720EACA-C6A1-4F93-8D2C-83CC9CE9A963}" type="datetimeFigureOut">
              <a:rPr lang="en-US"/>
              <a:pPr>
                <a:defRPr/>
              </a:pPr>
              <a:t>5/28/2025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95C510A0-EC4B-4EB6-BDB4-BF4263CE36B6}" type="slidenum">
              <a:rPr lang="en-US" altLang="en-US"/>
              <a:pPr/>
              <a:t>‹#›</a:t>
            </a:fld>
            <a:endParaRPr lang="en-US" altLang="en-US" dirty="0"/>
          </a:p>
        </p:txBody>
      </p:sp>
    </p:spTree>
    <p:extLst>
      <p:ext uri="{BB962C8B-B14F-4D97-AF65-F5344CB8AC3E}">
        <p14:creationId xmlns:p14="http://schemas.microsoft.com/office/powerpoint/2010/main" val="369166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72279E-5481-42A3-8E56-0AB19A092ADE}" type="datetimeFigureOut">
              <a:rPr lang="en-US"/>
              <a:pPr>
                <a:defRPr/>
              </a:pPr>
              <a:t>5/28/2025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A1331776-B25C-4BDF-A252-AFB4BF86D0A0}" type="slidenum">
              <a:rPr lang="en-US" altLang="en-US"/>
              <a:pPr/>
              <a:t>‹#›</a:t>
            </a:fld>
            <a:endParaRPr lang="en-US" altLang="en-US" dirty="0"/>
          </a:p>
        </p:txBody>
      </p:sp>
    </p:spTree>
    <p:extLst>
      <p:ext uri="{BB962C8B-B14F-4D97-AF65-F5344CB8AC3E}">
        <p14:creationId xmlns:p14="http://schemas.microsoft.com/office/powerpoint/2010/main" val="223628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AEF5A7B-D7CD-4B19-910B-B7F6B73299EA}" type="datetimeFigureOut">
              <a:rPr lang="en-US"/>
              <a:pPr>
                <a:defRPr/>
              </a:pPr>
              <a:t>5/28/2025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6E682944-2A1D-48B8-9B8C-D1C61B451135}" type="slidenum">
              <a:rPr lang="en-US" altLang="en-US"/>
              <a:pPr/>
              <a:t>‹#›</a:t>
            </a:fld>
            <a:endParaRPr lang="en-US" altLang="en-US" dirty="0"/>
          </a:p>
        </p:txBody>
      </p:sp>
    </p:spTree>
    <p:extLst>
      <p:ext uri="{BB962C8B-B14F-4D97-AF65-F5344CB8AC3E}">
        <p14:creationId xmlns:p14="http://schemas.microsoft.com/office/powerpoint/2010/main" val="23798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F1B8A9-B7F6-4307-8C17-56111ED2C8C1}"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346101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CD3F14B-B7D6-4528-9A16-661E10888AB3}" type="datetimeFigureOut">
              <a:rPr lang="en-US"/>
              <a:pPr>
                <a:defRPr/>
              </a:pPr>
              <a:t>5/28/2025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D5F706F1-268C-4330-858C-FF54BAC731F2}" type="slidenum">
              <a:rPr lang="en-US" altLang="en-US"/>
              <a:pPr/>
              <a:t>‹#›</a:t>
            </a:fld>
            <a:endParaRPr lang="en-US" altLang="en-US" dirty="0"/>
          </a:p>
        </p:txBody>
      </p:sp>
    </p:spTree>
    <p:extLst>
      <p:ext uri="{BB962C8B-B14F-4D97-AF65-F5344CB8AC3E}">
        <p14:creationId xmlns:p14="http://schemas.microsoft.com/office/powerpoint/2010/main" val="206390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864E622-28AD-4224-8ABB-9C55B02F2653}" type="datetimeFigureOut">
              <a:rPr lang="en-US"/>
              <a:pPr>
                <a:defRPr/>
              </a:pPr>
              <a:t>5/28/2025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D41C6A16-91F2-46B8-A1F4-ABF1E6C07272}" type="slidenum">
              <a:rPr lang="en-US" altLang="en-US"/>
              <a:pPr/>
              <a:t>‹#›</a:t>
            </a:fld>
            <a:endParaRPr lang="en-US" altLang="en-US" dirty="0"/>
          </a:p>
        </p:txBody>
      </p:sp>
    </p:spTree>
    <p:extLst>
      <p:ext uri="{BB962C8B-B14F-4D97-AF65-F5344CB8AC3E}">
        <p14:creationId xmlns:p14="http://schemas.microsoft.com/office/powerpoint/2010/main" val="150000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AED5FB0-A020-4435-A4C6-062848AF5D44}" type="datetimeFigureOut">
              <a:rPr lang="en-US"/>
              <a:pPr>
                <a:defRPr/>
              </a:pPr>
              <a:t>5/28/2025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F58FA52D-784F-4579-B380-23DFD10A3AB6}" type="slidenum">
              <a:rPr lang="en-US" altLang="en-US"/>
              <a:pPr/>
              <a:t>‹#›</a:t>
            </a:fld>
            <a:endParaRPr lang="en-US" altLang="en-US" dirty="0"/>
          </a:p>
        </p:txBody>
      </p:sp>
    </p:spTree>
    <p:extLst>
      <p:ext uri="{BB962C8B-B14F-4D97-AF65-F5344CB8AC3E}">
        <p14:creationId xmlns:p14="http://schemas.microsoft.com/office/powerpoint/2010/main" val="258787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1B8A9-B7F6-4307-8C17-56111ED2C8C1}"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365316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F1B8A9-B7F6-4307-8C17-56111ED2C8C1}"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293683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F1B8A9-B7F6-4307-8C17-56111ED2C8C1}" type="datetimeFigureOut">
              <a:rPr lang="en-US" smtClean="0"/>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321759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F1B8A9-B7F6-4307-8C17-56111ED2C8C1}" type="datetimeFigureOut">
              <a:rPr lang="en-US" smtClean="0"/>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290845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F1B8A9-B7F6-4307-8C17-56111ED2C8C1}" type="datetimeFigureOut">
              <a:rPr lang="en-US" smtClean="0"/>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43102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BF1B8A9-B7F6-4307-8C17-56111ED2C8C1}"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323456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BF1B8A9-B7F6-4307-8C17-56111ED2C8C1}"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45D913-CE69-4FA9-9381-00359C977402}" type="slidenum">
              <a:rPr lang="en-US" smtClean="0"/>
              <a:t>‹#›</a:t>
            </a:fld>
            <a:endParaRPr lang="en-US"/>
          </a:p>
        </p:txBody>
      </p:sp>
    </p:spTree>
    <p:extLst>
      <p:ext uri="{BB962C8B-B14F-4D97-AF65-F5344CB8AC3E}">
        <p14:creationId xmlns:p14="http://schemas.microsoft.com/office/powerpoint/2010/main" val="20626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E2FFC5"/>
            </a:gs>
            <a:gs pos="3448">
              <a:schemeClr val="bg1"/>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BF1B8A9-B7F6-4307-8C17-56111ED2C8C1}" type="datetimeFigureOut">
              <a:rPr lang="en-US" smtClean="0"/>
              <a:t>5/28/2025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45D913-CE69-4FA9-9381-00359C977402}" type="slidenum">
              <a:rPr lang="en-US" smtClean="0"/>
              <a:t>‹#›</a:t>
            </a:fld>
            <a:endParaRPr lang="en-US"/>
          </a:p>
        </p:txBody>
      </p:sp>
    </p:spTree>
    <p:extLst>
      <p:ext uri="{BB962C8B-B14F-4D97-AF65-F5344CB8AC3E}">
        <p14:creationId xmlns:p14="http://schemas.microsoft.com/office/powerpoint/2010/main" val="280755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E2FFC5"/>
            </a:gs>
            <a:gs pos="3448">
              <a:schemeClr val="bg1"/>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cs typeface="+mn-cs"/>
              </a:defRPr>
            </a:lvl1pPr>
          </a:lstStyle>
          <a:p>
            <a:pPr>
              <a:defRPr/>
            </a:pPr>
            <a:fld id="{2DD9AEC8-0197-4B29-90E6-9665C5A07414}" type="datetimeFigureOut">
              <a:rPr lang="en-US"/>
              <a:pPr>
                <a:defRPr/>
              </a:pPr>
              <a:t>5/28/2025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fld id="{D1DA7B28-E3BD-41EB-8E16-D86A9FC36852}" type="slidenum">
              <a:rPr lang="en-US" altLang="en-US"/>
              <a:pPr/>
              <a:t>‹#›</a:t>
            </a:fld>
            <a:endParaRPr lang="en-US" altLang="en-US" dirty="0"/>
          </a:p>
        </p:txBody>
      </p:sp>
    </p:spTree>
    <p:extLst>
      <p:ext uri="{BB962C8B-B14F-4D97-AF65-F5344CB8AC3E}">
        <p14:creationId xmlns:p14="http://schemas.microsoft.com/office/powerpoint/2010/main" val="23481122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fontAlgn="base">
        <a:lnSpc>
          <a:spcPct val="90000"/>
        </a:lnSpc>
        <a:spcBef>
          <a:spcPct val="0"/>
        </a:spcBef>
        <a:spcAft>
          <a:spcPct val="0"/>
        </a:spcAft>
        <a:defRPr sz="3300" kern="1200">
          <a:solidFill>
            <a:schemeClr val="tx1"/>
          </a:solidFill>
          <a:latin typeface="+mj-lt"/>
          <a:ea typeface="+mj-ea"/>
          <a:cs typeface="+mj-cs"/>
        </a:defRPr>
      </a:lvl1pPr>
      <a:lvl2pPr algn="l" rtl="0" fontAlgn="base">
        <a:lnSpc>
          <a:spcPct val="90000"/>
        </a:lnSpc>
        <a:spcBef>
          <a:spcPct val="0"/>
        </a:spcBef>
        <a:spcAft>
          <a:spcPct val="0"/>
        </a:spcAft>
        <a:defRPr sz="3300">
          <a:solidFill>
            <a:schemeClr val="tx1"/>
          </a:solidFill>
          <a:latin typeface="Calibri Light" panose="020F0302020204030204" pitchFamily="34" charset="0"/>
        </a:defRPr>
      </a:lvl2pPr>
      <a:lvl3pPr algn="l" rtl="0" fontAlgn="base">
        <a:lnSpc>
          <a:spcPct val="90000"/>
        </a:lnSpc>
        <a:spcBef>
          <a:spcPct val="0"/>
        </a:spcBef>
        <a:spcAft>
          <a:spcPct val="0"/>
        </a:spcAft>
        <a:defRPr sz="3300">
          <a:solidFill>
            <a:schemeClr val="tx1"/>
          </a:solidFill>
          <a:latin typeface="Calibri Light" panose="020F0302020204030204" pitchFamily="34" charset="0"/>
        </a:defRPr>
      </a:lvl3pPr>
      <a:lvl4pPr algn="l" rtl="0" fontAlgn="base">
        <a:lnSpc>
          <a:spcPct val="90000"/>
        </a:lnSpc>
        <a:spcBef>
          <a:spcPct val="0"/>
        </a:spcBef>
        <a:spcAft>
          <a:spcPct val="0"/>
        </a:spcAft>
        <a:defRPr sz="3300">
          <a:solidFill>
            <a:schemeClr val="tx1"/>
          </a:solidFill>
          <a:latin typeface="Calibri Light" panose="020F0302020204030204" pitchFamily="34" charset="0"/>
        </a:defRPr>
      </a:lvl4pPr>
      <a:lvl5pPr algn="l" rtl="0" fontAlgn="base">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fontAlgn="base">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C9BE72A-4F97-4FA0-AF09-2C65D071C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B93F7B8-1E3E-C007-8E9F-B9E583C1E9AE}"/>
              </a:ext>
            </a:extLst>
          </p:cNvPr>
          <p:cNvPicPr>
            <a:picLocks noChangeAspect="1"/>
          </p:cNvPicPr>
          <p:nvPr/>
        </p:nvPicPr>
        <p:blipFill>
          <a:blip r:embed="rId3"/>
          <a:srcRect l="18967" t="4310" r="23300" b="5538"/>
          <a:stretch/>
        </p:blipFill>
        <p:spPr>
          <a:xfrm>
            <a:off x="323298" y="310045"/>
            <a:ext cx="2861254" cy="3717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8DA402C4-CE50-0D59-9D75-50B248F6482D}"/>
              </a:ext>
            </a:extLst>
          </p:cNvPr>
          <p:cNvPicPr>
            <a:picLocks noChangeAspect="1"/>
          </p:cNvPicPr>
          <p:nvPr/>
        </p:nvPicPr>
        <p:blipFill>
          <a:blip r:embed="rId4"/>
          <a:srcRect l="17477" r="25028" b="-2"/>
          <a:stretch/>
        </p:blipFill>
        <p:spPr>
          <a:xfrm>
            <a:off x="3242137" y="310045"/>
            <a:ext cx="2849466" cy="3717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118DDA5C-E800-AB8B-DE82-0A1616C47B22}"/>
              </a:ext>
            </a:extLst>
          </p:cNvPr>
          <p:cNvPicPr>
            <a:picLocks noChangeAspect="1"/>
          </p:cNvPicPr>
          <p:nvPr/>
        </p:nvPicPr>
        <p:blipFill>
          <a:blip r:embed="rId5"/>
          <a:srcRect r="48524"/>
          <a:stretch/>
        </p:blipFill>
        <p:spPr>
          <a:xfrm>
            <a:off x="6149188" y="348888"/>
            <a:ext cx="2671514" cy="3678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le 3">
            <a:extLst>
              <a:ext uri="{FF2B5EF4-FFF2-40B4-BE49-F238E27FC236}">
                <a16:creationId xmlns:a16="http://schemas.microsoft.com/office/drawing/2014/main" id="{A88C3B3B-7A41-3CC0-B188-87735360D9F9}"/>
              </a:ext>
            </a:extLst>
          </p:cNvPr>
          <p:cNvSpPr>
            <a:spLocks noGrp="1"/>
          </p:cNvSpPr>
          <p:nvPr>
            <p:ph type="ctrTitle"/>
          </p:nvPr>
        </p:nvSpPr>
        <p:spPr>
          <a:xfrm>
            <a:off x="630935" y="4378198"/>
            <a:ext cx="7879842" cy="1707186"/>
          </a:xfrm>
        </p:spPr>
        <p:txBody>
          <a:bodyPr>
            <a:normAutofit/>
          </a:bodyPr>
          <a:lstStyle/>
          <a:p>
            <a:r>
              <a:rPr kumimoji="0" lang="en-US" sz="6600" i="0" u="none" strike="noStrike" kern="1200" normalizeH="0" baseline="0" noProof="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uLnTx/>
                <a:uFillTx/>
                <a:latin typeface="Berlin Sans FB Demi" panose="020E0802020502020306" pitchFamily="34" charset="0"/>
                <a:ea typeface="+mj-ea"/>
                <a:cs typeface="+mj-cs"/>
              </a:rPr>
              <a:t>The Life of Christ</a:t>
            </a:r>
            <a:br>
              <a:rPr kumimoji="0" lang="en-US" sz="3500" b="0" i="0" u="none" strike="noStrike" kern="1200" cap="none" spc="0" normalizeH="0" baseline="0" noProof="0" dirty="0">
                <a:ln>
                  <a:noFill/>
                </a:ln>
                <a:effectLst/>
                <a:uLnTx/>
                <a:uFillTx/>
                <a:latin typeface="Berlin Sans FB Demi" panose="020E0802020502020306" pitchFamily="34" charset="0"/>
                <a:ea typeface="+mj-ea"/>
                <a:cs typeface="+mj-cs"/>
              </a:rPr>
            </a:br>
            <a:r>
              <a:rPr kumimoji="0" lang="en-US" sz="3500" b="0" i="0" u="none" strike="noStrike" kern="1200" cap="none" spc="0" normalizeH="0" baseline="0" noProof="0" dirty="0">
                <a:ln>
                  <a:noFill/>
                </a:ln>
                <a:effectLst/>
                <a:uLnTx/>
                <a:uFillTx/>
                <a:latin typeface="Berlin Sans FB Demi" panose="020E0802020502020306" pitchFamily="34" charset="0"/>
                <a:ea typeface="+mj-ea"/>
                <a:cs typeface="+mj-cs"/>
              </a:rPr>
              <a:t>			   				</a:t>
            </a:r>
            <a:r>
              <a:rPr kumimoji="0" lang="en-US" sz="3500" b="0" i="0" u="none" strike="noStrike" kern="1200" cap="none" spc="0" normalizeH="0" baseline="0" noProof="0" dirty="0">
                <a:ln>
                  <a:noFill/>
                </a:ln>
                <a:solidFill>
                  <a:schemeClr val="accent5">
                    <a:lumMod val="75000"/>
                  </a:schemeClr>
                </a:solidFill>
                <a:effectLst/>
                <a:uLnTx/>
                <a:uFillTx/>
                <a:latin typeface="Berlin Sans FB Demi" panose="020E0802020502020306" pitchFamily="34" charset="0"/>
                <a:ea typeface="+mj-ea"/>
                <a:cs typeface="+mj-cs"/>
              </a:rPr>
              <a:t>	</a:t>
            </a:r>
            <a:r>
              <a:rPr kumimoji="0" lang="en-US" sz="3500" b="0" i="0" u="none" strike="noStrike" kern="1200" cap="none" spc="0" normalizeH="0" baseline="0" noProof="0" dirty="0">
                <a:ln>
                  <a:noFill/>
                </a:ln>
                <a:solidFill>
                  <a:schemeClr val="accent5">
                    <a:lumMod val="75000"/>
                  </a:schemeClr>
                </a:solidFill>
                <a:effectLst/>
                <a:uLnTx/>
                <a:uFillTx/>
                <a:latin typeface="Berlin Sans FB" panose="020E0602020502020306" pitchFamily="34" charset="0"/>
                <a:ea typeface="+mj-ea"/>
                <a:cs typeface="+mj-cs"/>
              </a:rPr>
              <a:t>Part 3</a:t>
            </a:r>
            <a:endParaRPr lang="en-US" sz="3500" dirty="0">
              <a:solidFill>
                <a:schemeClr val="accent5">
                  <a:lumMod val="75000"/>
                </a:schemeClr>
              </a:solidFill>
            </a:endParaRPr>
          </a:p>
        </p:txBody>
      </p:sp>
      <p:sp>
        <p:nvSpPr>
          <p:cNvPr id="5" name="Subtitle 4">
            <a:extLst>
              <a:ext uri="{FF2B5EF4-FFF2-40B4-BE49-F238E27FC236}">
                <a16:creationId xmlns:a16="http://schemas.microsoft.com/office/drawing/2014/main" id="{949A58BF-079C-5686-DA33-BC72F8B8BECE}"/>
              </a:ext>
            </a:extLst>
          </p:cNvPr>
          <p:cNvSpPr>
            <a:spLocks noGrp="1"/>
          </p:cNvSpPr>
          <p:nvPr>
            <p:ph type="subTitle" idx="1"/>
          </p:nvPr>
        </p:nvSpPr>
        <p:spPr>
          <a:xfrm>
            <a:off x="418012" y="5846961"/>
            <a:ext cx="8402690" cy="1172992"/>
          </a:xfrm>
        </p:spPr>
        <p:txBody>
          <a:bodyPr anchor="ctr">
            <a:normAutofit/>
          </a:bodyPr>
          <a:lstStyle/>
          <a:p>
            <a:pPr>
              <a:lnSpc>
                <a:spcPct val="100000"/>
              </a:lnSpc>
              <a:spcBef>
                <a:spcPts val="0"/>
              </a:spcBef>
            </a:pPr>
            <a:r>
              <a:rPr lang="en-US" sz="2800" cap="small" dirty="0">
                <a:solidFill>
                  <a:schemeClr val="tx2">
                    <a:lumMod val="75000"/>
                  </a:schemeClr>
                </a:solidFill>
              </a:rPr>
              <a:t>Final Week </a:t>
            </a:r>
            <a:r>
              <a:rPr lang="en-US" sz="2800" cap="small" dirty="0">
                <a:solidFill>
                  <a:schemeClr val="tx2">
                    <a:lumMod val="75000"/>
                  </a:schemeClr>
                </a:solidFill>
                <a:sym typeface="Wingdings" panose="05000000000000000000" pitchFamily="2" charset="2"/>
              </a:rPr>
              <a:t></a:t>
            </a:r>
            <a:r>
              <a:rPr lang="en-US" sz="2800" cap="small" dirty="0">
                <a:solidFill>
                  <a:schemeClr val="tx2">
                    <a:lumMod val="75000"/>
                  </a:schemeClr>
                </a:solidFill>
              </a:rPr>
              <a:t> Resurrection </a:t>
            </a:r>
            <a:r>
              <a:rPr lang="en-US" sz="2800" cap="small" dirty="0">
                <a:solidFill>
                  <a:schemeClr val="tx2">
                    <a:lumMod val="75000"/>
                  </a:schemeClr>
                </a:solidFill>
                <a:sym typeface="Wingdings" panose="05000000000000000000" pitchFamily="2" charset="2"/>
              </a:rPr>
              <a:t></a:t>
            </a:r>
            <a:r>
              <a:rPr lang="en-US" sz="2800" cap="small" dirty="0">
                <a:solidFill>
                  <a:schemeClr val="tx2">
                    <a:lumMod val="75000"/>
                  </a:schemeClr>
                </a:solidFill>
              </a:rPr>
              <a:t> Appearances</a:t>
            </a:r>
            <a:r>
              <a:rPr lang="en-US" sz="2800" cap="small" dirty="0">
                <a:solidFill>
                  <a:schemeClr val="tx2">
                    <a:lumMod val="75000"/>
                  </a:schemeClr>
                </a:solidFill>
                <a:sym typeface="Wingdings" panose="05000000000000000000" pitchFamily="2" charset="2"/>
              </a:rPr>
              <a:t> </a:t>
            </a:r>
            <a:r>
              <a:rPr lang="en-US" sz="2800" cap="small" dirty="0">
                <a:solidFill>
                  <a:schemeClr val="tx2">
                    <a:lumMod val="75000"/>
                  </a:schemeClr>
                </a:solidFill>
              </a:rPr>
              <a:t>  Exaltation</a:t>
            </a:r>
          </a:p>
        </p:txBody>
      </p:sp>
    </p:spTree>
    <p:extLst>
      <p:ext uri="{BB962C8B-B14F-4D97-AF65-F5344CB8AC3E}">
        <p14:creationId xmlns:p14="http://schemas.microsoft.com/office/powerpoint/2010/main" val="21849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a:extLst>
              <a:ext uri="{FF2B5EF4-FFF2-40B4-BE49-F238E27FC236}">
                <a16:creationId xmlns:a16="http://schemas.microsoft.com/office/drawing/2014/main" id="{E1B70F84-FE36-4D6C-ABA7-1895B5C34D7B}"/>
              </a:ext>
            </a:extLst>
          </p:cNvPr>
          <p:cNvSpPr>
            <a:spLocks noGrp="1" noChangeArrowheads="1"/>
          </p:cNvSpPr>
          <p:nvPr>
            <p:ph type="title" idx="4294967295"/>
          </p:nvPr>
        </p:nvSpPr>
        <p:spPr>
          <a:xfrm>
            <a:off x="270891" y="206829"/>
            <a:ext cx="8602218" cy="815340"/>
          </a:xfrm>
        </p:spPr>
        <p:txBody>
          <a:bodyPr vert="horz" lIns="91440" tIns="45720" rIns="91440" bIns="45720" rtlCol="0" anchor="ctr">
            <a:normAutofit/>
          </a:bodyPr>
          <a:lstStyle/>
          <a:p>
            <a:r>
              <a:rPr lang="en-US" altLang="en-US" sz="3700" b="1" kern="1200" dirty="0">
                <a:solidFill>
                  <a:schemeClr val="tx1"/>
                </a:solidFill>
                <a:latin typeface="+mn-lt"/>
              </a:rPr>
              <a:t>The Destruction of the Temple </a:t>
            </a:r>
            <a:r>
              <a:rPr lang="en-US" altLang="en-US" sz="2800" kern="1200" dirty="0">
                <a:solidFill>
                  <a:schemeClr val="tx1"/>
                </a:solidFill>
                <a:latin typeface="+mn-lt"/>
                <a:ea typeface="+mj-ea"/>
                <a:cs typeface="+mj-cs"/>
              </a:rPr>
              <a:t>(Mark 13:14-30)</a:t>
            </a:r>
            <a:endParaRPr lang="en-US" altLang="en-US" sz="3700" kern="1200" dirty="0">
              <a:solidFill>
                <a:schemeClr val="tx1"/>
              </a:solidFill>
              <a:latin typeface="+mn-lt"/>
              <a:ea typeface="+mj-ea"/>
              <a:cs typeface="+mj-cs"/>
            </a:endParaRPr>
          </a:p>
        </p:txBody>
      </p:sp>
      <p:sp>
        <p:nvSpPr>
          <p:cNvPr id="329731" name="Rectangle 3">
            <a:extLst>
              <a:ext uri="{FF2B5EF4-FFF2-40B4-BE49-F238E27FC236}">
                <a16:creationId xmlns:a16="http://schemas.microsoft.com/office/drawing/2014/main" id="{74CCD9B5-F6D2-448E-B8AE-8A73F006DBD1}"/>
              </a:ext>
            </a:extLst>
          </p:cNvPr>
          <p:cNvSpPr>
            <a:spLocks noGrp="1" noChangeArrowheads="1"/>
          </p:cNvSpPr>
          <p:nvPr>
            <p:ph type="body" idx="4294967295"/>
          </p:nvPr>
        </p:nvSpPr>
        <p:spPr>
          <a:xfrm>
            <a:off x="319314" y="891540"/>
            <a:ext cx="8824456" cy="5966460"/>
          </a:xfrm>
          <a:noFill/>
        </p:spPr>
        <p:txBody>
          <a:bodyPr vert="horz" lIns="91440" tIns="45720" rIns="91440" bIns="45720" rtlCol="0">
            <a:noAutofit/>
          </a:bodyPr>
          <a:lstStyle/>
          <a:p>
            <a:pPr marL="225425">
              <a:spcBef>
                <a:spcPct val="10000"/>
              </a:spcBef>
            </a:pPr>
            <a:r>
              <a:rPr lang="en-US" altLang="en-US" sz="3000" b="1" dirty="0"/>
              <a:t>When the “abomination of desolation” appears, it is time to flee </a:t>
            </a:r>
            <a:r>
              <a:rPr lang="en-US" altLang="en-US" sz="2800" dirty="0"/>
              <a:t>(13:14; Daniel 9:26-27).</a:t>
            </a:r>
          </a:p>
          <a:p>
            <a:pPr marL="225425">
              <a:spcBef>
                <a:spcPct val="10000"/>
              </a:spcBef>
            </a:pPr>
            <a:r>
              <a:rPr lang="en-US" altLang="en-US" sz="3000" b="1" dirty="0"/>
              <a:t>Their flight should be… </a:t>
            </a:r>
            <a:r>
              <a:rPr lang="en-US" altLang="en-US" sz="2800" dirty="0"/>
              <a:t>(13:15-18). </a:t>
            </a:r>
          </a:p>
          <a:p>
            <a:pPr marL="630238" lvl="1">
              <a:spcBef>
                <a:spcPct val="10000"/>
              </a:spcBef>
            </a:pPr>
            <a:r>
              <a:rPr lang="en-US" altLang="en-US" sz="3000" i="1" dirty="0">
                <a:solidFill>
                  <a:srgbClr val="680000"/>
                </a:solidFill>
                <a:effectLst>
                  <a:outerShdw blurRad="38100" dist="38100" dir="2700000" algn="tl">
                    <a:srgbClr val="000000">
                      <a:alpha val="43137"/>
                    </a:srgbClr>
                  </a:outerShdw>
                </a:effectLst>
              </a:rPr>
              <a:t>To a place of safety</a:t>
            </a:r>
          </a:p>
          <a:p>
            <a:pPr marL="630238" lvl="1">
              <a:spcBef>
                <a:spcPct val="10000"/>
              </a:spcBef>
            </a:pPr>
            <a:r>
              <a:rPr lang="en-US" altLang="en-US" sz="3000" i="1" dirty="0">
                <a:solidFill>
                  <a:srgbClr val="680000"/>
                </a:solidFill>
                <a:effectLst>
                  <a:outerShdw blurRad="38100" dist="38100" dir="2700000" algn="tl">
                    <a:srgbClr val="000000">
                      <a:alpha val="43137"/>
                    </a:srgbClr>
                  </a:outerShdw>
                </a:effectLst>
              </a:rPr>
              <a:t>Immediate</a:t>
            </a:r>
          </a:p>
          <a:p>
            <a:pPr marL="630238" lvl="1">
              <a:spcBef>
                <a:spcPct val="10000"/>
              </a:spcBef>
            </a:pPr>
            <a:r>
              <a:rPr lang="en-US" altLang="en-US" sz="3000" i="1" dirty="0">
                <a:solidFill>
                  <a:srgbClr val="680000"/>
                </a:solidFill>
                <a:effectLst>
                  <a:outerShdw blurRad="38100" dist="38100" dir="2700000" algn="tl">
                    <a:srgbClr val="000000">
                      <a:alpha val="43137"/>
                    </a:srgbClr>
                  </a:outerShdw>
                </a:effectLst>
              </a:rPr>
              <a:t>Difficult for mothers with infants</a:t>
            </a:r>
          </a:p>
          <a:p>
            <a:pPr marL="630238" lvl="1">
              <a:spcBef>
                <a:spcPct val="10000"/>
              </a:spcBef>
            </a:pPr>
            <a:r>
              <a:rPr lang="en-US" altLang="en-US" sz="3000" i="1" dirty="0">
                <a:solidFill>
                  <a:srgbClr val="680000"/>
                </a:solidFill>
                <a:effectLst>
                  <a:outerShdw blurRad="38100" dist="38100" dir="2700000" algn="tl">
                    <a:srgbClr val="000000">
                      <a:alpha val="43137"/>
                    </a:srgbClr>
                  </a:outerShdw>
                </a:effectLst>
              </a:rPr>
              <a:t>With prayers for God’s providence </a:t>
            </a:r>
          </a:p>
          <a:p>
            <a:pPr marL="225425">
              <a:spcBef>
                <a:spcPct val="10000"/>
              </a:spcBef>
            </a:pPr>
            <a:r>
              <a:rPr lang="en-US" altLang="en-US" sz="3000" b="1" dirty="0"/>
              <a:t>The tribulation would be the worst ever seen, and only God’s mercy would enable survival </a:t>
            </a:r>
            <a:r>
              <a:rPr lang="en-US" altLang="en-US" sz="2800" dirty="0"/>
              <a:t>(13:19-20).*</a:t>
            </a:r>
          </a:p>
          <a:p>
            <a:pPr marL="225425">
              <a:spcBef>
                <a:spcPct val="10000"/>
              </a:spcBef>
            </a:pPr>
            <a:r>
              <a:rPr lang="en-US" altLang="en-US" sz="3000" b="1" dirty="0"/>
              <a:t>Disciples should beware of false </a:t>
            </a:r>
            <a:r>
              <a:rPr lang="en-US" altLang="en-US" sz="3000" b="1" dirty="0" err="1"/>
              <a:t>christs</a:t>
            </a:r>
            <a:r>
              <a:rPr lang="en-US" altLang="en-US" sz="3000" b="1" dirty="0"/>
              <a:t> during this time </a:t>
            </a:r>
            <a:r>
              <a:rPr lang="en-US" altLang="en-US" sz="2800" dirty="0"/>
              <a:t>(13:21-22).</a:t>
            </a:r>
          </a:p>
          <a:p>
            <a:pPr marL="225425">
              <a:spcBef>
                <a:spcPct val="10000"/>
              </a:spcBef>
            </a:pPr>
            <a:r>
              <a:rPr lang="en-US" altLang="en-US" sz="3000" b="1" dirty="0"/>
              <a:t>Disciples can be prepared because Jesus has told them beforehand what to expect </a:t>
            </a:r>
            <a:r>
              <a:rPr lang="en-US" altLang="en-US" sz="2800" dirty="0"/>
              <a:t>(13:23).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9731">
                                            <p:txEl>
                                              <p:pRg st="0" end="0"/>
                                            </p:txEl>
                                          </p:spTgt>
                                        </p:tgtEl>
                                        <p:attrNameLst>
                                          <p:attrName>style.visibility</p:attrName>
                                        </p:attrNameLst>
                                      </p:cBhvr>
                                      <p:to>
                                        <p:strVal val="visible"/>
                                      </p:to>
                                    </p:set>
                                    <p:animEffect transition="in" filter="fade">
                                      <p:cBhvr>
                                        <p:cTn id="7" dur="1000"/>
                                        <p:tgtEl>
                                          <p:spTgt spid="329731">
                                            <p:txEl>
                                              <p:pRg st="0" end="0"/>
                                            </p:txEl>
                                          </p:spTgt>
                                        </p:tgtEl>
                                      </p:cBhvr>
                                    </p:animEffect>
                                    <p:anim calcmode="lin" valueType="num">
                                      <p:cBhvr>
                                        <p:cTn id="8" dur="1000" fill="hold"/>
                                        <p:tgtEl>
                                          <p:spTgt spid="32973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97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9731">
                                            <p:txEl>
                                              <p:pRg st="1" end="1"/>
                                            </p:txEl>
                                          </p:spTgt>
                                        </p:tgtEl>
                                        <p:attrNameLst>
                                          <p:attrName>style.visibility</p:attrName>
                                        </p:attrNameLst>
                                      </p:cBhvr>
                                      <p:to>
                                        <p:strVal val="visible"/>
                                      </p:to>
                                    </p:set>
                                    <p:animEffect transition="in" filter="fade">
                                      <p:cBhvr>
                                        <p:cTn id="14" dur="1000"/>
                                        <p:tgtEl>
                                          <p:spTgt spid="329731">
                                            <p:txEl>
                                              <p:pRg st="1" end="1"/>
                                            </p:txEl>
                                          </p:spTgt>
                                        </p:tgtEl>
                                      </p:cBhvr>
                                    </p:animEffect>
                                    <p:anim calcmode="lin" valueType="num">
                                      <p:cBhvr>
                                        <p:cTn id="15" dur="1000" fill="hold"/>
                                        <p:tgtEl>
                                          <p:spTgt spid="32973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29731">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29731">
                                            <p:txEl>
                                              <p:pRg st="2" end="2"/>
                                            </p:txEl>
                                          </p:spTgt>
                                        </p:tgtEl>
                                        <p:attrNameLst>
                                          <p:attrName>style.visibility</p:attrName>
                                        </p:attrNameLst>
                                      </p:cBhvr>
                                      <p:to>
                                        <p:strVal val="visible"/>
                                      </p:to>
                                    </p:set>
                                    <p:animEffect transition="in" filter="fade">
                                      <p:cBhvr>
                                        <p:cTn id="19" dur="1000"/>
                                        <p:tgtEl>
                                          <p:spTgt spid="329731">
                                            <p:txEl>
                                              <p:pRg st="2" end="2"/>
                                            </p:txEl>
                                          </p:spTgt>
                                        </p:tgtEl>
                                      </p:cBhvr>
                                    </p:animEffect>
                                    <p:anim calcmode="lin" valueType="num">
                                      <p:cBhvr>
                                        <p:cTn id="20" dur="1000" fill="hold"/>
                                        <p:tgtEl>
                                          <p:spTgt spid="32973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29731">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29731">
                                            <p:txEl>
                                              <p:pRg st="3" end="3"/>
                                            </p:txEl>
                                          </p:spTgt>
                                        </p:tgtEl>
                                        <p:attrNameLst>
                                          <p:attrName>style.visibility</p:attrName>
                                        </p:attrNameLst>
                                      </p:cBhvr>
                                      <p:to>
                                        <p:strVal val="visible"/>
                                      </p:to>
                                    </p:set>
                                    <p:animEffect transition="in" filter="fade">
                                      <p:cBhvr>
                                        <p:cTn id="24" dur="1000"/>
                                        <p:tgtEl>
                                          <p:spTgt spid="329731">
                                            <p:txEl>
                                              <p:pRg st="3" end="3"/>
                                            </p:txEl>
                                          </p:spTgt>
                                        </p:tgtEl>
                                      </p:cBhvr>
                                    </p:animEffect>
                                    <p:anim calcmode="lin" valueType="num">
                                      <p:cBhvr>
                                        <p:cTn id="25" dur="1000" fill="hold"/>
                                        <p:tgtEl>
                                          <p:spTgt spid="329731">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29731">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29731">
                                            <p:txEl>
                                              <p:pRg st="4" end="4"/>
                                            </p:txEl>
                                          </p:spTgt>
                                        </p:tgtEl>
                                        <p:attrNameLst>
                                          <p:attrName>style.visibility</p:attrName>
                                        </p:attrNameLst>
                                      </p:cBhvr>
                                      <p:to>
                                        <p:strVal val="visible"/>
                                      </p:to>
                                    </p:set>
                                    <p:animEffect transition="in" filter="fade">
                                      <p:cBhvr>
                                        <p:cTn id="29" dur="1000"/>
                                        <p:tgtEl>
                                          <p:spTgt spid="329731">
                                            <p:txEl>
                                              <p:pRg st="4" end="4"/>
                                            </p:txEl>
                                          </p:spTgt>
                                        </p:tgtEl>
                                      </p:cBhvr>
                                    </p:animEffect>
                                    <p:anim calcmode="lin" valueType="num">
                                      <p:cBhvr>
                                        <p:cTn id="30" dur="1000" fill="hold"/>
                                        <p:tgtEl>
                                          <p:spTgt spid="329731">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29731">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29731">
                                            <p:txEl>
                                              <p:pRg st="5" end="5"/>
                                            </p:txEl>
                                          </p:spTgt>
                                        </p:tgtEl>
                                        <p:attrNameLst>
                                          <p:attrName>style.visibility</p:attrName>
                                        </p:attrNameLst>
                                      </p:cBhvr>
                                      <p:to>
                                        <p:strVal val="visible"/>
                                      </p:to>
                                    </p:set>
                                    <p:animEffect transition="in" filter="fade">
                                      <p:cBhvr>
                                        <p:cTn id="34" dur="1000"/>
                                        <p:tgtEl>
                                          <p:spTgt spid="329731">
                                            <p:txEl>
                                              <p:pRg st="5" end="5"/>
                                            </p:txEl>
                                          </p:spTgt>
                                        </p:tgtEl>
                                      </p:cBhvr>
                                    </p:animEffect>
                                    <p:anim calcmode="lin" valueType="num">
                                      <p:cBhvr>
                                        <p:cTn id="35" dur="1000" fill="hold"/>
                                        <p:tgtEl>
                                          <p:spTgt spid="329731">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2973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29731">
                                            <p:txEl>
                                              <p:pRg st="6" end="6"/>
                                            </p:txEl>
                                          </p:spTgt>
                                        </p:tgtEl>
                                        <p:attrNameLst>
                                          <p:attrName>style.visibility</p:attrName>
                                        </p:attrNameLst>
                                      </p:cBhvr>
                                      <p:to>
                                        <p:strVal val="visible"/>
                                      </p:to>
                                    </p:set>
                                    <p:animEffect transition="in" filter="fade">
                                      <p:cBhvr>
                                        <p:cTn id="41" dur="1000"/>
                                        <p:tgtEl>
                                          <p:spTgt spid="329731">
                                            <p:txEl>
                                              <p:pRg st="6" end="6"/>
                                            </p:txEl>
                                          </p:spTgt>
                                        </p:tgtEl>
                                      </p:cBhvr>
                                    </p:animEffect>
                                    <p:anim calcmode="lin" valueType="num">
                                      <p:cBhvr>
                                        <p:cTn id="42" dur="1000" fill="hold"/>
                                        <p:tgtEl>
                                          <p:spTgt spid="329731">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2973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29731">
                                            <p:txEl>
                                              <p:pRg st="7" end="7"/>
                                            </p:txEl>
                                          </p:spTgt>
                                        </p:tgtEl>
                                        <p:attrNameLst>
                                          <p:attrName>style.visibility</p:attrName>
                                        </p:attrNameLst>
                                      </p:cBhvr>
                                      <p:to>
                                        <p:strVal val="visible"/>
                                      </p:to>
                                    </p:set>
                                    <p:animEffect transition="in" filter="fade">
                                      <p:cBhvr>
                                        <p:cTn id="48" dur="1000"/>
                                        <p:tgtEl>
                                          <p:spTgt spid="329731">
                                            <p:txEl>
                                              <p:pRg st="7" end="7"/>
                                            </p:txEl>
                                          </p:spTgt>
                                        </p:tgtEl>
                                      </p:cBhvr>
                                    </p:animEffect>
                                    <p:anim calcmode="lin" valueType="num">
                                      <p:cBhvr>
                                        <p:cTn id="49" dur="1000" fill="hold"/>
                                        <p:tgtEl>
                                          <p:spTgt spid="329731">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2973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29731">
                                            <p:txEl>
                                              <p:pRg st="8" end="8"/>
                                            </p:txEl>
                                          </p:spTgt>
                                        </p:tgtEl>
                                        <p:attrNameLst>
                                          <p:attrName>style.visibility</p:attrName>
                                        </p:attrNameLst>
                                      </p:cBhvr>
                                      <p:to>
                                        <p:strVal val="visible"/>
                                      </p:to>
                                    </p:set>
                                    <p:animEffect transition="in" filter="fade">
                                      <p:cBhvr>
                                        <p:cTn id="55" dur="1000"/>
                                        <p:tgtEl>
                                          <p:spTgt spid="329731">
                                            <p:txEl>
                                              <p:pRg st="8" end="8"/>
                                            </p:txEl>
                                          </p:spTgt>
                                        </p:tgtEl>
                                      </p:cBhvr>
                                    </p:animEffect>
                                    <p:anim calcmode="lin" valueType="num">
                                      <p:cBhvr>
                                        <p:cTn id="56" dur="1000" fill="hold"/>
                                        <p:tgtEl>
                                          <p:spTgt spid="329731">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2973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a:extLst>
              <a:ext uri="{FF2B5EF4-FFF2-40B4-BE49-F238E27FC236}">
                <a16:creationId xmlns:a16="http://schemas.microsoft.com/office/drawing/2014/main" id="{7C22AAA9-71D3-4872-A435-AA9BA6DBA575}"/>
              </a:ext>
            </a:extLst>
          </p:cNvPr>
          <p:cNvSpPr>
            <a:spLocks noGrp="1" noChangeArrowheads="1"/>
          </p:cNvSpPr>
          <p:nvPr>
            <p:ph type="title" idx="4294967295"/>
          </p:nvPr>
        </p:nvSpPr>
        <p:spPr>
          <a:xfrm>
            <a:off x="411154" y="298304"/>
            <a:ext cx="8601322" cy="732210"/>
          </a:xfrm>
        </p:spPr>
        <p:txBody>
          <a:bodyPr vert="horz" lIns="91440" tIns="45720" rIns="91440" bIns="45720" rtlCol="0" anchor="ctr">
            <a:normAutofit/>
          </a:bodyPr>
          <a:lstStyle/>
          <a:p>
            <a:r>
              <a:rPr lang="en-US" altLang="en-US" sz="3700" b="1" kern="1200" dirty="0">
                <a:solidFill>
                  <a:schemeClr val="tx1"/>
                </a:solidFill>
                <a:latin typeface="+mn-lt"/>
              </a:rPr>
              <a:t>The Destruction of the Temple </a:t>
            </a:r>
            <a:r>
              <a:rPr lang="en-US" altLang="en-US" sz="2800" kern="1200" dirty="0">
                <a:solidFill>
                  <a:schemeClr val="tx1"/>
                </a:solidFill>
                <a:latin typeface="+mn-lt"/>
                <a:ea typeface="+mj-ea"/>
                <a:cs typeface="+mj-cs"/>
              </a:rPr>
              <a:t>(Mark 13:24-27)</a:t>
            </a:r>
            <a:endParaRPr lang="en-US" altLang="en-US" sz="3700" kern="1200" dirty="0">
              <a:solidFill>
                <a:schemeClr val="tx1"/>
              </a:solidFill>
              <a:latin typeface="+mn-lt"/>
              <a:ea typeface="+mj-ea"/>
              <a:cs typeface="+mj-cs"/>
            </a:endParaRPr>
          </a:p>
        </p:txBody>
      </p:sp>
      <p:sp>
        <p:nvSpPr>
          <p:cNvPr id="332803" name="Rectangle 3">
            <a:extLst>
              <a:ext uri="{FF2B5EF4-FFF2-40B4-BE49-F238E27FC236}">
                <a16:creationId xmlns:a16="http://schemas.microsoft.com/office/drawing/2014/main" id="{7807D1ED-A114-488A-B846-5FDDCF4A2376}"/>
              </a:ext>
            </a:extLst>
          </p:cNvPr>
          <p:cNvSpPr>
            <a:spLocks noGrp="1" noChangeArrowheads="1"/>
          </p:cNvSpPr>
          <p:nvPr>
            <p:ph type="body" idx="4294967295"/>
          </p:nvPr>
        </p:nvSpPr>
        <p:spPr>
          <a:xfrm>
            <a:off x="411154" y="1030514"/>
            <a:ext cx="8601322" cy="5827486"/>
          </a:xfrm>
          <a:noFill/>
        </p:spPr>
        <p:txBody>
          <a:bodyPr vert="horz" lIns="91440" tIns="45720" rIns="91440" bIns="45720" rtlCol="0">
            <a:normAutofit/>
          </a:bodyPr>
          <a:lstStyle/>
          <a:p>
            <a:pPr marL="0" indent="0">
              <a:spcBef>
                <a:spcPct val="10000"/>
              </a:spcBef>
              <a:buNone/>
            </a:pPr>
            <a:r>
              <a:rPr lang="en-US" altLang="en-US" sz="3200" b="1" dirty="0"/>
              <a:t>The Lord Coming in Judgment Against Jerusalem </a:t>
            </a:r>
          </a:p>
          <a:p>
            <a:pPr marL="225425">
              <a:spcBef>
                <a:spcPct val="10000"/>
              </a:spcBef>
            </a:pPr>
            <a:r>
              <a:rPr lang="en-US" altLang="en-US" sz="3000" b="1" dirty="0"/>
              <a:t>The language Jesus uses is similar to what the Lord used to describe judgments against other nations </a:t>
            </a:r>
            <a:r>
              <a:rPr lang="en-US" altLang="en-US" sz="3000" dirty="0"/>
              <a:t>(13:24-25; Isaiah 13:1, 9-10; Joel 2:10, 31).</a:t>
            </a:r>
          </a:p>
          <a:p>
            <a:pPr marL="508000" lvl="1" indent="-276225">
              <a:spcBef>
                <a:spcPct val="10000"/>
              </a:spcBef>
            </a:pPr>
            <a:r>
              <a:rPr lang="en-US" altLang="en-US" sz="3000" i="1" dirty="0">
                <a:solidFill>
                  <a:srgbClr val="680000"/>
                </a:solidFill>
                <a:effectLst>
                  <a:outerShdw blurRad="38100" dist="38100" dir="2700000" algn="tl">
                    <a:srgbClr val="000000">
                      <a:alpha val="43137"/>
                    </a:srgbClr>
                  </a:outerShdw>
                </a:effectLst>
              </a:rPr>
              <a:t>Cosmic chaos symbolizes political and social upheaval</a:t>
            </a:r>
            <a:r>
              <a:rPr lang="en-US" altLang="en-US" sz="3000" dirty="0">
                <a:solidFill>
                  <a:srgbClr val="680000"/>
                </a:solidFill>
                <a:effectLst>
                  <a:outerShdw blurRad="38100" dist="38100" dir="2700000" algn="tl">
                    <a:srgbClr val="000000">
                      <a:alpha val="43137"/>
                    </a:srgbClr>
                  </a:outerShdw>
                </a:effectLst>
              </a:rPr>
              <a:t> (cf. Luke 21:25-26).</a:t>
            </a:r>
          </a:p>
          <a:p>
            <a:pPr marL="225425">
              <a:spcBef>
                <a:spcPct val="10000"/>
              </a:spcBef>
            </a:pPr>
            <a:r>
              <a:rPr lang="en-US" altLang="en-US" sz="3000" b="1" dirty="0"/>
              <a:t>These events will cause men to clearly see the power and glory of Jesus </a:t>
            </a:r>
            <a:r>
              <a:rPr lang="en-US" altLang="en-US" sz="3000" dirty="0"/>
              <a:t>(13:26; cf. Mt. 24:30).</a:t>
            </a:r>
          </a:p>
          <a:p>
            <a:pPr marL="225425">
              <a:spcBef>
                <a:spcPct val="10000"/>
              </a:spcBef>
            </a:pPr>
            <a:r>
              <a:rPr lang="en-US" altLang="en-US" sz="3000" b="1" dirty="0"/>
              <a:t>The true elect will then be gathered together </a:t>
            </a:r>
            <a:r>
              <a:rPr lang="en-US" altLang="en-US" sz="3000" dirty="0"/>
              <a:t>(13:27, 20, 22, Isaiah 65:9-12; Romans 11:7).</a:t>
            </a:r>
          </a:p>
          <a:p>
            <a:pPr marL="566738" lvl="1" indent="-334963">
              <a:spcBef>
                <a:spcPct val="10000"/>
              </a:spcBef>
            </a:pPr>
            <a:r>
              <a:rPr lang="en-US" altLang="en-US" sz="3000" i="1" dirty="0">
                <a:solidFill>
                  <a:srgbClr val="680000"/>
                </a:solidFill>
                <a:effectLst>
                  <a:outerShdw blurRad="38100" dist="38100" dir="2700000" algn="tl">
                    <a:srgbClr val="000000">
                      <a:alpha val="43137"/>
                    </a:srgbClr>
                  </a:outerShdw>
                </a:effectLst>
              </a:rPr>
              <a:t>This may symbolize their protection and safety in contrast to Israel whom the Lord judged in the destruction of Jerusalem.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animEffect transition="in" filter="fade">
                                      <p:cBhvr>
                                        <p:cTn id="7" dur="1000"/>
                                        <p:tgtEl>
                                          <p:spTgt spid="332803">
                                            <p:txEl>
                                              <p:pRg st="0" end="0"/>
                                            </p:txEl>
                                          </p:spTgt>
                                        </p:tgtEl>
                                      </p:cBhvr>
                                    </p:animEffect>
                                    <p:anim calcmode="lin" valueType="num">
                                      <p:cBhvr>
                                        <p:cTn id="8" dur="1000" fill="hold"/>
                                        <p:tgtEl>
                                          <p:spTgt spid="33280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3280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2803">
                                            <p:txEl>
                                              <p:pRg st="1" end="1"/>
                                            </p:txEl>
                                          </p:spTgt>
                                        </p:tgtEl>
                                        <p:attrNameLst>
                                          <p:attrName>style.visibility</p:attrName>
                                        </p:attrNameLst>
                                      </p:cBhvr>
                                      <p:to>
                                        <p:strVal val="visible"/>
                                      </p:to>
                                    </p:set>
                                    <p:animEffect transition="in" filter="fade">
                                      <p:cBhvr>
                                        <p:cTn id="14" dur="1000"/>
                                        <p:tgtEl>
                                          <p:spTgt spid="332803">
                                            <p:txEl>
                                              <p:pRg st="1" end="1"/>
                                            </p:txEl>
                                          </p:spTgt>
                                        </p:tgtEl>
                                      </p:cBhvr>
                                    </p:animEffect>
                                    <p:anim calcmode="lin" valueType="num">
                                      <p:cBhvr>
                                        <p:cTn id="15" dur="1000" fill="hold"/>
                                        <p:tgtEl>
                                          <p:spTgt spid="33280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3280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32803">
                                            <p:txEl>
                                              <p:pRg st="2" end="2"/>
                                            </p:txEl>
                                          </p:spTgt>
                                        </p:tgtEl>
                                        <p:attrNameLst>
                                          <p:attrName>style.visibility</p:attrName>
                                        </p:attrNameLst>
                                      </p:cBhvr>
                                      <p:to>
                                        <p:strVal val="visible"/>
                                      </p:to>
                                    </p:set>
                                    <p:animEffect transition="in" filter="fade">
                                      <p:cBhvr>
                                        <p:cTn id="19" dur="1000"/>
                                        <p:tgtEl>
                                          <p:spTgt spid="332803">
                                            <p:txEl>
                                              <p:pRg st="2" end="2"/>
                                            </p:txEl>
                                          </p:spTgt>
                                        </p:tgtEl>
                                      </p:cBhvr>
                                    </p:animEffect>
                                    <p:anim calcmode="lin" valueType="num">
                                      <p:cBhvr>
                                        <p:cTn id="20" dur="1000" fill="hold"/>
                                        <p:tgtEl>
                                          <p:spTgt spid="33280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3280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32803">
                                            <p:txEl>
                                              <p:pRg st="3" end="3"/>
                                            </p:txEl>
                                          </p:spTgt>
                                        </p:tgtEl>
                                        <p:attrNameLst>
                                          <p:attrName>style.visibility</p:attrName>
                                        </p:attrNameLst>
                                      </p:cBhvr>
                                      <p:to>
                                        <p:strVal val="visible"/>
                                      </p:to>
                                    </p:set>
                                    <p:animEffect transition="in" filter="fade">
                                      <p:cBhvr>
                                        <p:cTn id="26" dur="1000"/>
                                        <p:tgtEl>
                                          <p:spTgt spid="332803">
                                            <p:txEl>
                                              <p:pRg st="3" end="3"/>
                                            </p:txEl>
                                          </p:spTgt>
                                        </p:tgtEl>
                                      </p:cBhvr>
                                    </p:animEffect>
                                    <p:anim calcmode="lin" valueType="num">
                                      <p:cBhvr>
                                        <p:cTn id="27" dur="1000" fill="hold"/>
                                        <p:tgtEl>
                                          <p:spTgt spid="33280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3280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32803">
                                            <p:txEl>
                                              <p:pRg st="4" end="4"/>
                                            </p:txEl>
                                          </p:spTgt>
                                        </p:tgtEl>
                                        <p:attrNameLst>
                                          <p:attrName>style.visibility</p:attrName>
                                        </p:attrNameLst>
                                      </p:cBhvr>
                                      <p:to>
                                        <p:strVal val="visible"/>
                                      </p:to>
                                    </p:set>
                                    <p:animEffect transition="in" filter="fade">
                                      <p:cBhvr>
                                        <p:cTn id="33" dur="1000"/>
                                        <p:tgtEl>
                                          <p:spTgt spid="332803">
                                            <p:txEl>
                                              <p:pRg st="4" end="4"/>
                                            </p:txEl>
                                          </p:spTgt>
                                        </p:tgtEl>
                                      </p:cBhvr>
                                    </p:animEffect>
                                    <p:anim calcmode="lin" valueType="num">
                                      <p:cBhvr>
                                        <p:cTn id="34" dur="1000" fill="hold"/>
                                        <p:tgtEl>
                                          <p:spTgt spid="33280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3280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32803">
                                            <p:txEl>
                                              <p:pRg st="5" end="5"/>
                                            </p:txEl>
                                          </p:spTgt>
                                        </p:tgtEl>
                                        <p:attrNameLst>
                                          <p:attrName>style.visibility</p:attrName>
                                        </p:attrNameLst>
                                      </p:cBhvr>
                                      <p:to>
                                        <p:strVal val="visible"/>
                                      </p:to>
                                    </p:set>
                                    <p:animEffect transition="in" filter="fade">
                                      <p:cBhvr>
                                        <p:cTn id="38" dur="1000"/>
                                        <p:tgtEl>
                                          <p:spTgt spid="332803">
                                            <p:txEl>
                                              <p:pRg st="5" end="5"/>
                                            </p:txEl>
                                          </p:spTgt>
                                        </p:tgtEl>
                                      </p:cBhvr>
                                    </p:animEffect>
                                    <p:anim calcmode="lin" valueType="num">
                                      <p:cBhvr>
                                        <p:cTn id="39" dur="1000" fill="hold"/>
                                        <p:tgtEl>
                                          <p:spTgt spid="33280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3280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1B7B7F-943A-4016-A1DF-9C08DC23305F}"/>
              </a:ext>
            </a:extLst>
          </p:cNvPr>
          <p:cNvPicPr>
            <a:picLocks noChangeAspect="1"/>
          </p:cNvPicPr>
          <p:nvPr/>
        </p:nvPicPr>
        <p:blipFill rotWithShape="1">
          <a:blip r:embed="rId3"/>
          <a:srcRect l="1667" r="-2" b="-2"/>
          <a:stretch/>
        </p:blipFill>
        <p:spPr>
          <a:xfrm>
            <a:off x="-76200" y="10"/>
            <a:ext cx="9243059" cy="6857990"/>
          </a:xfrm>
          <a:prstGeom prst="rect">
            <a:avLst/>
          </a:prstGeom>
        </p:spPr>
      </p:pic>
      <p:sp>
        <p:nvSpPr>
          <p:cNvPr id="323590" name="Rectangle 6">
            <a:extLst>
              <a:ext uri="{FF2B5EF4-FFF2-40B4-BE49-F238E27FC236}">
                <a16:creationId xmlns:a16="http://schemas.microsoft.com/office/drawing/2014/main" id="{52A00177-8D64-47BC-969B-FFAC143CB073}"/>
              </a:ext>
            </a:extLst>
          </p:cNvPr>
          <p:cNvSpPr>
            <a:spLocks noGrp="1" noChangeArrowheads="1"/>
          </p:cNvSpPr>
          <p:nvPr>
            <p:ph type="ctrTitle"/>
          </p:nvPr>
        </p:nvSpPr>
        <p:spPr>
          <a:xfrm>
            <a:off x="304800" y="325549"/>
            <a:ext cx="8610600" cy="817451"/>
          </a:xfrm>
          <a:effectLst>
            <a:outerShdw blurRad="50800" dist="38100" dir="2700000" algn="tl" rotWithShape="0">
              <a:prstClr val="black">
                <a:alpha val="40000"/>
              </a:prstClr>
            </a:outerShdw>
          </a:effectLst>
        </p:spPr>
        <p:txBody>
          <a:bodyPr>
            <a:normAutofit/>
          </a:bodyPr>
          <a:lstStyle/>
          <a:p>
            <a:r>
              <a:rPr lang="en-US" altLang="en-US" sz="4000" dirty="0">
                <a:solidFill>
                  <a:srgbClr val="FFFFFF"/>
                </a:solidFill>
                <a:effectLst>
                  <a:outerShdw blurRad="38100" dist="38100" dir="2700000" algn="tl">
                    <a:srgbClr val="000000">
                      <a:alpha val="43137"/>
                    </a:srgbClr>
                  </a:outerShdw>
                </a:effectLst>
                <a:latin typeface="Bernard MT Condensed" panose="02050806060905020404" pitchFamily="18" charset="0"/>
              </a:rPr>
              <a:t>Destruction of the Temple in  Jerusalem</a:t>
            </a:r>
          </a:p>
        </p:txBody>
      </p:sp>
      <p:sp>
        <p:nvSpPr>
          <p:cNvPr id="4" name="Subtitle 3">
            <a:extLst>
              <a:ext uri="{FF2B5EF4-FFF2-40B4-BE49-F238E27FC236}">
                <a16:creationId xmlns:a16="http://schemas.microsoft.com/office/drawing/2014/main" id="{A76655F8-FA3F-47E9-A1F8-64FC350AF6AA}"/>
              </a:ext>
            </a:extLst>
          </p:cNvPr>
          <p:cNvSpPr>
            <a:spLocks noGrp="1"/>
          </p:cNvSpPr>
          <p:nvPr>
            <p:ph type="subTitle" idx="1"/>
          </p:nvPr>
        </p:nvSpPr>
        <p:spPr>
          <a:xfrm>
            <a:off x="685800" y="1160033"/>
            <a:ext cx="2832562" cy="1195834"/>
          </a:xfrm>
          <a:effectLst>
            <a:outerShdw blurRad="50800" dist="38100" dir="2700000" algn="tl" rotWithShape="0">
              <a:prstClr val="black">
                <a:alpha val="40000"/>
              </a:prstClr>
            </a:outerShdw>
          </a:effectLst>
        </p:spPr>
        <p:txBody>
          <a:bodyPr>
            <a:normAutofit/>
          </a:bodyPr>
          <a:lstStyle/>
          <a:p>
            <a:pPr algn="l"/>
            <a:r>
              <a:rPr lang="en-US" sz="1800" i="1" dirty="0">
                <a:solidFill>
                  <a:srgbClr val="FFFFFF"/>
                </a:solidFill>
              </a:rPr>
              <a:t>Francesco </a:t>
            </a:r>
            <a:r>
              <a:rPr lang="en-US" sz="1800" i="1" dirty="0" err="1">
                <a:solidFill>
                  <a:srgbClr val="FFFFFF"/>
                </a:solidFill>
              </a:rPr>
              <a:t>Hayez</a:t>
            </a:r>
            <a:endParaRPr lang="en-US" sz="1800" i="1"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a:extLst>
              <a:ext uri="{FF2B5EF4-FFF2-40B4-BE49-F238E27FC236}">
                <a16:creationId xmlns:a16="http://schemas.microsoft.com/office/drawing/2014/main" id="{729C8F14-82E6-4A24-8B4F-0F61608AE336}"/>
              </a:ext>
            </a:extLst>
          </p:cNvPr>
          <p:cNvSpPr>
            <a:spLocks noGrp="1" noChangeArrowheads="1"/>
          </p:cNvSpPr>
          <p:nvPr>
            <p:ph type="title" idx="4294967295"/>
          </p:nvPr>
        </p:nvSpPr>
        <p:spPr>
          <a:xfrm>
            <a:off x="362857" y="320040"/>
            <a:ext cx="8519885" cy="1143000"/>
          </a:xfrm>
        </p:spPr>
        <p:txBody>
          <a:bodyPr vert="horz" lIns="91440" tIns="45720" rIns="91440" bIns="45720" rtlCol="0" anchor="ctr">
            <a:normAutofit/>
          </a:bodyPr>
          <a:lstStyle/>
          <a:p>
            <a:pPr algn="ctr"/>
            <a:r>
              <a:rPr lang="en-US" altLang="en-US" sz="4000" b="1" dirty="0">
                <a:latin typeface="+mn-lt"/>
              </a:rPr>
              <a:t>The Parable of the Fig Tree </a:t>
            </a:r>
            <a:br>
              <a:rPr lang="en-US" altLang="en-US" sz="3000" b="1" dirty="0">
                <a:latin typeface="+mn-lt"/>
              </a:rPr>
            </a:br>
            <a:r>
              <a:rPr lang="en-US" altLang="en-US" sz="2800" dirty="0">
                <a:latin typeface="+mn-lt"/>
              </a:rPr>
              <a:t>(Mark 13:28-31)</a:t>
            </a:r>
            <a:endParaRPr lang="en-US" altLang="en-US" sz="3000" dirty="0">
              <a:latin typeface="+mn-lt"/>
            </a:endParaRPr>
          </a:p>
        </p:txBody>
      </p:sp>
      <p:sp>
        <p:nvSpPr>
          <p:cNvPr id="334851" name="Rectangle 3">
            <a:extLst>
              <a:ext uri="{FF2B5EF4-FFF2-40B4-BE49-F238E27FC236}">
                <a16:creationId xmlns:a16="http://schemas.microsoft.com/office/drawing/2014/main" id="{4424C626-4649-4DCB-8EF7-B63F93E2C6E8}"/>
              </a:ext>
            </a:extLst>
          </p:cNvPr>
          <p:cNvSpPr>
            <a:spLocks noGrp="1" noChangeArrowheads="1"/>
          </p:cNvSpPr>
          <p:nvPr>
            <p:ph type="body" idx="4294967295"/>
          </p:nvPr>
        </p:nvSpPr>
        <p:spPr>
          <a:xfrm>
            <a:off x="261258" y="1463039"/>
            <a:ext cx="6182058" cy="5286103"/>
          </a:xfrm>
        </p:spPr>
        <p:txBody>
          <a:bodyPr vert="horz" lIns="91440" tIns="45720" rIns="91440" bIns="45720" rtlCol="0">
            <a:noAutofit/>
          </a:bodyPr>
          <a:lstStyle/>
          <a:p>
            <a:pPr marL="225425">
              <a:spcBef>
                <a:spcPct val="10000"/>
              </a:spcBef>
            </a:pPr>
            <a:r>
              <a:rPr lang="en-US" altLang="en-US" sz="3000" b="1" dirty="0"/>
              <a:t>As the budding fig tree indicates that summer is near, the signs that Jesus gave would indicate that the destruction of Jerusalem was imminent </a:t>
            </a:r>
            <a:r>
              <a:rPr lang="en-US" altLang="en-US" sz="3000" dirty="0"/>
              <a:t>(13:28-29)</a:t>
            </a:r>
          </a:p>
          <a:p>
            <a:pPr marL="398463" lvl="1" indent="-227013">
              <a:spcBef>
                <a:spcPct val="10000"/>
              </a:spcBef>
            </a:pPr>
            <a:r>
              <a:rPr lang="en-US" altLang="en-US" sz="3000" i="1" dirty="0">
                <a:solidFill>
                  <a:srgbClr val="680000"/>
                </a:solidFill>
                <a:effectLst>
                  <a:outerShdw blurRad="38100" dist="38100" dir="2700000" algn="tl">
                    <a:srgbClr val="000000">
                      <a:alpha val="43137"/>
                    </a:srgbClr>
                  </a:outerShdw>
                </a:effectLst>
              </a:rPr>
              <a:t>It would be “near” and “at the door.”</a:t>
            </a:r>
          </a:p>
          <a:p>
            <a:pPr marL="225425">
              <a:spcBef>
                <a:spcPct val="10000"/>
              </a:spcBef>
            </a:pPr>
            <a:r>
              <a:rPr lang="en-US" altLang="en-US" sz="3000" b="1" dirty="0"/>
              <a:t>The generation to whom Jesus spoke would not pass away before these things occurred </a:t>
            </a:r>
            <a:r>
              <a:rPr lang="en-US" altLang="en-US" sz="3000" dirty="0"/>
              <a:t>(13:30)</a:t>
            </a:r>
          </a:p>
          <a:p>
            <a:pPr marL="225425">
              <a:spcBef>
                <a:spcPct val="10000"/>
              </a:spcBef>
            </a:pPr>
            <a:r>
              <a:rPr lang="en-US" altLang="en-US" sz="3000" b="1" dirty="0"/>
              <a:t>Heaven and earth would pass away, but Jesus’ words would not </a:t>
            </a:r>
            <a:r>
              <a:rPr lang="en-US" altLang="en-US" sz="3000" dirty="0"/>
              <a:t>(13:31).</a:t>
            </a:r>
          </a:p>
        </p:txBody>
      </p:sp>
      <p:pic>
        <p:nvPicPr>
          <p:cNvPr id="2" name="Picture 1">
            <a:extLst>
              <a:ext uri="{FF2B5EF4-FFF2-40B4-BE49-F238E27FC236}">
                <a16:creationId xmlns:a16="http://schemas.microsoft.com/office/drawing/2014/main" id="{67E82A25-4D96-46A0-AFEE-9DF2640BE12A}"/>
              </a:ext>
            </a:extLst>
          </p:cNvPr>
          <p:cNvPicPr>
            <a:picLocks noChangeAspect="1"/>
          </p:cNvPicPr>
          <p:nvPr/>
        </p:nvPicPr>
        <p:blipFill rotWithShape="1">
          <a:blip r:embed="rId3"/>
          <a:srcRect l="29696" r="28235" b="1"/>
          <a:stretch/>
        </p:blipFill>
        <p:spPr>
          <a:xfrm>
            <a:off x="6443545" y="1463038"/>
            <a:ext cx="2700455" cy="5071110"/>
          </a:xfrm>
          <a:prstGeom prst="rect">
            <a:avLst/>
          </a:prstGeom>
          <a:effectLst>
            <a:outerShdw blurRad="406400" dist="317500" dir="5400000" sx="89000" sy="89000" rotWithShape="0">
              <a:prstClr val="black">
                <a:alpha val="15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4851">
                                            <p:txEl>
                                              <p:pRg st="0" end="0"/>
                                            </p:txEl>
                                          </p:spTgt>
                                        </p:tgtEl>
                                        <p:attrNameLst>
                                          <p:attrName>style.visibility</p:attrName>
                                        </p:attrNameLst>
                                      </p:cBhvr>
                                      <p:to>
                                        <p:strVal val="visible"/>
                                      </p:to>
                                    </p:set>
                                    <p:animEffect transition="in" filter="fade">
                                      <p:cBhvr>
                                        <p:cTn id="7" dur="1000"/>
                                        <p:tgtEl>
                                          <p:spTgt spid="334851">
                                            <p:txEl>
                                              <p:pRg st="0" end="0"/>
                                            </p:txEl>
                                          </p:spTgt>
                                        </p:tgtEl>
                                      </p:cBhvr>
                                    </p:animEffect>
                                    <p:anim calcmode="lin" valueType="num">
                                      <p:cBhvr>
                                        <p:cTn id="8" dur="1000" fill="hold"/>
                                        <p:tgtEl>
                                          <p:spTgt spid="3348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3485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4851">
                                            <p:txEl>
                                              <p:pRg st="1" end="1"/>
                                            </p:txEl>
                                          </p:spTgt>
                                        </p:tgtEl>
                                        <p:attrNameLst>
                                          <p:attrName>style.visibility</p:attrName>
                                        </p:attrNameLst>
                                      </p:cBhvr>
                                      <p:to>
                                        <p:strVal val="visible"/>
                                      </p:to>
                                    </p:set>
                                    <p:animEffect transition="in" filter="fade">
                                      <p:cBhvr>
                                        <p:cTn id="12" dur="1000"/>
                                        <p:tgtEl>
                                          <p:spTgt spid="334851">
                                            <p:txEl>
                                              <p:pRg st="1" end="1"/>
                                            </p:txEl>
                                          </p:spTgt>
                                        </p:tgtEl>
                                      </p:cBhvr>
                                    </p:animEffect>
                                    <p:anim calcmode="lin" valueType="num">
                                      <p:cBhvr>
                                        <p:cTn id="13" dur="1000" fill="hold"/>
                                        <p:tgtEl>
                                          <p:spTgt spid="3348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3485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4851">
                                            <p:txEl>
                                              <p:pRg st="2" end="2"/>
                                            </p:txEl>
                                          </p:spTgt>
                                        </p:tgtEl>
                                        <p:attrNameLst>
                                          <p:attrName>style.visibility</p:attrName>
                                        </p:attrNameLst>
                                      </p:cBhvr>
                                      <p:to>
                                        <p:strVal val="visible"/>
                                      </p:to>
                                    </p:set>
                                    <p:animEffect transition="in" filter="fade">
                                      <p:cBhvr>
                                        <p:cTn id="19" dur="1000"/>
                                        <p:tgtEl>
                                          <p:spTgt spid="334851">
                                            <p:txEl>
                                              <p:pRg st="2" end="2"/>
                                            </p:txEl>
                                          </p:spTgt>
                                        </p:tgtEl>
                                      </p:cBhvr>
                                    </p:animEffect>
                                    <p:anim calcmode="lin" valueType="num">
                                      <p:cBhvr>
                                        <p:cTn id="20" dur="1000" fill="hold"/>
                                        <p:tgtEl>
                                          <p:spTgt spid="33485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3485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34851">
                                            <p:txEl>
                                              <p:pRg st="3" end="3"/>
                                            </p:txEl>
                                          </p:spTgt>
                                        </p:tgtEl>
                                        <p:attrNameLst>
                                          <p:attrName>style.visibility</p:attrName>
                                        </p:attrNameLst>
                                      </p:cBhvr>
                                      <p:to>
                                        <p:strVal val="visible"/>
                                      </p:to>
                                    </p:set>
                                    <p:animEffect transition="in" filter="fade">
                                      <p:cBhvr>
                                        <p:cTn id="26" dur="1000"/>
                                        <p:tgtEl>
                                          <p:spTgt spid="334851">
                                            <p:txEl>
                                              <p:pRg st="3" end="3"/>
                                            </p:txEl>
                                          </p:spTgt>
                                        </p:tgtEl>
                                      </p:cBhvr>
                                    </p:animEffect>
                                    <p:anim calcmode="lin" valueType="num">
                                      <p:cBhvr>
                                        <p:cTn id="27" dur="1000" fill="hold"/>
                                        <p:tgtEl>
                                          <p:spTgt spid="334851">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3485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A1D0C773-A64F-494F-91CF-F607AA127839}"/>
              </a:ext>
            </a:extLst>
          </p:cNvPr>
          <p:cNvSpPr>
            <a:spLocks noGrp="1" noChangeArrowheads="1"/>
          </p:cNvSpPr>
          <p:nvPr>
            <p:ph type="title" idx="4294967295"/>
          </p:nvPr>
        </p:nvSpPr>
        <p:spPr>
          <a:xfrm>
            <a:off x="440066" y="14513"/>
            <a:ext cx="8601988" cy="1268912"/>
          </a:xfrm>
        </p:spPr>
        <p:txBody>
          <a:bodyPr vert="horz" lIns="91440" tIns="45720" rIns="91440" bIns="45720" rtlCol="0" anchor="ctr">
            <a:normAutofit/>
          </a:bodyPr>
          <a:lstStyle/>
          <a:p>
            <a:pPr algn="ctr"/>
            <a:r>
              <a:rPr lang="en-US" altLang="en-US" sz="4000" b="1" kern="1200" dirty="0">
                <a:solidFill>
                  <a:schemeClr val="tx1"/>
                </a:solidFill>
                <a:latin typeface="+mn-lt"/>
              </a:rPr>
              <a:t>Jesus Warns of His Return </a:t>
            </a:r>
            <a:br>
              <a:rPr lang="en-US" altLang="en-US" sz="3600" b="1" kern="1200" dirty="0">
                <a:solidFill>
                  <a:schemeClr val="tx1"/>
                </a:solidFill>
                <a:latin typeface="+mn-lt"/>
              </a:rPr>
            </a:br>
            <a:r>
              <a:rPr lang="en-US" altLang="en-US" sz="2800" kern="1200" dirty="0">
                <a:solidFill>
                  <a:schemeClr val="tx1"/>
                </a:solidFill>
                <a:latin typeface="+mn-lt"/>
                <a:ea typeface="+mj-ea"/>
                <a:cs typeface="+mj-cs"/>
              </a:rPr>
              <a:t>(Matthew 24:36-50; Mark 13:32-37)</a:t>
            </a:r>
            <a:endParaRPr lang="en-US" altLang="en-US" sz="3600" kern="1200" dirty="0">
              <a:solidFill>
                <a:schemeClr val="tx1"/>
              </a:solidFill>
              <a:latin typeface="+mn-lt"/>
              <a:ea typeface="+mj-ea"/>
              <a:cs typeface="+mj-cs"/>
            </a:endParaRPr>
          </a:p>
        </p:txBody>
      </p:sp>
      <p:sp>
        <p:nvSpPr>
          <p:cNvPr id="336899" name="Rectangle 3">
            <a:extLst>
              <a:ext uri="{FF2B5EF4-FFF2-40B4-BE49-F238E27FC236}">
                <a16:creationId xmlns:a16="http://schemas.microsoft.com/office/drawing/2014/main" id="{29F9ECE0-88F6-4C1A-A89D-E0A19688E2F0}"/>
              </a:ext>
            </a:extLst>
          </p:cNvPr>
          <p:cNvSpPr>
            <a:spLocks noGrp="1" noChangeArrowheads="1"/>
          </p:cNvSpPr>
          <p:nvPr>
            <p:ph type="body" idx="4294967295"/>
          </p:nvPr>
        </p:nvSpPr>
        <p:spPr>
          <a:xfrm>
            <a:off x="101947" y="1087482"/>
            <a:ext cx="8940108" cy="5770518"/>
          </a:xfrm>
          <a:noFill/>
        </p:spPr>
        <p:txBody>
          <a:bodyPr vert="horz" lIns="91440" tIns="45720" rIns="91440" bIns="45720" rtlCol="0">
            <a:normAutofit fontScale="92500" lnSpcReduction="10000"/>
          </a:bodyPr>
          <a:lstStyle/>
          <a:p>
            <a:pPr marL="347663" indent="-293688">
              <a:spcBef>
                <a:spcPct val="10000"/>
              </a:spcBef>
            </a:pPr>
            <a:r>
              <a:rPr lang="en-US" altLang="en-US" sz="3200" b="1" dirty="0"/>
              <a:t>None but the Father knows the day or the hour   when heaven and earth will pass away </a:t>
            </a:r>
            <a:r>
              <a:rPr lang="en-US" altLang="en-US" sz="3200" dirty="0"/>
              <a:t>(13:32).</a:t>
            </a:r>
            <a:endParaRPr lang="en-US" altLang="en-US" sz="3200" i="1" dirty="0"/>
          </a:p>
          <a:p>
            <a:pPr marL="347663" indent="-293688">
              <a:spcBef>
                <a:spcPct val="10000"/>
              </a:spcBef>
            </a:pPr>
            <a:r>
              <a:rPr lang="en-US" altLang="en-US" sz="3200" b="1" dirty="0"/>
              <a:t>The disciples must therefore watch and pray to be ready at anytime </a:t>
            </a:r>
            <a:r>
              <a:rPr lang="en-US" altLang="en-US" sz="3200" dirty="0"/>
              <a:t>(Mk. 13:33; Mt. 24:42).</a:t>
            </a:r>
          </a:p>
          <a:p>
            <a:pPr marL="623888" lvl="1" indent="-276225">
              <a:spcBef>
                <a:spcPct val="10000"/>
              </a:spcBef>
            </a:pPr>
            <a:r>
              <a:rPr lang="en-US" altLang="en-US" sz="3100" i="1" dirty="0">
                <a:solidFill>
                  <a:srgbClr val="680000"/>
                </a:solidFill>
                <a:effectLst>
                  <a:outerShdw blurRad="38100" dist="38100" dir="2700000" algn="tl">
                    <a:srgbClr val="000000">
                      <a:alpha val="43137"/>
                    </a:srgbClr>
                  </a:outerShdw>
                </a:effectLst>
              </a:rPr>
              <a:t>It will be like the days of Noah; people HAD NOT prepared (Matt. 24:37-39).</a:t>
            </a:r>
          </a:p>
          <a:p>
            <a:pPr marL="623888" lvl="1" indent="-276225">
              <a:spcBef>
                <a:spcPct val="10000"/>
              </a:spcBef>
            </a:pPr>
            <a:r>
              <a:rPr lang="en-US" altLang="en-US" sz="3100" i="1" dirty="0">
                <a:solidFill>
                  <a:srgbClr val="680000"/>
                </a:solidFill>
                <a:effectLst>
                  <a:outerShdw blurRad="38100" dist="38100" dir="2700000" algn="tl">
                    <a:srgbClr val="000000">
                      <a:alpha val="43137"/>
                    </a:srgbClr>
                  </a:outerShdw>
                </a:effectLst>
              </a:rPr>
              <a:t>Two individuals may be side by side; one is taken and the other is left (Matt. 24:40-41; 1 Thess. 4:16-17).</a:t>
            </a:r>
          </a:p>
          <a:p>
            <a:pPr marL="623888" lvl="1" indent="-276225">
              <a:spcBef>
                <a:spcPct val="10000"/>
              </a:spcBef>
            </a:pPr>
            <a:r>
              <a:rPr lang="en-US" altLang="en-US" sz="3100" i="1" dirty="0">
                <a:solidFill>
                  <a:srgbClr val="680000"/>
                </a:solidFill>
                <a:effectLst>
                  <a:outerShdw blurRad="38100" dist="38100" dir="2700000" algn="tl">
                    <a:srgbClr val="000000">
                      <a:alpha val="43137"/>
                    </a:srgbClr>
                  </a:outerShdw>
                </a:effectLst>
              </a:rPr>
              <a:t>It will come like a thief in the night (Mt. 24:43-44).</a:t>
            </a:r>
          </a:p>
          <a:p>
            <a:pPr marL="623888" lvl="1" indent="-276225">
              <a:spcBef>
                <a:spcPct val="10000"/>
              </a:spcBef>
            </a:pPr>
            <a:r>
              <a:rPr lang="en-US" altLang="en-US" sz="3100" i="1" dirty="0">
                <a:solidFill>
                  <a:srgbClr val="680000"/>
                </a:solidFill>
                <a:effectLst>
                  <a:outerShdw blurRad="38100" dist="38100" dir="2700000" algn="tl">
                    <a:srgbClr val="000000">
                      <a:alpha val="43137"/>
                    </a:srgbClr>
                  </a:outerShdw>
                </a:effectLst>
              </a:rPr>
              <a:t>It is like a man going away to a far country who commands his servants to watch for his return, but he does not tell them when it might be (Mk. 13:34-35).</a:t>
            </a:r>
          </a:p>
          <a:p>
            <a:pPr marL="623888" lvl="1" indent="-276225">
              <a:spcBef>
                <a:spcPct val="10000"/>
              </a:spcBef>
            </a:pPr>
            <a:r>
              <a:rPr lang="en-US" altLang="en-US" sz="3100" i="1" dirty="0">
                <a:solidFill>
                  <a:srgbClr val="680000"/>
                </a:solidFill>
                <a:effectLst>
                  <a:outerShdw blurRad="38100" dist="38100" dir="2700000" algn="tl">
                    <a:srgbClr val="000000">
                      <a:alpha val="43137"/>
                    </a:srgbClr>
                  </a:outerShdw>
                </a:effectLst>
              </a:rPr>
              <a:t>We must not be found “sleeping” when the Master returns (Mk. 13:36).</a:t>
            </a:r>
          </a:p>
          <a:p>
            <a:pPr marL="623888" lvl="1" indent="-276225">
              <a:spcBef>
                <a:spcPct val="10000"/>
              </a:spcBef>
            </a:pPr>
            <a:r>
              <a:rPr lang="en-US" altLang="en-US" sz="3100" i="1" dirty="0">
                <a:solidFill>
                  <a:srgbClr val="680000"/>
                </a:solidFill>
                <a:effectLst>
                  <a:outerShdw blurRad="38100" dist="38100" dir="2700000" algn="tl">
                    <a:srgbClr val="000000">
                      <a:alpha val="43137"/>
                    </a:srgbClr>
                  </a:outerShdw>
                </a:effectLst>
              </a:rPr>
              <a:t>We must WATCH! (Mk. 13:37; 1 Thess. 5:1-6).</a:t>
            </a:r>
            <a:endParaRPr lang="en-US" altLang="en-US" sz="3100" dirty="0">
              <a:solidFill>
                <a:srgbClr val="68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6899">
                                            <p:txEl>
                                              <p:pRg st="0" end="0"/>
                                            </p:txEl>
                                          </p:spTgt>
                                        </p:tgtEl>
                                        <p:attrNameLst>
                                          <p:attrName>style.visibility</p:attrName>
                                        </p:attrNameLst>
                                      </p:cBhvr>
                                      <p:to>
                                        <p:strVal val="visible"/>
                                      </p:to>
                                    </p:set>
                                    <p:animEffect transition="in" filter="fade">
                                      <p:cBhvr>
                                        <p:cTn id="7" dur="1000"/>
                                        <p:tgtEl>
                                          <p:spTgt spid="336899">
                                            <p:txEl>
                                              <p:pRg st="0" end="0"/>
                                            </p:txEl>
                                          </p:spTgt>
                                        </p:tgtEl>
                                      </p:cBhvr>
                                    </p:animEffect>
                                    <p:anim calcmode="lin" valueType="num">
                                      <p:cBhvr>
                                        <p:cTn id="8" dur="1000" fill="hold"/>
                                        <p:tgtEl>
                                          <p:spTgt spid="3368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368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6899">
                                            <p:txEl>
                                              <p:pRg st="1" end="1"/>
                                            </p:txEl>
                                          </p:spTgt>
                                        </p:tgtEl>
                                        <p:attrNameLst>
                                          <p:attrName>style.visibility</p:attrName>
                                        </p:attrNameLst>
                                      </p:cBhvr>
                                      <p:to>
                                        <p:strVal val="visible"/>
                                      </p:to>
                                    </p:set>
                                    <p:animEffect transition="in" filter="fade">
                                      <p:cBhvr>
                                        <p:cTn id="14" dur="1000"/>
                                        <p:tgtEl>
                                          <p:spTgt spid="336899">
                                            <p:txEl>
                                              <p:pRg st="1" end="1"/>
                                            </p:txEl>
                                          </p:spTgt>
                                        </p:tgtEl>
                                      </p:cBhvr>
                                    </p:animEffect>
                                    <p:anim calcmode="lin" valueType="num">
                                      <p:cBhvr>
                                        <p:cTn id="15" dur="1000" fill="hold"/>
                                        <p:tgtEl>
                                          <p:spTgt spid="33689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368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6899">
                                            <p:txEl>
                                              <p:pRg st="2" end="2"/>
                                            </p:txEl>
                                          </p:spTgt>
                                        </p:tgtEl>
                                        <p:attrNameLst>
                                          <p:attrName>style.visibility</p:attrName>
                                        </p:attrNameLst>
                                      </p:cBhvr>
                                      <p:to>
                                        <p:strVal val="visible"/>
                                      </p:to>
                                    </p:set>
                                    <p:animEffect transition="in" filter="fade">
                                      <p:cBhvr>
                                        <p:cTn id="21" dur="1000"/>
                                        <p:tgtEl>
                                          <p:spTgt spid="336899">
                                            <p:txEl>
                                              <p:pRg st="2" end="2"/>
                                            </p:txEl>
                                          </p:spTgt>
                                        </p:tgtEl>
                                      </p:cBhvr>
                                    </p:animEffect>
                                    <p:anim calcmode="lin" valueType="num">
                                      <p:cBhvr>
                                        <p:cTn id="22" dur="1000" fill="hold"/>
                                        <p:tgtEl>
                                          <p:spTgt spid="33689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3689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6899">
                                            <p:txEl>
                                              <p:pRg st="3" end="3"/>
                                            </p:txEl>
                                          </p:spTgt>
                                        </p:tgtEl>
                                        <p:attrNameLst>
                                          <p:attrName>style.visibility</p:attrName>
                                        </p:attrNameLst>
                                      </p:cBhvr>
                                      <p:to>
                                        <p:strVal val="visible"/>
                                      </p:to>
                                    </p:set>
                                    <p:animEffect transition="in" filter="fade">
                                      <p:cBhvr>
                                        <p:cTn id="28" dur="1000"/>
                                        <p:tgtEl>
                                          <p:spTgt spid="336899">
                                            <p:txEl>
                                              <p:pRg st="3" end="3"/>
                                            </p:txEl>
                                          </p:spTgt>
                                        </p:tgtEl>
                                      </p:cBhvr>
                                    </p:animEffect>
                                    <p:anim calcmode="lin" valueType="num">
                                      <p:cBhvr>
                                        <p:cTn id="29" dur="1000" fill="hold"/>
                                        <p:tgtEl>
                                          <p:spTgt spid="33689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3689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36899">
                                            <p:txEl>
                                              <p:pRg st="4" end="4"/>
                                            </p:txEl>
                                          </p:spTgt>
                                        </p:tgtEl>
                                        <p:attrNameLst>
                                          <p:attrName>style.visibility</p:attrName>
                                        </p:attrNameLst>
                                      </p:cBhvr>
                                      <p:to>
                                        <p:strVal val="visible"/>
                                      </p:to>
                                    </p:set>
                                    <p:animEffect transition="in" filter="fade">
                                      <p:cBhvr>
                                        <p:cTn id="35" dur="1000"/>
                                        <p:tgtEl>
                                          <p:spTgt spid="336899">
                                            <p:txEl>
                                              <p:pRg st="4" end="4"/>
                                            </p:txEl>
                                          </p:spTgt>
                                        </p:tgtEl>
                                      </p:cBhvr>
                                    </p:animEffect>
                                    <p:anim calcmode="lin" valueType="num">
                                      <p:cBhvr>
                                        <p:cTn id="36" dur="1000" fill="hold"/>
                                        <p:tgtEl>
                                          <p:spTgt spid="33689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3689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36899">
                                            <p:txEl>
                                              <p:pRg st="5" end="5"/>
                                            </p:txEl>
                                          </p:spTgt>
                                        </p:tgtEl>
                                        <p:attrNameLst>
                                          <p:attrName>style.visibility</p:attrName>
                                        </p:attrNameLst>
                                      </p:cBhvr>
                                      <p:to>
                                        <p:strVal val="visible"/>
                                      </p:to>
                                    </p:set>
                                    <p:animEffect transition="in" filter="fade">
                                      <p:cBhvr>
                                        <p:cTn id="42" dur="1000"/>
                                        <p:tgtEl>
                                          <p:spTgt spid="336899">
                                            <p:txEl>
                                              <p:pRg st="5" end="5"/>
                                            </p:txEl>
                                          </p:spTgt>
                                        </p:tgtEl>
                                      </p:cBhvr>
                                    </p:animEffect>
                                    <p:anim calcmode="lin" valueType="num">
                                      <p:cBhvr>
                                        <p:cTn id="43" dur="1000" fill="hold"/>
                                        <p:tgtEl>
                                          <p:spTgt spid="33689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3689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36899">
                                            <p:txEl>
                                              <p:pRg st="6" end="6"/>
                                            </p:txEl>
                                          </p:spTgt>
                                        </p:tgtEl>
                                        <p:attrNameLst>
                                          <p:attrName>style.visibility</p:attrName>
                                        </p:attrNameLst>
                                      </p:cBhvr>
                                      <p:to>
                                        <p:strVal val="visible"/>
                                      </p:to>
                                    </p:set>
                                    <p:animEffect transition="in" filter="fade">
                                      <p:cBhvr>
                                        <p:cTn id="49" dur="1000"/>
                                        <p:tgtEl>
                                          <p:spTgt spid="336899">
                                            <p:txEl>
                                              <p:pRg st="6" end="6"/>
                                            </p:txEl>
                                          </p:spTgt>
                                        </p:tgtEl>
                                      </p:cBhvr>
                                    </p:animEffect>
                                    <p:anim calcmode="lin" valueType="num">
                                      <p:cBhvr>
                                        <p:cTn id="50" dur="1000" fill="hold"/>
                                        <p:tgtEl>
                                          <p:spTgt spid="336899">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3689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36899">
                                            <p:txEl>
                                              <p:pRg st="7" end="7"/>
                                            </p:txEl>
                                          </p:spTgt>
                                        </p:tgtEl>
                                        <p:attrNameLst>
                                          <p:attrName>style.visibility</p:attrName>
                                        </p:attrNameLst>
                                      </p:cBhvr>
                                      <p:to>
                                        <p:strVal val="visible"/>
                                      </p:to>
                                    </p:set>
                                    <p:animEffect transition="in" filter="fade">
                                      <p:cBhvr>
                                        <p:cTn id="56" dur="1000"/>
                                        <p:tgtEl>
                                          <p:spTgt spid="336899">
                                            <p:txEl>
                                              <p:pRg st="7" end="7"/>
                                            </p:txEl>
                                          </p:spTgt>
                                        </p:tgtEl>
                                      </p:cBhvr>
                                    </p:animEffect>
                                    <p:anim calcmode="lin" valueType="num">
                                      <p:cBhvr>
                                        <p:cTn id="57" dur="1000" fill="hold"/>
                                        <p:tgtEl>
                                          <p:spTgt spid="336899">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3689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C262B-AA65-4E02-8DBC-4E162058F98D}"/>
              </a:ext>
            </a:extLst>
          </p:cNvPr>
          <p:cNvSpPr>
            <a:spLocks noGrp="1"/>
          </p:cNvSpPr>
          <p:nvPr>
            <p:ph type="title"/>
          </p:nvPr>
        </p:nvSpPr>
        <p:spPr>
          <a:xfrm>
            <a:off x="516455" y="0"/>
            <a:ext cx="8111089" cy="1347538"/>
          </a:xfrm>
        </p:spPr>
        <p:txBody>
          <a:bodyPr>
            <a:normAutofit/>
          </a:bodyPr>
          <a:lstStyle/>
          <a:p>
            <a:pPr algn="ctr"/>
            <a:r>
              <a:rPr lang="en-US" sz="3600" b="1" dirty="0">
                <a:latin typeface="+mn-lt"/>
              </a:rPr>
              <a:t>The Truth About the Second Coming 	</a:t>
            </a:r>
            <a:br>
              <a:rPr lang="en-US" sz="3600" b="1" dirty="0">
                <a:latin typeface="+mn-lt"/>
              </a:rPr>
            </a:br>
            <a:r>
              <a:rPr lang="en-US" sz="3600" b="1" dirty="0">
                <a:latin typeface="+mn-lt"/>
              </a:rPr>
              <a:t>-- IT HAS NOT HAPPENED!</a:t>
            </a:r>
          </a:p>
        </p:txBody>
      </p:sp>
      <p:sp>
        <p:nvSpPr>
          <p:cNvPr id="3" name="Content Placeholder 2">
            <a:extLst>
              <a:ext uri="{FF2B5EF4-FFF2-40B4-BE49-F238E27FC236}">
                <a16:creationId xmlns:a16="http://schemas.microsoft.com/office/drawing/2014/main" id="{4A1AEC0D-5531-4644-ACDD-946BC09C85C4}"/>
              </a:ext>
            </a:extLst>
          </p:cNvPr>
          <p:cNvSpPr>
            <a:spLocks noGrp="1"/>
          </p:cNvSpPr>
          <p:nvPr>
            <p:ph idx="1"/>
          </p:nvPr>
        </p:nvSpPr>
        <p:spPr>
          <a:xfrm>
            <a:off x="221381" y="1204686"/>
            <a:ext cx="8720487" cy="5653304"/>
          </a:xfrm>
        </p:spPr>
        <p:txBody>
          <a:bodyPr>
            <a:noAutofit/>
          </a:bodyPr>
          <a:lstStyle/>
          <a:p>
            <a:pPr marL="0" indent="0" algn="ctr">
              <a:spcBef>
                <a:spcPts val="0"/>
              </a:spcBef>
              <a:spcAft>
                <a:spcPts val="0"/>
              </a:spcAft>
              <a:buNone/>
            </a:pPr>
            <a:r>
              <a:rPr lang="en-US" sz="3000" b="1" dirty="0">
                <a:solidFill>
                  <a:srgbClr val="700000"/>
                </a:solidFill>
              </a:rPr>
              <a:t>The destruction of Jerusalem and the Second Coming of Christ are SEPARATE EVENTS in Matthew 24</a:t>
            </a:r>
          </a:p>
          <a:p>
            <a:pPr marL="288925" indent="-288925">
              <a:spcBef>
                <a:spcPts val="0"/>
              </a:spcBef>
              <a:spcAft>
                <a:spcPts val="0"/>
              </a:spcAft>
            </a:pPr>
            <a:r>
              <a:rPr lang="en-US" sz="3000" dirty="0">
                <a:effectLst>
                  <a:outerShdw blurRad="38100" dist="38100" dir="2700000" algn="tl">
                    <a:srgbClr val="000000">
                      <a:alpha val="43137"/>
                    </a:srgbClr>
                  </a:outerShdw>
                </a:effectLst>
              </a:rPr>
              <a:t>Jerusalem’s destruction would coincide with the appearance of the “abomination of desolations” </a:t>
            </a:r>
            <a:r>
              <a:rPr lang="en-US" sz="3000" dirty="0"/>
              <a:t>(24:4-22; Daniel 9:26-27).</a:t>
            </a:r>
          </a:p>
          <a:p>
            <a:pPr marL="288925" indent="-288925">
              <a:spcBef>
                <a:spcPts val="0"/>
              </a:spcBef>
              <a:spcAft>
                <a:spcPts val="0"/>
              </a:spcAft>
            </a:pPr>
            <a:r>
              <a:rPr lang="en-US" sz="3000" dirty="0">
                <a:effectLst>
                  <a:outerShdw blurRad="38100" dist="38100" dir="2700000" algn="tl">
                    <a:srgbClr val="000000">
                      <a:alpha val="43137"/>
                    </a:srgbClr>
                  </a:outerShdw>
                </a:effectLst>
              </a:rPr>
              <a:t>Christ WOULD NOT come personally then </a:t>
            </a:r>
            <a:r>
              <a:rPr lang="en-US" sz="3000" dirty="0"/>
              <a:t>(24:23-26)</a:t>
            </a:r>
          </a:p>
          <a:p>
            <a:pPr marL="288925" indent="-288925">
              <a:spcBef>
                <a:spcPts val="0"/>
              </a:spcBef>
              <a:spcAft>
                <a:spcPts val="0"/>
              </a:spcAft>
            </a:pPr>
            <a:r>
              <a:rPr lang="en-US" sz="3000" dirty="0">
                <a:effectLst>
                  <a:outerShdw blurRad="38100" dist="38100" dir="2700000" algn="tl">
                    <a:srgbClr val="000000">
                      <a:alpha val="43137"/>
                    </a:srgbClr>
                  </a:outerShdw>
                </a:effectLst>
              </a:rPr>
              <a:t>When Christ comes, it will be evident to all </a:t>
            </a:r>
            <a:r>
              <a:rPr lang="en-US" sz="3000" dirty="0"/>
              <a:t>(24:27)</a:t>
            </a:r>
          </a:p>
          <a:p>
            <a:pPr marL="288925" indent="-288925">
              <a:spcBef>
                <a:spcPts val="0"/>
              </a:spcBef>
              <a:spcAft>
                <a:spcPts val="0"/>
              </a:spcAft>
            </a:pPr>
            <a:r>
              <a:rPr lang="en-US" sz="3000" dirty="0">
                <a:effectLst>
                  <a:outerShdw blurRad="38100" dist="38100" dir="2700000" algn="tl">
                    <a:srgbClr val="000000">
                      <a:alpha val="43137"/>
                    </a:srgbClr>
                  </a:outerShdw>
                </a:effectLst>
              </a:rPr>
              <a:t>The overthrow of a nation would be complete                        </a:t>
            </a:r>
            <a:r>
              <a:rPr lang="en-US" sz="3000" dirty="0"/>
              <a:t>(24:29, cf. Isaiah 13:10; 34:4-5; Ezekiel 32:7-8)</a:t>
            </a:r>
          </a:p>
          <a:p>
            <a:pPr marL="288925" lvl="1" indent="-288925">
              <a:spcBef>
                <a:spcPts val="0"/>
              </a:spcBef>
              <a:spcAft>
                <a:spcPts val="0"/>
              </a:spcAft>
            </a:pPr>
            <a:r>
              <a:rPr lang="en-US" sz="3000" dirty="0">
                <a:effectLst>
                  <a:outerShdw blurRad="38100" dist="38100" dir="2700000" algn="tl">
                    <a:srgbClr val="000000">
                      <a:alpha val="43137"/>
                    </a:srgbClr>
                  </a:outerShdw>
                </a:effectLst>
              </a:rPr>
              <a:t>This would be a sign of Christ’s power </a:t>
            </a:r>
            <a:r>
              <a:rPr lang="en-US" sz="3000" dirty="0"/>
              <a:t>(24:30-31)</a:t>
            </a:r>
          </a:p>
          <a:p>
            <a:pPr marL="288925" indent="-288925">
              <a:spcBef>
                <a:spcPts val="0"/>
              </a:spcBef>
              <a:spcAft>
                <a:spcPts val="0"/>
              </a:spcAft>
            </a:pPr>
            <a:r>
              <a:rPr lang="en-US" sz="3000" dirty="0">
                <a:effectLst>
                  <a:outerShdw blurRad="38100" dist="38100" dir="2700000" algn="tl">
                    <a:srgbClr val="000000">
                      <a:alpha val="43137"/>
                    </a:srgbClr>
                  </a:outerShdw>
                </a:effectLst>
              </a:rPr>
              <a:t>Men could KNOW when Jerusalem would be destroyed, and it would be soon </a:t>
            </a:r>
            <a:r>
              <a:rPr lang="en-US" sz="3000" dirty="0"/>
              <a:t>(24:33-34).</a:t>
            </a:r>
          </a:p>
          <a:p>
            <a:pPr marL="288925" indent="-288925">
              <a:spcBef>
                <a:spcPts val="0"/>
              </a:spcBef>
              <a:spcAft>
                <a:spcPts val="0"/>
              </a:spcAft>
            </a:pPr>
            <a:r>
              <a:rPr lang="en-US" sz="3000" dirty="0">
                <a:effectLst>
                  <a:outerShdw blurRad="38100" dist="38100" dir="2700000" algn="tl">
                    <a:srgbClr val="000000">
                      <a:alpha val="43137"/>
                    </a:srgbClr>
                  </a:outerShdw>
                </a:effectLst>
              </a:rPr>
              <a:t>No one KNOWS when Jesus will return </a:t>
            </a:r>
            <a:r>
              <a:rPr lang="en-US" sz="3000"/>
              <a:t>(24:36-37).</a:t>
            </a:r>
            <a:r>
              <a:rPr lang="en-US" sz="3000">
                <a:solidFill>
                  <a:srgbClr val="FFFFFF"/>
                </a:solidFill>
              </a:rPr>
              <a:t>)</a:t>
            </a:r>
            <a:endParaRPr lang="en-US" sz="3000" dirty="0">
              <a:solidFill>
                <a:srgbClr val="FFFFFF"/>
              </a:solidFill>
            </a:endParaRPr>
          </a:p>
        </p:txBody>
      </p:sp>
    </p:spTree>
    <p:extLst>
      <p:ext uri="{BB962C8B-B14F-4D97-AF65-F5344CB8AC3E}">
        <p14:creationId xmlns:p14="http://schemas.microsoft.com/office/powerpoint/2010/main" val="34000322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237593" y="696686"/>
            <a:ext cx="3479550" cy="1428580"/>
          </a:xfrm>
        </p:spPr>
        <p:txBody>
          <a:bodyPr>
            <a:normAutofit/>
          </a:bodyPr>
          <a:lstStyle/>
          <a:p>
            <a:r>
              <a:rPr lang="en-US" sz="3600" b="1" dirty="0">
                <a:latin typeface="Arial" panose="020B0604020202020204" pitchFamily="34" charset="0"/>
                <a:cs typeface="Arial" panose="020B0604020202020204" pitchFamily="34" charset="0"/>
              </a:rPr>
              <a:t>Seven Periods of Jesus’ Life</a:t>
            </a:r>
            <a:endParaRPr lang="en-US" altLang="en-US" sz="3600" b="1" dirty="0">
              <a:latin typeface="Arial" panose="020B0604020202020204" pitchFamily="34" charset="0"/>
              <a:cs typeface="Arial" panose="020B0604020202020204" pitchFamily="34" charset="0"/>
            </a:endParaRPr>
          </a:p>
        </p:txBody>
      </p:sp>
      <p:sp>
        <p:nvSpPr>
          <p:cNvPr id="5123" name="Rectangle 3"/>
          <p:cNvSpPr>
            <a:spLocks noGrp="1" noChangeArrowheads="1"/>
          </p:cNvSpPr>
          <p:nvPr>
            <p:ph idx="1"/>
          </p:nvPr>
        </p:nvSpPr>
        <p:spPr>
          <a:xfrm>
            <a:off x="1237593" y="2226469"/>
            <a:ext cx="7277757" cy="3263504"/>
          </a:xfrm>
        </p:spPr>
        <p:txBody>
          <a:bodyPr/>
          <a:lstStyle/>
          <a:p>
            <a:r>
              <a:rPr lang="en-US" altLang="en-US" sz="3200" dirty="0"/>
              <a:t>Years of Preparation</a:t>
            </a:r>
          </a:p>
          <a:p>
            <a:r>
              <a:rPr lang="en-US" altLang="en-US" sz="3200" dirty="0"/>
              <a:t>Beginning of Ministry</a:t>
            </a:r>
          </a:p>
          <a:p>
            <a:r>
              <a:rPr lang="en-US" altLang="en-US" sz="3200" dirty="0"/>
              <a:t>Great Galilean Ministry</a:t>
            </a:r>
          </a:p>
          <a:p>
            <a:r>
              <a:rPr lang="en-US" altLang="en-US" sz="3200" dirty="0"/>
              <a:t>Periods of Retirement</a:t>
            </a:r>
          </a:p>
          <a:p>
            <a:r>
              <a:rPr lang="en-US" altLang="en-US" sz="3200" dirty="0"/>
              <a:t>Close of Ministry</a:t>
            </a:r>
          </a:p>
          <a:p>
            <a:r>
              <a:rPr lang="en-US" altLang="en-US" sz="3200" dirty="0"/>
              <a:t>Last Week</a:t>
            </a:r>
          </a:p>
          <a:p>
            <a:r>
              <a:rPr lang="en-US" altLang="en-US" sz="3200" dirty="0"/>
              <a:t>Resurrection and Exaltation</a:t>
            </a:r>
          </a:p>
        </p:txBody>
      </p:sp>
      <p:pic>
        <p:nvPicPr>
          <p:cNvPr id="2" name="Picture 2" descr="Image result for big number 7"/>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6152883" y="1343188"/>
            <a:ext cx="2784607" cy="41467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p:cNvSpPr/>
          <p:nvPr/>
        </p:nvSpPr>
        <p:spPr>
          <a:xfrm>
            <a:off x="1262044" y="4961938"/>
            <a:ext cx="3094814" cy="44147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235978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5" presetClass="emph" presetSubtype="0" nodeType="withEffect">
                                  <p:stCondLst>
                                    <p:cond delay="0"/>
                                  </p:stCondLst>
                                  <p:iterate type="lt">
                                    <p:tmAbs val="25"/>
                                  </p:iterate>
                                  <p:childTnLst>
                                    <p:set>
                                      <p:cBhvr override="childStyle">
                                        <p:cTn id="9" dur="indefinite"/>
                                        <p:tgtEl>
                                          <p:spTgt spid="5123">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62925" y="988833"/>
            <a:ext cx="6777936" cy="1835358"/>
          </a:xfrm>
        </p:spPr>
        <p:txBody>
          <a:bodyPr anchor="t"/>
          <a:lstStyle/>
          <a:p>
            <a:pPr algn="l"/>
            <a:r>
              <a:rPr lang="en-US" altLang="en-US" sz="5400" b="1" dirty="0">
                <a:latin typeface="Berlin Sans FB Demi" panose="020E0802020502020306" pitchFamily="34" charset="0"/>
              </a:rPr>
              <a:t>Life of Christ (3)</a:t>
            </a:r>
            <a:br>
              <a:rPr lang="en-US" altLang="en-US" sz="3600" b="1" dirty="0">
                <a:latin typeface="Berlin Sans FB Demi" panose="020E0802020502020306" pitchFamily="34" charset="0"/>
              </a:rPr>
            </a:br>
            <a:r>
              <a:rPr lang="en-US" altLang="en-US" sz="3600" dirty="0">
                <a:latin typeface="Berlin Sans FB" panose="020E0602020502020306" pitchFamily="34" charset="0"/>
              </a:rPr>
              <a:t>Lesson 7 Overview</a:t>
            </a:r>
          </a:p>
        </p:txBody>
      </p:sp>
      <p:sp>
        <p:nvSpPr>
          <p:cNvPr id="2051" name="Rectangle 3"/>
          <p:cNvSpPr>
            <a:spLocks noGrp="1" noChangeArrowheads="1"/>
          </p:cNvSpPr>
          <p:nvPr>
            <p:ph type="subTitle" idx="1"/>
          </p:nvPr>
        </p:nvSpPr>
        <p:spPr>
          <a:xfrm>
            <a:off x="725783" y="2874208"/>
            <a:ext cx="4702561" cy="3816877"/>
          </a:xfrm>
        </p:spPr>
        <p:txBody>
          <a:bodyPr anchor="t"/>
          <a:lstStyle/>
          <a:p>
            <a:pPr algn="l">
              <a:spcBef>
                <a:spcPts val="0"/>
              </a:spcBef>
            </a:pPr>
            <a:r>
              <a:rPr lang="en-US" sz="3600" b="1" dirty="0"/>
              <a:t>Matthew 24; Mark 13; Luke 21:5-38 </a:t>
            </a:r>
          </a:p>
          <a:p>
            <a:pPr marL="457200" indent="-341313" algn="l">
              <a:spcBef>
                <a:spcPts val="0"/>
              </a:spcBef>
              <a:buFont typeface="Arial" panose="020B0604020202020204" pitchFamily="34" charset="0"/>
              <a:buChar char="•"/>
            </a:pPr>
            <a:r>
              <a:rPr lang="en-US" sz="3600" dirty="0">
                <a:effectLst>
                  <a:outerShdw blurRad="38100" dist="38100" dir="2700000" algn="tl">
                    <a:srgbClr val="000000">
                      <a:alpha val="43137"/>
                    </a:srgbClr>
                  </a:outerShdw>
                </a:effectLst>
              </a:rPr>
              <a:t>Jesus warns of things to come: The Destruction of Jerusalem and His Second Coming</a:t>
            </a:r>
          </a:p>
        </p:txBody>
      </p:sp>
      <p:pic>
        <p:nvPicPr>
          <p:cNvPr id="3" name="Picture 2">
            <a:extLst>
              <a:ext uri="{FF2B5EF4-FFF2-40B4-BE49-F238E27FC236}">
                <a16:creationId xmlns:a16="http://schemas.microsoft.com/office/drawing/2014/main" id="{0CEDB594-56A8-8A4A-BD62-3A6C8B13C1DE}"/>
              </a:ext>
            </a:extLst>
          </p:cNvPr>
          <p:cNvPicPr>
            <a:picLocks noChangeAspect="1"/>
          </p:cNvPicPr>
          <p:nvPr/>
        </p:nvPicPr>
        <p:blipFill>
          <a:blip r:embed="rId3"/>
          <a:stretch>
            <a:fillRect/>
          </a:stretch>
        </p:blipFill>
        <p:spPr>
          <a:xfrm>
            <a:off x="5791201" y="1447194"/>
            <a:ext cx="2989874" cy="8298746"/>
          </a:xfrm>
          <a:prstGeom prst="rect">
            <a:avLst/>
          </a:prstGeom>
        </p:spPr>
      </p:pic>
    </p:spTree>
    <p:extLst>
      <p:ext uri="{BB962C8B-B14F-4D97-AF65-F5344CB8AC3E}">
        <p14:creationId xmlns:p14="http://schemas.microsoft.com/office/powerpoint/2010/main" val="11820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a:extLst>
              <a:ext uri="{FF2B5EF4-FFF2-40B4-BE49-F238E27FC236}">
                <a16:creationId xmlns:a16="http://schemas.microsoft.com/office/drawing/2014/main" id="{67655900-BDB0-444A-A44E-2CE088BF4BC5}"/>
              </a:ext>
            </a:extLst>
          </p:cNvPr>
          <p:cNvSpPr>
            <a:spLocks noGrp="1" noChangeArrowheads="1"/>
          </p:cNvSpPr>
          <p:nvPr>
            <p:ph type="title" idx="4294967295"/>
          </p:nvPr>
        </p:nvSpPr>
        <p:spPr>
          <a:xfrm>
            <a:off x="408777" y="228600"/>
            <a:ext cx="8326446" cy="860612"/>
          </a:xfrm>
        </p:spPr>
        <p:txBody>
          <a:bodyPr vert="horz" lIns="91440" tIns="45720" rIns="91440" bIns="45720" rtlCol="0" anchor="ctr">
            <a:normAutofit/>
          </a:bodyPr>
          <a:lstStyle/>
          <a:p>
            <a:pPr algn="ctr"/>
            <a:r>
              <a:rPr lang="en-US" altLang="en-US" sz="4000" b="1" dirty="0">
                <a:latin typeface="+mn-lt"/>
              </a:rPr>
              <a:t>Overview of Matthew 24 and Mark 13</a:t>
            </a:r>
          </a:p>
        </p:txBody>
      </p:sp>
      <p:sp>
        <p:nvSpPr>
          <p:cNvPr id="319491" name="Rectangle 3">
            <a:extLst>
              <a:ext uri="{FF2B5EF4-FFF2-40B4-BE49-F238E27FC236}">
                <a16:creationId xmlns:a16="http://schemas.microsoft.com/office/drawing/2014/main" id="{B5EAB656-15B1-4A1E-8709-9068E0D8A9EA}"/>
              </a:ext>
            </a:extLst>
          </p:cNvPr>
          <p:cNvSpPr>
            <a:spLocks noGrp="1" noChangeArrowheads="1"/>
          </p:cNvSpPr>
          <p:nvPr>
            <p:ph type="body" idx="4294967295"/>
          </p:nvPr>
        </p:nvSpPr>
        <p:spPr>
          <a:xfrm>
            <a:off x="204388" y="1060824"/>
            <a:ext cx="8735223" cy="5737860"/>
          </a:xfrm>
        </p:spPr>
        <p:txBody>
          <a:bodyPr vert="horz" lIns="91440" tIns="45720" rIns="91440" bIns="45720" rtlCol="0">
            <a:noAutofit/>
          </a:bodyPr>
          <a:lstStyle/>
          <a:p>
            <a:pPr marL="225425">
              <a:spcBef>
                <a:spcPts val="300"/>
              </a:spcBef>
            </a:pPr>
            <a:r>
              <a:rPr lang="en-US" altLang="en-US" sz="3200" b="1" dirty="0"/>
              <a:t>The message concerns </a:t>
            </a:r>
            <a:r>
              <a:rPr lang="en-US" altLang="en-US" sz="3200" b="1" i="1" dirty="0">
                <a:solidFill>
                  <a:srgbClr val="700000"/>
                </a:solidFill>
              </a:rPr>
              <a:t>the </a:t>
            </a:r>
            <a:r>
              <a:rPr lang="en-US" altLang="en-US" sz="3200" b="1" i="1" dirty="0">
                <a:solidFill>
                  <a:srgbClr val="700000"/>
                </a:solidFill>
                <a:effectLst>
                  <a:outerShdw blurRad="38100" dist="38100" dir="2700000" algn="tl">
                    <a:srgbClr val="000000">
                      <a:alpha val="43137"/>
                    </a:srgbClr>
                  </a:outerShdw>
                </a:effectLst>
              </a:rPr>
              <a:t>destruction of Jerusalem </a:t>
            </a:r>
            <a:r>
              <a:rPr lang="en-US" altLang="en-US" sz="3200" i="1" dirty="0">
                <a:solidFill>
                  <a:srgbClr val="700000"/>
                </a:solidFill>
              </a:rPr>
              <a:t>(</a:t>
            </a:r>
            <a:r>
              <a:rPr lang="en-US" altLang="en-US" sz="3200" dirty="0"/>
              <a:t>Mt. 24: 1-35; Mk. 13:1-31) </a:t>
            </a:r>
            <a:r>
              <a:rPr lang="en-US" altLang="en-US" sz="3200" b="1" dirty="0">
                <a:effectLst>
                  <a:outerShdw blurRad="38100" dist="38100" dir="2700000" algn="tl">
                    <a:srgbClr val="000000">
                      <a:alpha val="43137"/>
                    </a:srgbClr>
                  </a:outerShdw>
                </a:effectLst>
              </a:rPr>
              <a:t>and </a:t>
            </a:r>
            <a:r>
              <a:rPr lang="en-US" altLang="en-US" sz="3200" b="1" i="1" dirty="0">
                <a:solidFill>
                  <a:srgbClr val="700000"/>
                </a:solidFill>
                <a:effectLst>
                  <a:outerShdw blurRad="38100" dist="38100" dir="2700000" algn="tl">
                    <a:srgbClr val="000000">
                      <a:alpha val="43137"/>
                    </a:srgbClr>
                  </a:outerShdw>
                </a:effectLst>
              </a:rPr>
              <a:t>the  end of time</a:t>
            </a:r>
            <a:r>
              <a:rPr lang="en-US" altLang="en-US" sz="3200" dirty="0"/>
              <a:t> (Matt. 24:36-51; Mk. 13:32-37).</a:t>
            </a:r>
          </a:p>
          <a:p>
            <a:pPr marL="461963" lvl="1" indent="-236538">
              <a:spcBef>
                <a:spcPts val="300"/>
              </a:spcBef>
            </a:pPr>
            <a:r>
              <a:rPr lang="en-US" altLang="en-US" sz="3000" i="1" dirty="0">
                <a:solidFill>
                  <a:srgbClr val="680000"/>
                </a:solidFill>
                <a:effectLst>
                  <a:outerShdw blurRad="38100" dist="38100" dir="2700000" algn="tl">
                    <a:srgbClr val="000000">
                      <a:alpha val="43137"/>
                    </a:srgbClr>
                  </a:outerShdw>
                </a:effectLst>
              </a:rPr>
              <a:t>Matthew 24:34-36 and Mark 13:30-32 give a clear break between the discussion of the two events; one would happen before the current generation passed away; no one knows when the other would happen</a:t>
            </a:r>
            <a:r>
              <a:rPr lang="en-US" altLang="en-US" sz="2800" i="1" dirty="0">
                <a:solidFill>
                  <a:srgbClr val="680000"/>
                </a:solidFill>
                <a:effectLst>
                  <a:outerShdw blurRad="38100" dist="38100" dir="2700000" algn="tl">
                    <a:srgbClr val="000000">
                      <a:alpha val="43137"/>
                    </a:srgbClr>
                  </a:outerShdw>
                </a:effectLst>
              </a:rPr>
              <a:t>.</a:t>
            </a:r>
          </a:p>
          <a:p>
            <a:pPr marL="231775" indent="-231775">
              <a:spcBef>
                <a:spcPts val="300"/>
              </a:spcBef>
            </a:pPr>
            <a:r>
              <a:rPr lang="en-US" altLang="en-US" sz="3100" b="1" dirty="0"/>
              <a:t>The destruction of Jerusalem would change the course of history for Jews</a:t>
            </a:r>
            <a:r>
              <a:rPr lang="en-US" altLang="en-US" sz="3100" dirty="0"/>
              <a:t>.</a:t>
            </a:r>
          </a:p>
          <a:p>
            <a:pPr marL="574675" lvl="1" indent="-231775">
              <a:spcBef>
                <a:spcPts val="300"/>
              </a:spcBef>
            </a:pPr>
            <a:r>
              <a:rPr lang="en-US" altLang="en-US" sz="3000" i="1" dirty="0">
                <a:solidFill>
                  <a:srgbClr val="680000"/>
                </a:solidFill>
                <a:effectLst>
                  <a:outerShdw blurRad="38100" dist="38100" dir="2700000" algn="tl">
                    <a:srgbClr val="000000">
                      <a:alpha val="43137"/>
                    </a:srgbClr>
                  </a:outerShdw>
                </a:effectLst>
              </a:rPr>
              <a:t>God’s power and purpose in punishing disobedient Israel could be clearly seen. </a:t>
            </a:r>
          </a:p>
          <a:p>
            <a:pPr marL="574675" lvl="1" indent="-231775">
              <a:spcBef>
                <a:spcPts val="300"/>
              </a:spcBef>
            </a:pPr>
            <a:r>
              <a:rPr lang="en-US" altLang="en-US" sz="3000" i="1" dirty="0">
                <a:solidFill>
                  <a:srgbClr val="680000"/>
                </a:solidFill>
                <a:effectLst>
                  <a:outerShdw blurRad="38100" dist="38100" dir="2700000" algn="tl">
                    <a:srgbClr val="000000">
                      <a:alpha val="43137"/>
                    </a:srgbClr>
                  </a:outerShdw>
                </a:effectLst>
              </a:rPr>
              <a:t>Jesus’ foreknowledge of the event proves His claim to be the Son of God.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9491">
                                            <p:txEl>
                                              <p:pRg st="0" end="0"/>
                                            </p:txEl>
                                          </p:spTgt>
                                        </p:tgtEl>
                                        <p:attrNameLst>
                                          <p:attrName>style.visibility</p:attrName>
                                        </p:attrNameLst>
                                      </p:cBhvr>
                                      <p:to>
                                        <p:strVal val="visible"/>
                                      </p:to>
                                    </p:set>
                                    <p:animEffect transition="in" filter="fade">
                                      <p:cBhvr>
                                        <p:cTn id="7" dur="1000"/>
                                        <p:tgtEl>
                                          <p:spTgt spid="319491">
                                            <p:txEl>
                                              <p:pRg st="0" end="0"/>
                                            </p:txEl>
                                          </p:spTgt>
                                        </p:tgtEl>
                                      </p:cBhvr>
                                    </p:animEffect>
                                    <p:anim calcmode="lin" valueType="num">
                                      <p:cBhvr>
                                        <p:cTn id="8" dur="1000" fill="hold"/>
                                        <p:tgtEl>
                                          <p:spTgt spid="31949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1949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9491">
                                            <p:txEl>
                                              <p:pRg st="1" end="1"/>
                                            </p:txEl>
                                          </p:spTgt>
                                        </p:tgtEl>
                                        <p:attrNameLst>
                                          <p:attrName>style.visibility</p:attrName>
                                        </p:attrNameLst>
                                      </p:cBhvr>
                                      <p:to>
                                        <p:strVal val="visible"/>
                                      </p:to>
                                    </p:set>
                                    <p:animEffect transition="in" filter="fade">
                                      <p:cBhvr>
                                        <p:cTn id="12" dur="1000"/>
                                        <p:tgtEl>
                                          <p:spTgt spid="319491">
                                            <p:txEl>
                                              <p:pRg st="1" end="1"/>
                                            </p:txEl>
                                          </p:spTgt>
                                        </p:tgtEl>
                                      </p:cBhvr>
                                    </p:animEffect>
                                    <p:anim calcmode="lin" valueType="num">
                                      <p:cBhvr>
                                        <p:cTn id="13" dur="1000" fill="hold"/>
                                        <p:tgtEl>
                                          <p:spTgt spid="31949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194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19491">
                                            <p:txEl>
                                              <p:pRg st="2" end="2"/>
                                            </p:txEl>
                                          </p:spTgt>
                                        </p:tgtEl>
                                        <p:attrNameLst>
                                          <p:attrName>style.visibility</p:attrName>
                                        </p:attrNameLst>
                                      </p:cBhvr>
                                      <p:to>
                                        <p:strVal val="visible"/>
                                      </p:to>
                                    </p:set>
                                    <p:animEffect transition="in" filter="fade">
                                      <p:cBhvr>
                                        <p:cTn id="19" dur="1000"/>
                                        <p:tgtEl>
                                          <p:spTgt spid="319491">
                                            <p:txEl>
                                              <p:pRg st="2" end="2"/>
                                            </p:txEl>
                                          </p:spTgt>
                                        </p:tgtEl>
                                      </p:cBhvr>
                                    </p:animEffect>
                                    <p:anim calcmode="lin" valueType="num">
                                      <p:cBhvr>
                                        <p:cTn id="20" dur="1000" fill="hold"/>
                                        <p:tgtEl>
                                          <p:spTgt spid="31949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19491">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9491">
                                            <p:txEl>
                                              <p:pRg st="3" end="3"/>
                                            </p:txEl>
                                          </p:spTgt>
                                        </p:tgtEl>
                                        <p:attrNameLst>
                                          <p:attrName>style.visibility</p:attrName>
                                        </p:attrNameLst>
                                      </p:cBhvr>
                                      <p:to>
                                        <p:strVal val="visible"/>
                                      </p:to>
                                    </p:set>
                                    <p:animEffect transition="in" filter="fade">
                                      <p:cBhvr>
                                        <p:cTn id="24" dur="1000"/>
                                        <p:tgtEl>
                                          <p:spTgt spid="319491">
                                            <p:txEl>
                                              <p:pRg st="3" end="3"/>
                                            </p:txEl>
                                          </p:spTgt>
                                        </p:tgtEl>
                                      </p:cBhvr>
                                    </p:animEffect>
                                    <p:anim calcmode="lin" valueType="num">
                                      <p:cBhvr>
                                        <p:cTn id="25" dur="1000" fill="hold"/>
                                        <p:tgtEl>
                                          <p:spTgt spid="319491">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19491">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19491">
                                            <p:txEl>
                                              <p:pRg st="4" end="4"/>
                                            </p:txEl>
                                          </p:spTgt>
                                        </p:tgtEl>
                                        <p:attrNameLst>
                                          <p:attrName>style.visibility</p:attrName>
                                        </p:attrNameLst>
                                      </p:cBhvr>
                                      <p:to>
                                        <p:strVal val="visible"/>
                                      </p:to>
                                    </p:set>
                                    <p:animEffect transition="in" filter="fade">
                                      <p:cBhvr>
                                        <p:cTn id="29" dur="1000"/>
                                        <p:tgtEl>
                                          <p:spTgt spid="319491">
                                            <p:txEl>
                                              <p:pRg st="4" end="4"/>
                                            </p:txEl>
                                          </p:spTgt>
                                        </p:tgtEl>
                                      </p:cBhvr>
                                    </p:animEffect>
                                    <p:anim calcmode="lin" valueType="num">
                                      <p:cBhvr>
                                        <p:cTn id="30" dur="1000" fill="hold"/>
                                        <p:tgtEl>
                                          <p:spTgt spid="319491">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1949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a:extLst>
              <a:ext uri="{FF2B5EF4-FFF2-40B4-BE49-F238E27FC236}">
                <a16:creationId xmlns:a16="http://schemas.microsoft.com/office/drawing/2014/main" id="{F5BF597E-B89C-48C7-9ECA-35921C0583C0}"/>
              </a:ext>
            </a:extLst>
          </p:cNvPr>
          <p:cNvSpPr>
            <a:spLocks noGrp="1" noChangeArrowheads="1"/>
          </p:cNvSpPr>
          <p:nvPr>
            <p:ph type="title" idx="4294967295"/>
          </p:nvPr>
        </p:nvSpPr>
        <p:spPr>
          <a:xfrm>
            <a:off x="552122" y="77724"/>
            <a:ext cx="8098391" cy="1070610"/>
          </a:xfrm>
        </p:spPr>
        <p:txBody>
          <a:bodyPr vert="horz" lIns="91440" tIns="45720" rIns="91440" bIns="45720" rtlCol="0" anchor="ctr">
            <a:normAutofit/>
          </a:bodyPr>
          <a:lstStyle/>
          <a:p>
            <a:pPr algn="ctr"/>
            <a:r>
              <a:rPr lang="en-US" altLang="en-US" sz="3600" b="1" dirty="0">
                <a:latin typeface="+mn-lt"/>
              </a:rPr>
              <a:t>Jesus Warns of Coming Events</a:t>
            </a:r>
            <a:br>
              <a:rPr lang="en-US" altLang="en-US" sz="3000" b="1" dirty="0"/>
            </a:br>
            <a:r>
              <a:rPr lang="en-US" altLang="en-US" sz="3100" b="1" dirty="0"/>
              <a:t>(Mark 13:1-31; Matthew 24:1-51</a:t>
            </a:r>
            <a:r>
              <a:rPr lang="en-US" altLang="en-US" sz="3100" dirty="0"/>
              <a:t>)</a:t>
            </a:r>
            <a:endParaRPr lang="en-US" altLang="en-US" sz="3000" dirty="0"/>
          </a:p>
        </p:txBody>
      </p:sp>
      <p:sp>
        <p:nvSpPr>
          <p:cNvPr id="321539" name="Rectangle 3">
            <a:extLst>
              <a:ext uri="{FF2B5EF4-FFF2-40B4-BE49-F238E27FC236}">
                <a16:creationId xmlns:a16="http://schemas.microsoft.com/office/drawing/2014/main" id="{413804AC-23C6-4234-AD6E-84A7ADE6517E}"/>
              </a:ext>
            </a:extLst>
          </p:cNvPr>
          <p:cNvSpPr>
            <a:spLocks noGrp="1" noChangeArrowheads="1"/>
          </p:cNvSpPr>
          <p:nvPr>
            <p:ph type="body" idx="4294967295"/>
          </p:nvPr>
        </p:nvSpPr>
        <p:spPr>
          <a:xfrm>
            <a:off x="159657" y="1148334"/>
            <a:ext cx="4847772" cy="5709666"/>
          </a:xfrm>
        </p:spPr>
        <p:txBody>
          <a:bodyPr vert="horz" lIns="91440" tIns="45720" rIns="91440" bIns="45720" rtlCol="0">
            <a:noAutofit/>
          </a:bodyPr>
          <a:lstStyle/>
          <a:p>
            <a:pPr marL="225425">
              <a:spcBef>
                <a:spcPts val="300"/>
              </a:spcBef>
            </a:pPr>
            <a:r>
              <a:rPr lang="en-US" altLang="en-US" sz="3000" b="1" dirty="0"/>
              <a:t>As Jesus leaves the temple, His disciples point out the stones and buildings.</a:t>
            </a:r>
          </a:p>
          <a:p>
            <a:pPr marL="225425">
              <a:spcBef>
                <a:spcPts val="300"/>
              </a:spcBef>
            </a:pPr>
            <a:r>
              <a:rPr lang="en-US" altLang="en-US" sz="3000" b="1" dirty="0"/>
              <a:t>Jesus responds that </a:t>
            </a:r>
            <a:r>
              <a:rPr lang="en-US" altLang="en-US" sz="3000" i="1" dirty="0">
                <a:solidFill>
                  <a:srgbClr val="680000"/>
                </a:solidFill>
                <a:effectLst>
                  <a:outerShdw blurRad="38100" dist="38100" dir="2700000" algn="tl">
                    <a:srgbClr val="000000">
                      <a:alpha val="43137"/>
                    </a:srgbClr>
                  </a:outerShdw>
                </a:effectLst>
              </a:rPr>
              <a:t>“Not one stone shall be left here upon another that shall not be thrown down” (Mt. 24:2).</a:t>
            </a:r>
          </a:p>
          <a:p>
            <a:pPr marL="225425">
              <a:spcBef>
                <a:spcPts val="300"/>
              </a:spcBef>
            </a:pPr>
            <a:r>
              <a:rPr lang="en-US" altLang="en-US" sz="3000" b="1" dirty="0"/>
              <a:t>On the Mount of Olives,  the disciples ask, </a:t>
            </a:r>
            <a:r>
              <a:rPr lang="en-US" altLang="en-US" sz="3000" i="1" dirty="0">
                <a:solidFill>
                  <a:srgbClr val="680000"/>
                </a:solidFill>
                <a:effectLst>
                  <a:outerShdw blurRad="38100" dist="38100" dir="2700000" algn="tl">
                    <a:srgbClr val="000000">
                      <a:alpha val="43137"/>
                    </a:srgbClr>
                  </a:outerShdw>
                </a:effectLst>
              </a:rPr>
              <a:t>“when will these things be? And what will be the sign of Your coming, and of the end of the age" (Mt. 24:3)?</a:t>
            </a:r>
          </a:p>
        </p:txBody>
      </p:sp>
      <p:pic>
        <p:nvPicPr>
          <p:cNvPr id="33794" name="Picture 2" descr="Temple &amp; Court">
            <a:extLst>
              <a:ext uri="{FF2B5EF4-FFF2-40B4-BE49-F238E27FC236}">
                <a16:creationId xmlns:a16="http://schemas.microsoft.com/office/drawing/2014/main" id="{E62468C7-BB1C-43C3-8531-416FC0E07F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16" r="20208"/>
          <a:stretch/>
        </p:blipFill>
        <p:spPr bwMode="auto">
          <a:xfrm>
            <a:off x="5007429" y="1270000"/>
            <a:ext cx="3976914" cy="50711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1539">
                                            <p:txEl>
                                              <p:pRg st="0" end="0"/>
                                            </p:txEl>
                                          </p:spTgt>
                                        </p:tgtEl>
                                        <p:attrNameLst>
                                          <p:attrName>style.visibility</p:attrName>
                                        </p:attrNameLst>
                                      </p:cBhvr>
                                      <p:to>
                                        <p:strVal val="visible"/>
                                      </p:to>
                                    </p:set>
                                    <p:animEffect transition="in" filter="fade">
                                      <p:cBhvr>
                                        <p:cTn id="7" dur="1000"/>
                                        <p:tgtEl>
                                          <p:spTgt spid="321539">
                                            <p:txEl>
                                              <p:pRg st="0" end="0"/>
                                            </p:txEl>
                                          </p:spTgt>
                                        </p:tgtEl>
                                      </p:cBhvr>
                                    </p:animEffect>
                                    <p:anim calcmode="lin" valueType="num">
                                      <p:cBhvr>
                                        <p:cTn id="8" dur="1000" fill="hold"/>
                                        <p:tgtEl>
                                          <p:spTgt spid="3215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15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1539">
                                            <p:txEl>
                                              <p:pRg st="1" end="1"/>
                                            </p:txEl>
                                          </p:spTgt>
                                        </p:tgtEl>
                                        <p:attrNameLst>
                                          <p:attrName>style.visibility</p:attrName>
                                        </p:attrNameLst>
                                      </p:cBhvr>
                                      <p:to>
                                        <p:strVal val="visible"/>
                                      </p:to>
                                    </p:set>
                                    <p:animEffect transition="in" filter="fade">
                                      <p:cBhvr>
                                        <p:cTn id="14" dur="1000"/>
                                        <p:tgtEl>
                                          <p:spTgt spid="321539">
                                            <p:txEl>
                                              <p:pRg st="1" end="1"/>
                                            </p:txEl>
                                          </p:spTgt>
                                        </p:tgtEl>
                                      </p:cBhvr>
                                    </p:animEffect>
                                    <p:anim calcmode="lin" valueType="num">
                                      <p:cBhvr>
                                        <p:cTn id="15" dur="1000" fill="hold"/>
                                        <p:tgtEl>
                                          <p:spTgt spid="32153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215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1539">
                                            <p:txEl>
                                              <p:pRg st="2" end="2"/>
                                            </p:txEl>
                                          </p:spTgt>
                                        </p:tgtEl>
                                        <p:attrNameLst>
                                          <p:attrName>style.visibility</p:attrName>
                                        </p:attrNameLst>
                                      </p:cBhvr>
                                      <p:to>
                                        <p:strVal val="visible"/>
                                      </p:to>
                                    </p:set>
                                    <p:animEffect transition="in" filter="fade">
                                      <p:cBhvr>
                                        <p:cTn id="21" dur="1000"/>
                                        <p:tgtEl>
                                          <p:spTgt spid="321539">
                                            <p:txEl>
                                              <p:pRg st="2" end="2"/>
                                            </p:txEl>
                                          </p:spTgt>
                                        </p:tgtEl>
                                      </p:cBhvr>
                                    </p:animEffect>
                                    <p:anim calcmode="lin" valueType="num">
                                      <p:cBhvr>
                                        <p:cTn id="22" dur="1000" fill="hold"/>
                                        <p:tgtEl>
                                          <p:spTgt spid="32153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2153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C00509-3736-9E27-8C33-26DECB6929D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Lst>
          </a:blip>
          <a:srcRect r="18096"/>
          <a:stretch/>
        </p:blipFill>
        <p:spPr>
          <a:xfrm>
            <a:off x="-1" y="0"/>
            <a:ext cx="9982109" cy="6858000"/>
          </a:xfrm>
          <a:prstGeom prst="rect">
            <a:avLst/>
          </a:prstGeom>
        </p:spPr>
      </p:pic>
      <p:sp>
        <p:nvSpPr>
          <p:cNvPr id="4" name="Title 3">
            <a:extLst>
              <a:ext uri="{FF2B5EF4-FFF2-40B4-BE49-F238E27FC236}">
                <a16:creationId xmlns:a16="http://schemas.microsoft.com/office/drawing/2014/main" id="{6BD9F4E8-5AED-B09D-72B9-BCEAEE185595}"/>
              </a:ext>
            </a:extLst>
          </p:cNvPr>
          <p:cNvSpPr>
            <a:spLocks noGrp="1"/>
          </p:cNvSpPr>
          <p:nvPr>
            <p:ph type="title"/>
          </p:nvPr>
        </p:nvSpPr>
        <p:spPr/>
        <p:txBody>
          <a:bodyPr/>
          <a:lstStyle/>
          <a:p>
            <a:r>
              <a:rPr lang="en-US" sz="4400" b="1" dirty="0">
                <a:latin typeface="+mn-lt"/>
              </a:rPr>
              <a:t>The Temple Mount </a:t>
            </a:r>
            <a:br>
              <a:rPr lang="en-US" dirty="0">
                <a:latin typeface="+mn-lt"/>
              </a:rPr>
            </a:br>
            <a:r>
              <a:rPr lang="en-US" i="1" dirty="0">
                <a:latin typeface="+mn-lt"/>
              </a:rPr>
              <a:t>as viewed from the Mount of Olives</a:t>
            </a:r>
          </a:p>
        </p:txBody>
      </p:sp>
    </p:spTree>
    <p:extLst>
      <p:ext uri="{BB962C8B-B14F-4D97-AF65-F5344CB8AC3E}">
        <p14:creationId xmlns:p14="http://schemas.microsoft.com/office/powerpoint/2010/main" val="296521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D968068B-A530-4E24-896F-0B59DFEDEF64}"/>
              </a:ext>
            </a:extLst>
          </p:cNvPr>
          <p:cNvSpPr>
            <a:spLocks noGrp="1" noChangeArrowheads="1"/>
          </p:cNvSpPr>
          <p:nvPr>
            <p:ph type="title" idx="4294967295"/>
          </p:nvPr>
        </p:nvSpPr>
        <p:spPr>
          <a:xfrm>
            <a:off x="304800" y="246506"/>
            <a:ext cx="4876800" cy="1488186"/>
          </a:xfrm>
        </p:spPr>
        <p:txBody>
          <a:bodyPr vert="horz" lIns="91440" tIns="45720" rIns="91440" bIns="45720" rtlCol="0" anchor="ctr">
            <a:normAutofit/>
          </a:bodyPr>
          <a:lstStyle/>
          <a:p>
            <a:r>
              <a:rPr lang="en-US" altLang="en-US" sz="4400" b="1" dirty="0">
                <a:latin typeface="+mn-lt"/>
              </a:rPr>
              <a:t>Jesus Warns of Coming Events</a:t>
            </a:r>
            <a:endParaRPr lang="en-US" altLang="en-US" sz="3000" dirty="0">
              <a:latin typeface="+mn-lt"/>
            </a:endParaRPr>
          </a:p>
        </p:txBody>
      </p:sp>
      <p:sp>
        <p:nvSpPr>
          <p:cNvPr id="327683" name="Rectangle 3">
            <a:extLst>
              <a:ext uri="{FF2B5EF4-FFF2-40B4-BE49-F238E27FC236}">
                <a16:creationId xmlns:a16="http://schemas.microsoft.com/office/drawing/2014/main" id="{D4D6EB14-92B7-44B3-B479-D55E4662E85A}"/>
              </a:ext>
            </a:extLst>
          </p:cNvPr>
          <p:cNvSpPr>
            <a:spLocks noGrp="1" noChangeArrowheads="1"/>
          </p:cNvSpPr>
          <p:nvPr>
            <p:ph type="body" idx="4294967295"/>
          </p:nvPr>
        </p:nvSpPr>
        <p:spPr>
          <a:xfrm>
            <a:off x="289615" y="1734692"/>
            <a:ext cx="4703970" cy="5000054"/>
          </a:xfrm>
        </p:spPr>
        <p:txBody>
          <a:bodyPr vert="horz" lIns="91440" tIns="45720" rIns="91440" bIns="45720" rtlCol="0">
            <a:noAutofit/>
          </a:bodyPr>
          <a:lstStyle/>
          <a:p>
            <a:pPr marL="225425"/>
            <a:r>
              <a:rPr lang="en-US" altLang="en-US" sz="3200" dirty="0"/>
              <a:t>The temple was in the process of undergoing major reconstruction begun by Herod the Great in 20 B.C. (Jn. 2:20).</a:t>
            </a:r>
          </a:p>
          <a:p>
            <a:pPr marL="225425"/>
            <a:r>
              <a:rPr lang="en-US" altLang="en-US" sz="3200" dirty="0"/>
              <a:t>“The temple was built of hard, white stones, each of which was about 25 cubits in length, 8 in height, and 12 in width” (Josephus).</a:t>
            </a:r>
            <a:endParaRPr lang="en-US" altLang="en-US" sz="3200" i="1" dirty="0"/>
          </a:p>
        </p:txBody>
      </p:sp>
      <p:pic>
        <p:nvPicPr>
          <p:cNvPr id="7" name="Picture 2" descr="http://upload.wikimedia.org/wikipedia/commons/thumb/e/e8/Jerus-n4i.jpg/350px-Jerus-n4i.jpg">
            <a:extLst>
              <a:ext uri="{FF2B5EF4-FFF2-40B4-BE49-F238E27FC236}">
                <a16:creationId xmlns:a16="http://schemas.microsoft.com/office/drawing/2014/main" id="{CAA58A30-AFE6-4B8C-A990-0B3EEF12A8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74" r="27676" b="1"/>
          <a:stretch/>
        </p:blipFill>
        <p:spPr bwMode="auto">
          <a:xfrm>
            <a:off x="4993585" y="673037"/>
            <a:ext cx="3860800" cy="5071110"/>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13FE55-B3D8-49C3-80C5-7C66110803D5}"/>
              </a:ext>
            </a:extLst>
          </p:cNvPr>
          <p:cNvPicPr>
            <a:picLocks noChangeAspect="1"/>
          </p:cNvPicPr>
          <p:nvPr/>
        </p:nvPicPr>
        <p:blipFill rotWithShape="1">
          <a:blip r:embed="rId3"/>
          <a:srcRect l="4000" t="4000" r="2" b="2"/>
          <a:stretch/>
        </p:blipFill>
        <p:spPr>
          <a:xfrm>
            <a:off x="20" y="10"/>
            <a:ext cx="9143980" cy="6857990"/>
          </a:xfrm>
          <a:prstGeom prst="rect">
            <a:avLst/>
          </a:prstGeom>
        </p:spPr>
      </p:pic>
      <p:sp>
        <p:nvSpPr>
          <p:cNvPr id="331778" name="Rectangle 2">
            <a:extLst>
              <a:ext uri="{FF2B5EF4-FFF2-40B4-BE49-F238E27FC236}">
                <a16:creationId xmlns:a16="http://schemas.microsoft.com/office/drawing/2014/main" id="{C46C261C-5894-448C-9346-50C0147D77DE}"/>
              </a:ext>
            </a:extLst>
          </p:cNvPr>
          <p:cNvSpPr>
            <a:spLocks noGrp="1" noChangeArrowheads="1"/>
          </p:cNvSpPr>
          <p:nvPr>
            <p:ph type="title"/>
          </p:nvPr>
        </p:nvSpPr>
        <p:spPr>
          <a:xfrm>
            <a:off x="2706915" y="258053"/>
            <a:ext cx="3897085" cy="838201"/>
          </a:xfrm>
        </p:spPr>
        <p:txBody>
          <a:bodyPr>
            <a:normAutofit/>
          </a:bodyPr>
          <a:lstStyle/>
          <a:p>
            <a:pPr algn="ctr"/>
            <a:r>
              <a:rPr lang="en-US" altLang="en-US" sz="4400" b="1" dirty="0">
                <a:latin typeface="+mn-lt"/>
              </a:rPr>
              <a:t>Temple Stones</a:t>
            </a:r>
          </a:p>
        </p:txBody>
      </p:sp>
      <p:sp>
        <p:nvSpPr>
          <p:cNvPr id="3" name="Content Placeholder 2">
            <a:extLst>
              <a:ext uri="{FF2B5EF4-FFF2-40B4-BE49-F238E27FC236}">
                <a16:creationId xmlns:a16="http://schemas.microsoft.com/office/drawing/2014/main" id="{7CF379D9-6C5E-49CA-9C02-512677836C6D}"/>
              </a:ext>
            </a:extLst>
          </p:cNvPr>
          <p:cNvSpPr>
            <a:spLocks noGrp="1"/>
          </p:cNvSpPr>
          <p:nvPr>
            <p:ph idx="1"/>
          </p:nvPr>
        </p:nvSpPr>
        <p:spPr>
          <a:xfrm>
            <a:off x="5105400" y="781722"/>
            <a:ext cx="4081395" cy="4892938"/>
          </a:xfrm>
        </p:spPr>
        <p:txBody>
          <a:bodyPr anchor="t">
            <a:normAutofit/>
          </a:bodyPr>
          <a:lstStyle/>
          <a:p>
            <a:pPr marL="0" indent="0" algn="ctr">
              <a:buNone/>
            </a:pPr>
            <a:r>
              <a:rPr lang="en-US" sz="1200" dirty="0"/>
              <a:t>)</a:t>
            </a:r>
            <a:endParaRPr lang="en-US" sz="1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a:extLst>
              <a:ext uri="{FF2B5EF4-FFF2-40B4-BE49-F238E27FC236}">
                <a16:creationId xmlns:a16="http://schemas.microsoft.com/office/drawing/2014/main" id="{0BA63E31-9A86-416E-8754-AD3CBA57DDA0}"/>
              </a:ext>
            </a:extLst>
          </p:cNvPr>
          <p:cNvSpPr>
            <a:spLocks noGrp="1" noChangeArrowheads="1"/>
          </p:cNvSpPr>
          <p:nvPr>
            <p:ph type="title" idx="4294967295"/>
          </p:nvPr>
        </p:nvSpPr>
        <p:spPr>
          <a:xfrm>
            <a:off x="272143" y="218193"/>
            <a:ext cx="6097538" cy="1346693"/>
          </a:xfrm>
        </p:spPr>
        <p:txBody>
          <a:bodyPr vert="horz" lIns="91440" tIns="45720" rIns="91440" bIns="45720" rtlCol="0" anchor="ctr">
            <a:normAutofit fontScale="90000"/>
          </a:bodyPr>
          <a:lstStyle/>
          <a:p>
            <a:r>
              <a:rPr lang="en-US" altLang="en-US" sz="4400" b="1" dirty="0">
                <a:latin typeface="+mn-lt"/>
              </a:rPr>
              <a:t>Jesus Warns of Coming Events </a:t>
            </a:r>
            <a:r>
              <a:rPr lang="en-US" altLang="en-US" sz="3600" b="1" dirty="0"/>
              <a:t>(Mt. 24: 4-14; Mk. 13:5-13</a:t>
            </a:r>
            <a:r>
              <a:rPr lang="en-US" altLang="en-US" sz="3100" b="1" dirty="0"/>
              <a:t>)</a:t>
            </a:r>
            <a:endParaRPr lang="en-US" altLang="en-US" sz="3000" b="1" dirty="0"/>
          </a:p>
        </p:txBody>
      </p:sp>
      <p:sp>
        <p:nvSpPr>
          <p:cNvPr id="325635" name="Rectangle 3">
            <a:extLst>
              <a:ext uri="{FF2B5EF4-FFF2-40B4-BE49-F238E27FC236}">
                <a16:creationId xmlns:a16="http://schemas.microsoft.com/office/drawing/2014/main" id="{5931EB8F-4B02-48D7-974D-3B39546DB28E}"/>
              </a:ext>
            </a:extLst>
          </p:cNvPr>
          <p:cNvSpPr>
            <a:spLocks noGrp="1" noChangeArrowheads="1"/>
          </p:cNvSpPr>
          <p:nvPr>
            <p:ph type="body" idx="4294967295"/>
          </p:nvPr>
        </p:nvSpPr>
        <p:spPr>
          <a:xfrm>
            <a:off x="272143" y="1564886"/>
            <a:ext cx="6201228" cy="4667761"/>
          </a:xfrm>
        </p:spPr>
        <p:txBody>
          <a:bodyPr vert="horz" lIns="91440" tIns="45720" rIns="91440" bIns="45720" rtlCol="0">
            <a:noAutofit/>
          </a:bodyPr>
          <a:lstStyle/>
          <a:p>
            <a:pPr marL="347663" indent="-293688">
              <a:spcBef>
                <a:spcPts val="200"/>
              </a:spcBef>
            </a:pPr>
            <a:r>
              <a:rPr lang="en-US" altLang="en-US" sz="3200" b="1" dirty="0"/>
              <a:t>False </a:t>
            </a:r>
            <a:r>
              <a:rPr lang="en-US" altLang="en-US" sz="3200" b="1" dirty="0" err="1"/>
              <a:t>christs</a:t>
            </a:r>
            <a:r>
              <a:rPr lang="en-US" altLang="en-US" sz="3200" b="1" dirty="0"/>
              <a:t> </a:t>
            </a:r>
            <a:r>
              <a:rPr lang="en-US" altLang="en-US" sz="3200" dirty="0"/>
              <a:t>(Mk. 13:6; Acts 5:36)</a:t>
            </a:r>
          </a:p>
          <a:p>
            <a:pPr marL="347663" indent="-293688">
              <a:spcBef>
                <a:spcPts val="200"/>
              </a:spcBef>
            </a:pPr>
            <a:r>
              <a:rPr lang="en-US" altLang="en-US" sz="3200" b="1" dirty="0"/>
              <a:t>Wars and rumors of wars </a:t>
            </a:r>
            <a:r>
              <a:rPr lang="en-US" altLang="en-US" sz="3200" dirty="0"/>
              <a:t>(13:7)</a:t>
            </a:r>
          </a:p>
          <a:p>
            <a:pPr marL="347663" indent="-293688">
              <a:spcBef>
                <a:spcPts val="200"/>
              </a:spcBef>
            </a:pPr>
            <a:r>
              <a:rPr lang="en-US" altLang="en-US" sz="3200" b="1" dirty="0"/>
              <a:t>Earthquakes and famines </a:t>
            </a:r>
            <a:r>
              <a:rPr lang="en-US" altLang="en-US" sz="3200" dirty="0"/>
              <a:t>(13:8)</a:t>
            </a:r>
          </a:p>
          <a:p>
            <a:pPr marL="347663" indent="-293688">
              <a:spcBef>
                <a:spcPts val="200"/>
              </a:spcBef>
            </a:pPr>
            <a:r>
              <a:rPr lang="en-US" altLang="en-US" sz="3200" b="1" dirty="0"/>
              <a:t>Persecution of saints </a:t>
            </a:r>
            <a:r>
              <a:rPr lang="en-US" altLang="en-US" sz="3200" dirty="0"/>
              <a:t>(13:9;                   cf. 2 Corinthians 11:24)</a:t>
            </a:r>
          </a:p>
          <a:p>
            <a:pPr marL="347663" indent="-293688">
              <a:spcBef>
                <a:spcPts val="200"/>
              </a:spcBef>
            </a:pPr>
            <a:r>
              <a:rPr lang="en-US" altLang="en-US" sz="3200" b="1" dirty="0"/>
              <a:t>Gospel preached to the whole world </a:t>
            </a:r>
            <a:r>
              <a:rPr lang="en-US" altLang="en-US" sz="3200" dirty="0"/>
              <a:t>(13:10; Col. 1:5-6, 23)</a:t>
            </a:r>
          </a:p>
          <a:p>
            <a:pPr marL="347663" indent="-293688">
              <a:spcBef>
                <a:spcPts val="200"/>
              </a:spcBef>
            </a:pPr>
            <a:r>
              <a:rPr lang="en-US" altLang="en-US" sz="3200" b="1" dirty="0"/>
              <a:t>Divine help for the apostles as they preached in time of trial  and tribulation </a:t>
            </a:r>
            <a:r>
              <a:rPr lang="en-US" altLang="en-US" sz="3200" dirty="0"/>
              <a:t>(13:11-12)</a:t>
            </a:r>
            <a:endParaRPr lang="en-US" altLang="en-US" sz="3200" i="1" dirty="0"/>
          </a:p>
        </p:txBody>
      </p:sp>
      <p:pic>
        <p:nvPicPr>
          <p:cNvPr id="325636" name="Picture 4">
            <a:extLst>
              <a:ext uri="{FF2B5EF4-FFF2-40B4-BE49-F238E27FC236}">
                <a16:creationId xmlns:a16="http://schemas.microsoft.com/office/drawing/2014/main" id="{C6CCCA3D-C72B-4883-B7A6-EBC17E8D29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92" r="19930" b="2"/>
          <a:stretch/>
        </p:blipFill>
        <p:spPr bwMode="auto">
          <a:xfrm>
            <a:off x="6369681" y="891539"/>
            <a:ext cx="2700455" cy="50711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5635">
                                            <p:txEl>
                                              <p:pRg st="0" end="0"/>
                                            </p:txEl>
                                          </p:spTgt>
                                        </p:tgtEl>
                                        <p:attrNameLst>
                                          <p:attrName>style.visibility</p:attrName>
                                        </p:attrNameLst>
                                      </p:cBhvr>
                                      <p:to>
                                        <p:strVal val="visible"/>
                                      </p:to>
                                    </p:set>
                                    <p:animEffect transition="in" filter="fade">
                                      <p:cBhvr>
                                        <p:cTn id="7" dur="1000"/>
                                        <p:tgtEl>
                                          <p:spTgt spid="325635">
                                            <p:txEl>
                                              <p:pRg st="0" end="0"/>
                                            </p:txEl>
                                          </p:spTgt>
                                        </p:tgtEl>
                                      </p:cBhvr>
                                    </p:animEffect>
                                    <p:anim calcmode="lin" valueType="num">
                                      <p:cBhvr>
                                        <p:cTn id="8" dur="1000" fill="hold"/>
                                        <p:tgtEl>
                                          <p:spTgt spid="3256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56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5635">
                                            <p:txEl>
                                              <p:pRg st="1" end="1"/>
                                            </p:txEl>
                                          </p:spTgt>
                                        </p:tgtEl>
                                        <p:attrNameLst>
                                          <p:attrName>style.visibility</p:attrName>
                                        </p:attrNameLst>
                                      </p:cBhvr>
                                      <p:to>
                                        <p:strVal val="visible"/>
                                      </p:to>
                                    </p:set>
                                    <p:animEffect transition="in" filter="fade">
                                      <p:cBhvr>
                                        <p:cTn id="14" dur="1000"/>
                                        <p:tgtEl>
                                          <p:spTgt spid="325635">
                                            <p:txEl>
                                              <p:pRg st="1" end="1"/>
                                            </p:txEl>
                                          </p:spTgt>
                                        </p:tgtEl>
                                      </p:cBhvr>
                                    </p:animEffect>
                                    <p:anim calcmode="lin" valueType="num">
                                      <p:cBhvr>
                                        <p:cTn id="15" dur="1000" fill="hold"/>
                                        <p:tgtEl>
                                          <p:spTgt spid="32563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256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5635">
                                            <p:txEl>
                                              <p:pRg st="2" end="2"/>
                                            </p:txEl>
                                          </p:spTgt>
                                        </p:tgtEl>
                                        <p:attrNameLst>
                                          <p:attrName>style.visibility</p:attrName>
                                        </p:attrNameLst>
                                      </p:cBhvr>
                                      <p:to>
                                        <p:strVal val="visible"/>
                                      </p:to>
                                    </p:set>
                                    <p:animEffect transition="in" filter="fade">
                                      <p:cBhvr>
                                        <p:cTn id="21" dur="1000"/>
                                        <p:tgtEl>
                                          <p:spTgt spid="325635">
                                            <p:txEl>
                                              <p:pRg st="2" end="2"/>
                                            </p:txEl>
                                          </p:spTgt>
                                        </p:tgtEl>
                                      </p:cBhvr>
                                    </p:animEffect>
                                    <p:anim calcmode="lin" valueType="num">
                                      <p:cBhvr>
                                        <p:cTn id="22" dur="1000" fill="hold"/>
                                        <p:tgtEl>
                                          <p:spTgt spid="32563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2563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25635">
                                            <p:txEl>
                                              <p:pRg st="3" end="3"/>
                                            </p:txEl>
                                          </p:spTgt>
                                        </p:tgtEl>
                                        <p:attrNameLst>
                                          <p:attrName>style.visibility</p:attrName>
                                        </p:attrNameLst>
                                      </p:cBhvr>
                                      <p:to>
                                        <p:strVal val="visible"/>
                                      </p:to>
                                    </p:set>
                                    <p:animEffect transition="in" filter="fade">
                                      <p:cBhvr>
                                        <p:cTn id="28" dur="1000"/>
                                        <p:tgtEl>
                                          <p:spTgt spid="325635">
                                            <p:txEl>
                                              <p:pRg st="3" end="3"/>
                                            </p:txEl>
                                          </p:spTgt>
                                        </p:tgtEl>
                                      </p:cBhvr>
                                    </p:animEffect>
                                    <p:anim calcmode="lin" valueType="num">
                                      <p:cBhvr>
                                        <p:cTn id="29" dur="1000" fill="hold"/>
                                        <p:tgtEl>
                                          <p:spTgt spid="32563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2563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25635">
                                            <p:txEl>
                                              <p:pRg st="4" end="4"/>
                                            </p:txEl>
                                          </p:spTgt>
                                        </p:tgtEl>
                                        <p:attrNameLst>
                                          <p:attrName>style.visibility</p:attrName>
                                        </p:attrNameLst>
                                      </p:cBhvr>
                                      <p:to>
                                        <p:strVal val="visible"/>
                                      </p:to>
                                    </p:set>
                                    <p:animEffect transition="in" filter="fade">
                                      <p:cBhvr>
                                        <p:cTn id="35" dur="1000"/>
                                        <p:tgtEl>
                                          <p:spTgt spid="325635">
                                            <p:txEl>
                                              <p:pRg st="4" end="4"/>
                                            </p:txEl>
                                          </p:spTgt>
                                        </p:tgtEl>
                                      </p:cBhvr>
                                    </p:animEffect>
                                    <p:anim calcmode="lin" valueType="num">
                                      <p:cBhvr>
                                        <p:cTn id="36" dur="1000" fill="hold"/>
                                        <p:tgtEl>
                                          <p:spTgt spid="32563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2563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25635">
                                            <p:txEl>
                                              <p:pRg st="5" end="5"/>
                                            </p:txEl>
                                          </p:spTgt>
                                        </p:tgtEl>
                                        <p:attrNameLst>
                                          <p:attrName>style.visibility</p:attrName>
                                        </p:attrNameLst>
                                      </p:cBhvr>
                                      <p:to>
                                        <p:strVal val="visible"/>
                                      </p:to>
                                    </p:set>
                                    <p:animEffect transition="in" filter="fade">
                                      <p:cBhvr>
                                        <p:cTn id="42" dur="1000"/>
                                        <p:tgtEl>
                                          <p:spTgt spid="325635">
                                            <p:txEl>
                                              <p:pRg st="5" end="5"/>
                                            </p:txEl>
                                          </p:spTgt>
                                        </p:tgtEl>
                                      </p:cBhvr>
                                    </p:animEffect>
                                    <p:anim calcmode="lin" valueType="num">
                                      <p:cBhvr>
                                        <p:cTn id="43" dur="1000" fill="hold"/>
                                        <p:tgtEl>
                                          <p:spTgt spid="32563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2563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5" grpId="0" build="p"/>
    </p:bld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1202</TotalTime>
  <Words>3046</Words>
  <Application>Microsoft Office PowerPoint</Application>
  <PresentationFormat>On-screen Show (4:3)</PresentationFormat>
  <Paragraphs>137</Paragraphs>
  <Slides>15</Slides>
  <Notes>15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Aptos</vt:lpstr>
      <vt:lpstr>Arial</vt:lpstr>
      <vt:lpstr>Berlin Sans FB</vt:lpstr>
      <vt:lpstr>Berlin Sans FB Demi</vt:lpstr>
      <vt:lpstr>Bernard MT Condensed</vt:lpstr>
      <vt:lpstr>Calibri</vt:lpstr>
      <vt:lpstr>Calibri Light</vt:lpstr>
      <vt:lpstr>Wingdings</vt:lpstr>
      <vt:lpstr>2_Office Theme</vt:lpstr>
      <vt:lpstr>3_Office Theme</vt:lpstr>
      <vt:lpstr>The Life of Christ            Part 3</vt:lpstr>
      <vt:lpstr>Seven Periods of Jesus’ Life</vt:lpstr>
      <vt:lpstr>Life of Christ (3) Lesson 7 Overview</vt:lpstr>
      <vt:lpstr>Overview of Matthew 24 and Mark 13</vt:lpstr>
      <vt:lpstr>Jesus Warns of Coming Events (Mark 13:1-31; Matthew 24:1-51)</vt:lpstr>
      <vt:lpstr>The Temple Mount  as viewed from the Mount of Olives</vt:lpstr>
      <vt:lpstr>Jesus Warns of Coming Events</vt:lpstr>
      <vt:lpstr>Temple Stones</vt:lpstr>
      <vt:lpstr>Jesus Warns of Coming Events (Mt. 24: 4-14; Mk. 13:5-13)</vt:lpstr>
      <vt:lpstr>The Destruction of the Temple (Mark 13:14-30)</vt:lpstr>
      <vt:lpstr>The Destruction of the Temple (Mark 13:24-27)</vt:lpstr>
      <vt:lpstr>Destruction of the Temple in  Jerusalem</vt:lpstr>
      <vt:lpstr>The Parable of the Fig Tree  (Mark 13:28-31)</vt:lpstr>
      <vt:lpstr>Jesus Warns of His Return  (Matthew 24:36-50; Mark 13:32-37)</vt:lpstr>
      <vt:lpstr>The Truth About the Second Coming   -- IT HAS NOT HAPPENED!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 Klein</dc:creator>
  <cp:lastModifiedBy>Michael Nix</cp:lastModifiedBy>
  <cp:revision>65</cp:revision>
  <cp:lastPrinted>2025-05-27T20:23:26Z</cp:lastPrinted>
  <dcterms:created xsi:type="dcterms:W3CDTF">2025-05-05T14:47:54Z</dcterms:created>
  <dcterms:modified xsi:type="dcterms:W3CDTF">2025-05-28T20:50:02Z</dcterms:modified>
</cp:coreProperties>
</file>