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8" r:id="rId3"/>
    <p:sldId id="317" r:id="rId4"/>
    <p:sldId id="316" r:id="rId5"/>
    <p:sldId id="282" r:id="rId6"/>
    <p:sldId id="270" r:id="rId7"/>
    <p:sldId id="319" r:id="rId8"/>
    <p:sldId id="320" r:id="rId9"/>
    <p:sldId id="321" r:id="rId10"/>
    <p:sldId id="322" r:id="rId11"/>
    <p:sldId id="323" r:id="rId12"/>
    <p:sldId id="324" r:id="rId13"/>
    <p:sldId id="325" r:id="rId14"/>
    <p:sldId id="28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87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10/09/2013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10/09/2013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Timothy 2:1-15</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2:11-15</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Arial" panose="020B0604020202020204" pitchFamily="34" charset="0"/>
                <a:cs typeface="Arial" panose="020B0604020202020204" pitchFamily="34" charset="0"/>
              </a:rPr>
              <a:t>The issue is not whether women can teach, but whether </a:t>
            </a:r>
            <a:r>
              <a:rPr lang="en-US" u="sng" dirty="0" smtClean="0">
                <a:latin typeface="Arial" panose="020B0604020202020204" pitchFamily="34" charset="0"/>
                <a:cs typeface="Arial" panose="020B0604020202020204" pitchFamily="34" charset="0"/>
              </a:rPr>
              <a:t>God</a:t>
            </a:r>
            <a:r>
              <a:rPr lang="en-US" dirty="0" smtClean="0">
                <a:latin typeface="Arial" panose="020B0604020202020204" pitchFamily="34" charset="0"/>
                <a:cs typeface="Arial" panose="020B0604020202020204" pitchFamily="34" charset="0"/>
              </a:rPr>
              <a:t> has placed </a:t>
            </a:r>
            <a:r>
              <a:rPr lang="en-US" u="sng" dirty="0" smtClean="0">
                <a:latin typeface="Arial" panose="020B0604020202020204" pitchFamily="34" charset="0"/>
                <a:cs typeface="Arial" panose="020B0604020202020204" pitchFamily="34" charset="0"/>
              </a:rPr>
              <a:t>limitations</a:t>
            </a:r>
            <a:r>
              <a:rPr lang="en-US" dirty="0" smtClean="0">
                <a:latin typeface="Arial" panose="020B0604020202020204" pitchFamily="34" charset="0"/>
                <a:cs typeface="Arial" panose="020B0604020202020204" pitchFamily="34" charset="0"/>
              </a:rPr>
              <a:t> on her teaching.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Women can teach:</a:t>
            </a:r>
          </a:p>
          <a:p>
            <a:r>
              <a:rPr lang="en-US" dirty="0" smtClean="0">
                <a:latin typeface="Arial" panose="020B0604020202020204" pitchFamily="34" charset="0"/>
                <a:cs typeface="Arial" panose="020B0604020202020204" pitchFamily="34" charset="0"/>
              </a:rPr>
              <a:t>Acts 2:17  “your daughters shall </a:t>
            </a:r>
            <a:r>
              <a:rPr lang="en-US" u="sng" dirty="0" smtClean="0">
                <a:latin typeface="Arial" panose="020B0604020202020204" pitchFamily="34" charset="0"/>
                <a:cs typeface="Arial" panose="020B0604020202020204" pitchFamily="34" charset="0"/>
              </a:rPr>
              <a:t>prophesy</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Acts 18:26  “Aquila and Priscilla... </a:t>
            </a:r>
            <a:r>
              <a:rPr lang="en-US" u="sng" dirty="0" smtClean="0">
                <a:latin typeface="Arial" panose="020B0604020202020204" pitchFamily="34" charset="0"/>
                <a:cs typeface="Arial" panose="020B0604020202020204" pitchFamily="34" charset="0"/>
              </a:rPr>
              <a:t>they</a:t>
            </a:r>
            <a:r>
              <a:rPr lang="en-US" dirty="0" smtClean="0">
                <a:latin typeface="Arial" panose="020B0604020202020204" pitchFamily="34" charset="0"/>
                <a:cs typeface="Arial" panose="020B0604020202020204" pitchFamily="34" charset="0"/>
              </a:rPr>
              <a:t> took him aside and </a:t>
            </a:r>
            <a:r>
              <a:rPr lang="en-US" u="sng" dirty="0" smtClean="0">
                <a:latin typeface="Arial" panose="020B0604020202020204" pitchFamily="34" charset="0"/>
                <a:cs typeface="Arial" panose="020B0604020202020204" pitchFamily="34" charset="0"/>
              </a:rPr>
              <a:t>explained</a:t>
            </a:r>
            <a:r>
              <a:rPr lang="en-US" dirty="0" smtClean="0">
                <a:latin typeface="Arial" panose="020B0604020202020204" pitchFamily="34" charset="0"/>
                <a:cs typeface="Arial" panose="020B0604020202020204" pitchFamily="34" charset="0"/>
              </a:rPr>
              <a:t>”  NASV  (Note </a:t>
            </a:r>
            <a:r>
              <a:rPr lang="en-US" dirty="0" err="1" smtClean="0">
                <a:latin typeface="Arial" panose="020B0604020202020204" pitchFamily="34" charset="0"/>
                <a:cs typeface="Arial" panose="020B0604020202020204" pitchFamily="34" charset="0"/>
              </a:rPr>
              <a:t>Apollos</a:t>
            </a:r>
            <a:r>
              <a:rPr lang="en-US" dirty="0" smtClean="0">
                <a:latin typeface="Arial" panose="020B0604020202020204" pitchFamily="34" charset="0"/>
                <a:cs typeface="Arial" panose="020B0604020202020204" pitchFamily="34" charset="0"/>
              </a:rPr>
              <a:t>’ public teaching vs. their private explanation)</a:t>
            </a:r>
          </a:p>
          <a:p>
            <a:r>
              <a:rPr lang="en-US" dirty="0" smtClean="0">
                <a:latin typeface="Arial" panose="020B0604020202020204" pitchFamily="34" charset="0"/>
                <a:cs typeface="Arial" panose="020B0604020202020204" pitchFamily="34" charset="0"/>
              </a:rPr>
              <a:t>Titus 2:3-4  “aged women... </a:t>
            </a:r>
            <a:r>
              <a:rPr lang="en-US" u="sng" dirty="0" smtClean="0">
                <a:latin typeface="Arial" panose="020B0604020202020204" pitchFamily="34" charset="0"/>
                <a:cs typeface="Arial" panose="020B0604020202020204" pitchFamily="34" charset="0"/>
              </a:rPr>
              <a:t>teach</a:t>
            </a:r>
            <a:r>
              <a:rPr lang="en-US" dirty="0" smtClean="0">
                <a:latin typeface="Arial" panose="020B0604020202020204" pitchFamily="34" charset="0"/>
                <a:cs typeface="Arial" panose="020B0604020202020204" pitchFamily="34" charset="0"/>
              </a:rPr>
              <a:t> the young women”</a:t>
            </a:r>
          </a:p>
          <a:p>
            <a:r>
              <a:rPr lang="en-US" dirty="0" smtClean="0">
                <a:latin typeface="Arial" panose="020B0604020202020204" pitchFamily="34" charset="0"/>
                <a:cs typeface="Arial" panose="020B0604020202020204" pitchFamily="34" charset="0"/>
              </a:rPr>
              <a:t>Colossians 3:16  “</a:t>
            </a:r>
            <a:r>
              <a:rPr lang="en-US" u="sng" dirty="0" smtClean="0">
                <a:latin typeface="Arial" panose="020B0604020202020204" pitchFamily="34" charset="0"/>
                <a:cs typeface="Arial" panose="020B0604020202020204" pitchFamily="34" charset="0"/>
              </a:rPr>
              <a:t>teaching</a:t>
            </a:r>
            <a:r>
              <a:rPr lang="en-US" dirty="0" smtClean="0">
                <a:latin typeface="Arial" panose="020B0604020202020204" pitchFamily="34" charset="0"/>
                <a:cs typeface="Arial" panose="020B0604020202020204" pitchFamily="34" charset="0"/>
              </a:rPr>
              <a:t> and admonishing one another... </a:t>
            </a:r>
            <a:r>
              <a:rPr lang="en-US" u="sng" dirty="0" smtClean="0">
                <a:latin typeface="Arial" panose="020B0604020202020204" pitchFamily="34" charset="0"/>
                <a:cs typeface="Arial" panose="020B0604020202020204" pitchFamily="34" charset="0"/>
              </a:rPr>
              <a:t>singing</a:t>
            </a:r>
            <a:r>
              <a:rPr lang="en-US" dirty="0" smtClean="0">
                <a:latin typeface="Arial" panose="020B0604020202020204" pitchFamily="34" charset="0"/>
                <a:cs typeface="Arial" panose="020B0604020202020204" pitchFamily="34" charset="0"/>
              </a:rPr>
              <a:t>”  </a:t>
            </a:r>
            <a:r>
              <a:rPr lang="en-US" dirty="0" smtClean="0">
                <a:solidFill>
                  <a:schemeClr val="bg1">
                    <a:lumMod val="50000"/>
                  </a:schemeClr>
                </a:solidFill>
                <a:latin typeface="Arial" panose="020B0604020202020204" pitchFamily="34" charset="0"/>
                <a:cs typeface="Arial" panose="020B0604020202020204" pitchFamily="34" charset="0"/>
              </a:rPr>
              <a:t>(Ephesians </a:t>
            </a:r>
            <a:r>
              <a:rPr lang="en-US" dirty="0">
                <a:solidFill>
                  <a:schemeClr val="bg1">
                    <a:lumMod val="50000"/>
                  </a:schemeClr>
                </a:solidFill>
                <a:latin typeface="Arial" panose="020B0604020202020204" pitchFamily="34" charset="0"/>
                <a:cs typeface="Arial" panose="020B0604020202020204" pitchFamily="34" charset="0"/>
              </a:rPr>
              <a:t>5:19 </a:t>
            </a:r>
            <a:r>
              <a:rPr lang="en-US" dirty="0" smtClean="0">
                <a:solidFill>
                  <a:schemeClr val="bg1">
                    <a:lumMod val="50000"/>
                  </a:schemeClr>
                </a:solidFill>
                <a:latin typeface="Arial" panose="020B0604020202020204" pitchFamily="34" charset="0"/>
                <a:cs typeface="Arial" panose="020B0604020202020204" pitchFamily="34" charset="0"/>
              </a:rPr>
              <a:t>uses “speaking” in a contextually limited way, not in the normal sense of the word as noted in 1 Corinthians 14:34-35.)</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8901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2:11-15</a:t>
            </a:r>
          </a:p>
        </p:txBody>
      </p:sp>
      <p:sp>
        <p:nvSpPr>
          <p:cNvPr id="3" name="Content Placeholder 2"/>
          <p:cNvSpPr>
            <a:spLocks noGrp="1"/>
          </p:cNvSpPr>
          <p:nvPr>
            <p:ph idx="1"/>
          </p:nvPr>
        </p:nvSpPr>
        <p:spPr>
          <a:xfrm>
            <a:off x="457200" y="1935480"/>
            <a:ext cx="8229600" cy="4770120"/>
          </a:xfrm>
        </p:spPr>
        <p:txBody>
          <a:bodyPr>
            <a:normAutofit fontScale="70000" lnSpcReduction="20000"/>
          </a:bodyPr>
          <a:lstStyle/>
          <a:p>
            <a:pPr marL="0" indent="0">
              <a:buNone/>
            </a:pPr>
            <a:r>
              <a:rPr lang="en-US" dirty="0" smtClean="0">
                <a:latin typeface="Arial" panose="020B0604020202020204" pitchFamily="34" charset="0"/>
                <a:cs typeface="Arial" panose="020B0604020202020204" pitchFamily="34" charset="0"/>
              </a:rPr>
              <a:t>Some limitations placed on women’s teaching:</a:t>
            </a:r>
          </a:p>
          <a:p>
            <a:r>
              <a:rPr lang="en-US" dirty="0" smtClean="0">
                <a:latin typeface="Arial" panose="020B0604020202020204" pitchFamily="34" charset="0"/>
                <a:cs typeface="Arial" panose="020B0604020202020204" pitchFamily="34" charset="0"/>
              </a:rPr>
              <a:t>In the assembly of the church (1 Corinthians 14:34-37)</a:t>
            </a:r>
          </a:p>
          <a:p>
            <a:pPr lvl="1"/>
            <a:r>
              <a:rPr lang="en-US" dirty="0" smtClean="0">
                <a:latin typeface="Arial" panose="020B0604020202020204" pitchFamily="34" charset="0"/>
                <a:cs typeface="Arial" panose="020B0604020202020204" pitchFamily="34" charset="0"/>
              </a:rPr>
              <a:t>She is not to </a:t>
            </a:r>
            <a:r>
              <a:rPr lang="en-US" u="sng" dirty="0" smtClean="0">
                <a:latin typeface="Arial" panose="020B0604020202020204" pitchFamily="34" charset="0"/>
                <a:cs typeface="Arial" panose="020B0604020202020204" pitchFamily="34" charset="0"/>
              </a:rPr>
              <a:t>speak</a:t>
            </a:r>
            <a:r>
              <a:rPr lang="en-US" dirty="0" smtClean="0">
                <a:latin typeface="Arial" panose="020B0604020202020204" pitchFamily="34" charset="0"/>
                <a:cs typeface="Arial" panose="020B0604020202020204" pitchFamily="34" charset="0"/>
              </a:rPr>
              <a:t> (e.g. asking a question v.35).  A woman would be forbidden to “preach” in the assembly.</a:t>
            </a:r>
          </a:p>
          <a:p>
            <a:pPr lvl="1"/>
            <a:r>
              <a:rPr lang="en-US" dirty="0" smtClean="0">
                <a:solidFill>
                  <a:schemeClr val="bg1">
                    <a:lumMod val="50000"/>
                  </a:schemeClr>
                </a:solidFill>
                <a:latin typeface="Arial" panose="020B0604020202020204" pitchFamily="34" charset="0"/>
                <a:cs typeface="Arial" panose="020B0604020202020204" pitchFamily="34" charset="0"/>
              </a:rPr>
              <a:t>Some Notes:  The general term “women” (v35b) shows that he is not just talking about “wives of the prophets.”  Asking a question (v35) shows he includes uninspired speaking.  “Their husbands” just recognizes that women are typically married (as Paul recognizes in 1 Timothy 2:15.)  “At home” just means away from the assembly (as in 1 Corinthians 11:34 “eat at home”).</a:t>
            </a:r>
          </a:p>
          <a:p>
            <a:r>
              <a:rPr lang="en-US" dirty="0" smtClean="0">
                <a:latin typeface="Arial" panose="020B0604020202020204" pitchFamily="34" charset="0"/>
                <a:cs typeface="Arial" panose="020B0604020202020204" pitchFamily="34" charset="0"/>
              </a:rPr>
              <a:t>Inside or outside the assembly a woman is not to:</a:t>
            </a:r>
          </a:p>
          <a:p>
            <a:pPr lvl="1"/>
            <a:r>
              <a:rPr lang="en-US" dirty="0" smtClean="0">
                <a:latin typeface="Arial" panose="020B0604020202020204" pitchFamily="34" charset="0"/>
                <a:cs typeface="Arial" panose="020B0604020202020204" pitchFamily="34" charset="0"/>
              </a:rPr>
              <a:t>Teach over a man</a:t>
            </a:r>
          </a:p>
          <a:p>
            <a:pPr lvl="2"/>
            <a:r>
              <a:rPr lang="en-US" dirty="0">
                <a:latin typeface="Arial" panose="020B0604020202020204" pitchFamily="34" charset="0"/>
                <a:cs typeface="Arial" panose="020B0604020202020204" pitchFamily="34" charset="0"/>
              </a:rPr>
              <a:t>e.g. lead a Bible class of men and </a:t>
            </a:r>
            <a:r>
              <a:rPr lang="en-US" dirty="0" smtClean="0">
                <a:latin typeface="Arial" panose="020B0604020202020204" pitchFamily="34" charset="0"/>
                <a:cs typeface="Arial" panose="020B0604020202020204" pitchFamily="34" charset="0"/>
              </a:rPr>
              <a:t>women</a:t>
            </a:r>
          </a:p>
          <a:p>
            <a:pPr lvl="2"/>
            <a:r>
              <a:rPr lang="en-US" dirty="0" smtClean="0">
                <a:latin typeface="Arial" panose="020B0604020202020204" pitchFamily="34" charset="0"/>
                <a:cs typeface="Arial" panose="020B0604020202020204" pitchFamily="34" charset="0"/>
              </a:rPr>
              <a:t>Paul is not saying she should not teach, but that she should not teach “over a man”  (e.g</a:t>
            </a:r>
            <a:r>
              <a:rPr lang="en-US" dirty="0">
                <a:latin typeface="Arial" panose="020B0604020202020204" pitchFamily="34" charset="0"/>
                <a:cs typeface="Arial" panose="020B0604020202020204" pitchFamily="34" charset="0"/>
              </a:rPr>
              <a:t>. Acts </a:t>
            </a:r>
            <a:r>
              <a:rPr lang="en-US" dirty="0" smtClean="0">
                <a:latin typeface="Arial" panose="020B0604020202020204" pitchFamily="34" charset="0"/>
                <a:cs typeface="Arial" panose="020B0604020202020204" pitchFamily="34" charset="0"/>
              </a:rPr>
              <a:t>4:18, Note previous slide listing how a woman can </a:t>
            </a:r>
            <a:r>
              <a:rPr lang="en-US" u="sng" dirty="0" smtClean="0">
                <a:latin typeface="Arial" panose="020B0604020202020204" pitchFamily="34" charset="0"/>
                <a:cs typeface="Arial" panose="020B0604020202020204" pitchFamily="34" charset="0"/>
              </a:rPr>
              <a:t>teach</a:t>
            </a:r>
            <a:r>
              <a:rPr lang="en-US" dirty="0" smtClean="0">
                <a:latin typeface="Arial" panose="020B0604020202020204" pitchFamily="34" charset="0"/>
                <a:cs typeface="Arial" panose="020B0604020202020204" pitchFamily="34" charset="0"/>
              </a:rPr>
              <a:t> and even </a:t>
            </a:r>
            <a:r>
              <a:rPr lang="en-US" u="sng" dirty="0" smtClean="0">
                <a:latin typeface="Arial" panose="020B0604020202020204" pitchFamily="34" charset="0"/>
                <a:cs typeface="Arial" panose="020B0604020202020204" pitchFamily="34" charset="0"/>
              </a:rPr>
              <a:t>help explain</a:t>
            </a:r>
            <a:r>
              <a:rPr lang="en-US" dirty="0" smtClean="0">
                <a:latin typeface="Arial" panose="020B0604020202020204" pitchFamily="34" charset="0"/>
                <a:cs typeface="Arial" panose="020B0604020202020204" pitchFamily="34" charset="0"/>
              </a:rPr>
              <a:t> something to a man.)</a:t>
            </a:r>
          </a:p>
          <a:p>
            <a:pPr lvl="1"/>
            <a:r>
              <a:rPr lang="en-US" dirty="0" smtClean="0">
                <a:latin typeface="Arial" panose="020B0604020202020204" pitchFamily="34" charset="0"/>
                <a:cs typeface="Arial" panose="020B0604020202020204" pitchFamily="34" charset="0"/>
              </a:rPr>
              <a:t>Usurp authority over a man</a:t>
            </a:r>
          </a:p>
          <a:p>
            <a:pPr lvl="2"/>
            <a:r>
              <a:rPr lang="en-US" dirty="0" smtClean="0">
                <a:latin typeface="Arial" panose="020B0604020202020204" pitchFamily="34" charset="0"/>
                <a:cs typeface="Arial" panose="020B0604020202020204" pitchFamily="34" charset="0"/>
              </a:rPr>
              <a:t>e.g. exercise a leadership role such as an elder (Note in Titus 1:9-11 an elder being one to stop the mouths of false teachers)</a:t>
            </a:r>
          </a:p>
          <a:p>
            <a:pPr lvl="2"/>
            <a:r>
              <a:rPr lang="en-US" dirty="0" smtClean="0">
                <a:latin typeface="Arial" panose="020B0604020202020204" pitchFamily="34" charset="0"/>
                <a:cs typeface="Arial" panose="020B0604020202020204" pitchFamily="34" charset="0"/>
              </a:rPr>
              <a:t>I believe this restriction would even disallow a woman president (commander in chief)  </a:t>
            </a:r>
            <a:r>
              <a:rPr lang="en-US" dirty="0" smtClean="0">
                <a:solidFill>
                  <a:schemeClr val="bg1">
                    <a:lumMod val="50000"/>
                  </a:schemeClr>
                </a:solidFill>
                <a:latin typeface="Arial" panose="020B0604020202020204" pitchFamily="34" charset="0"/>
                <a:cs typeface="Arial" panose="020B0604020202020204" pitchFamily="34" charset="0"/>
              </a:rPr>
              <a:t>(The context includes actions not limited to the assembly (e.g. modesty) and the term “usurp authority over a man” is general.)</a:t>
            </a:r>
            <a:endParaRPr lang="en-US"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247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2:11-15</a:t>
            </a:r>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“Learn in silence with all subjection” (11).  “Be in silence” (12)</a:t>
            </a:r>
          </a:p>
          <a:p>
            <a:pPr lvl="1"/>
            <a:r>
              <a:rPr lang="en-US" dirty="0" smtClean="0">
                <a:latin typeface="Arial" panose="020B0604020202020204" pitchFamily="34" charset="0"/>
                <a:cs typeface="Arial" panose="020B0604020202020204" pitchFamily="34" charset="0"/>
              </a:rPr>
              <a:t>In quietness.  Not an absence of sound (Acts 22:2).</a:t>
            </a:r>
          </a:p>
          <a:p>
            <a:pPr lvl="1"/>
            <a:r>
              <a:rPr lang="en-US" dirty="0" smtClean="0">
                <a:latin typeface="Arial" panose="020B0604020202020204" pitchFamily="34" charset="0"/>
                <a:cs typeface="Arial" panose="020B0604020202020204" pitchFamily="34" charset="0"/>
              </a:rPr>
              <a:t>Not as used in 1 Corinthians 14:28, 30, 34 which does describe an absence of sound.</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24251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2:11-15</a:t>
            </a:r>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She (women, BAS) shall be saved in childbearing, if they continue in...</a:t>
            </a:r>
          </a:p>
          <a:p>
            <a:pPr lvl="1"/>
            <a:r>
              <a:rPr lang="en-US" dirty="0" smtClean="0">
                <a:latin typeface="Arial" panose="020B0604020202020204" pitchFamily="34" charset="0"/>
                <a:cs typeface="Arial" panose="020B0604020202020204" pitchFamily="34" charset="0"/>
              </a:rPr>
              <a:t>Typically, women marry.  Ref. 1 Corinthians 14:34-35.</a:t>
            </a:r>
          </a:p>
          <a:p>
            <a:pPr lvl="1"/>
            <a:r>
              <a:rPr lang="en-US" dirty="0" smtClean="0">
                <a:latin typeface="Arial" panose="020B0604020202020204" pitchFamily="34" charset="0"/>
                <a:cs typeface="Arial" panose="020B0604020202020204" pitchFamily="34" charset="0"/>
              </a:rPr>
              <a:t>Single women are included.  “I suffer not a woman...” (2:12)</a:t>
            </a:r>
          </a:p>
          <a:p>
            <a:pPr lvl="1"/>
            <a:r>
              <a:rPr lang="en-US" dirty="0" smtClean="0">
                <a:latin typeface="Arial" panose="020B0604020202020204" pitchFamily="34" charset="0"/>
                <a:cs typeface="Arial" panose="020B0604020202020204" pitchFamily="34" charset="0"/>
              </a:rPr>
              <a:t>I believe that Paul uses “childbearing” as a “synecdoche” for her role as a “homemaker” who would “guide the house.”</a:t>
            </a:r>
          </a:p>
          <a:p>
            <a:pPr lvl="2"/>
            <a:r>
              <a:rPr lang="en-US" dirty="0" smtClean="0">
                <a:latin typeface="Arial" panose="020B0604020202020204" pitchFamily="34" charset="0"/>
                <a:cs typeface="Arial" panose="020B0604020202020204" pitchFamily="34" charset="0"/>
              </a:rPr>
              <a:t>Titus 2:3-5  “keepers at home”</a:t>
            </a:r>
          </a:p>
          <a:p>
            <a:pPr lvl="2"/>
            <a:r>
              <a:rPr lang="en-US" dirty="0" smtClean="0">
                <a:latin typeface="Arial" panose="020B0604020202020204" pitchFamily="34" charset="0"/>
                <a:cs typeface="Arial" panose="020B0604020202020204" pitchFamily="34" charset="0"/>
              </a:rPr>
              <a:t>1 Timothy 5:14  “guiding the house” can be illustrated in detail with the woman in Proverbs 31:10-31</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9378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Schedule</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1 Timothy 3:1-16</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28767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1588" indent="-1588">
              <a:buNone/>
            </a:pPr>
            <a:r>
              <a:rPr lang="en-US" dirty="0" smtClean="0">
                <a:latin typeface="Arial" panose="020B0604020202020204" pitchFamily="34" charset="0"/>
                <a:cs typeface="Arial" panose="020B0604020202020204" pitchFamily="34" charset="0"/>
              </a:rPr>
              <a:t>Review of a </a:t>
            </a:r>
            <a:r>
              <a:rPr lang="en-US" dirty="0" smtClean="0">
                <a:latin typeface="Arial" panose="020B0604020202020204" pitchFamily="34" charset="0"/>
                <a:cs typeface="Arial" panose="020B0604020202020204" pitchFamily="34" charset="0"/>
              </a:rPr>
              <a:t>point from a past </a:t>
            </a:r>
            <a:r>
              <a:rPr lang="en-US" dirty="0" smtClean="0">
                <a:latin typeface="Arial" panose="020B0604020202020204" pitchFamily="34" charset="0"/>
                <a:cs typeface="Arial" panose="020B0604020202020204" pitchFamily="34" charset="0"/>
              </a:rPr>
              <a:t>discussion.*  We </a:t>
            </a:r>
            <a:r>
              <a:rPr lang="en-US" dirty="0" smtClean="0">
                <a:latin typeface="Arial" panose="020B0604020202020204" pitchFamily="34" charset="0"/>
                <a:cs typeface="Arial" panose="020B0604020202020204" pitchFamily="34" charset="0"/>
              </a:rPr>
              <a:t>looked at some examples of how “day of the Lord” </a:t>
            </a:r>
            <a:r>
              <a:rPr lang="en-US" dirty="0" smtClean="0">
                <a:latin typeface="Arial" panose="020B0604020202020204" pitchFamily="34" charset="0"/>
                <a:cs typeface="Arial" panose="020B0604020202020204" pitchFamily="34" charset="0"/>
              </a:rPr>
              <a:t>in different passages does </a:t>
            </a:r>
            <a:r>
              <a:rPr lang="en-US" dirty="0" smtClean="0">
                <a:latin typeface="Arial" panose="020B0604020202020204" pitchFamily="34" charset="0"/>
                <a:cs typeface="Arial" panose="020B0604020202020204" pitchFamily="34" charset="0"/>
              </a:rPr>
              <a:t>not always refer to the same event.  </a:t>
            </a:r>
            <a:endParaRPr lang="en-US" dirty="0" smtClean="0">
              <a:latin typeface="Arial" panose="020B0604020202020204" pitchFamily="34" charset="0"/>
              <a:cs typeface="Arial" panose="020B0604020202020204" pitchFamily="34" charset="0"/>
            </a:endParaRPr>
          </a:p>
          <a:p>
            <a:pPr marL="1588" indent="-1588">
              <a:buNone/>
            </a:pPr>
            <a:endParaRPr lang="en-US" dirty="0" smtClean="0">
              <a:latin typeface="Arial" panose="020B0604020202020204" pitchFamily="34" charset="0"/>
              <a:cs typeface="Arial" panose="020B0604020202020204" pitchFamily="34" charset="0"/>
            </a:endParaRPr>
          </a:p>
          <a:p>
            <a:pPr>
              <a:buNone/>
            </a:pPr>
            <a:r>
              <a:rPr lang="en-US" dirty="0" smtClean="0">
                <a:latin typeface="Arial" panose="020B0604020202020204" pitchFamily="34" charset="0"/>
                <a:cs typeface="Arial" panose="020B0604020202020204" pitchFamily="34" charset="0"/>
              </a:rPr>
              <a:t>* 1 Thessalonians 4:13 – 5:11, 2 Thessalonians 1:7 – 2:2</a:t>
            </a:r>
          </a:p>
          <a:p>
            <a:pPr>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4483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dirty="0" smtClean="0">
                <a:latin typeface="Arial" panose="020B0604020202020204" pitchFamily="34" charset="0"/>
                <a:cs typeface="Arial" panose="020B0604020202020204" pitchFamily="34" charset="0"/>
              </a:rPr>
              <a:t>Consider how the “day of the Lord” is used in the following contexts.  In one context, the term “day of the Lord” refers to something future, in other contexts the term refers to something  temporal.</a:t>
            </a:r>
          </a:p>
          <a:p>
            <a:pPr>
              <a:buNone/>
            </a:pPr>
            <a:endParaRPr lang="en-US" dirty="0">
              <a:latin typeface="Arial" panose="020B0604020202020204" pitchFamily="34" charset="0"/>
              <a:cs typeface="Arial" panose="020B0604020202020204" pitchFamily="34" charset="0"/>
            </a:endParaRPr>
          </a:p>
          <a:p>
            <a:pPr>
              <a:buNone/>
            </a:pPr>
            <a:r>
              <a:rPr lang="en-US" dirty="0" smtClean="0">
                <a:solidFill>
                  <a:srgbClr val="FF0000"/>
                </a:solidFill>
                <a:latin typeface="Arial" panose="020B0604020202020204" pitchFamily="34" charset="0"/>
                <a:cs typeface="Arial" panose="020B0604020202020204" pitchFamily="34" charset="0"/>
              </a:rPr>
              <a:t>Future, literal coming of the Lord in judgment </a:t>
            </a:r>
          </a:p>
          <a:p>
            <a:r>
              <a:rPr lang="en-US" dirty="0" smtClean="0">
                <a:latin typeface="Arial" panose="020B0604020202020204" pitchFamily="34" charset="0"/>
                <a:cs typeface="Arial" panose="020B0604020202020204" pitchFamily="34" charset="0"/>
              </a:rPr>
              <a:t>1 Thessalonians 4:13-17 – 5:1-10</a:t>
            </a:r>
          </a:p>
          <a:p>
            <a:pPr lvl="1"/>
            <a:r>
              <a:rPr lang="en-US" dirty="0" smtClean="0">
                <a:latin typeface="Arial" panose="020B0604020202020204" pitchFamily="34" charset="0"/>
                <a:cs typeface="Arial" panose="020B0604020202020204" pitchFamily="34" charset="0"/>
              </a:rPr>
              <a:t>Physically dead are raised (4:13-16)</a:t>
            </a:r>
          </a:p>
          <a:p>
            <a:pPr lvl="1"/>
            <a:r>
              <a:rPr lang="en-US" dirty="0" smtClean="0">
                <a:latin typeface="Arial" panose="020B0604020202020204" pitchFamily="34" charset="0"/>
                <a:cs typeface="Arial" panose="020B0604020202020204" pitchFamily="34" charset="0"/>
              </a:rPr>
              <a:t>Physically living are caught up into the clouds to be with Jesus and the resurrected dead (4:17)</a:t>
            </a: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solidFill>
                  <a:srgbClr val="FF0000"/>
                </a:solidFill>
                <a:latin typeface="Arial" panose="020B0604020202020204" pitchFamily="34" charset="0"/>
                <a:cs typeface="Arial" panose="020B0604020202020204" pitchFamily="34" charset="0"/>
              </a:rPr>
              <a:t>Temporal, figurative coming of the Lord in judgment</a:t>
            </a:r>
          </a:p>
          <a:p>
            <a:r>
              <a:rPr lang="en-US" dirty="0" smtClean="0">
                <a:latin typeface="Arial" panose="020B0604020202020204" pitchFamily="34" charset="0"/>
                <a:cs typeface="Arial" panose="020B0604020202020204" pitchFamily="34" charset="0"/>
              </a:rPr>
              <a:t>Joel 2:1-11</a:t>
            </a:r>
          </a:p>
          <a:p>
            <a:pPr lvl="1"/>
            <a:r>
              <a:rPr lang="en-US" dirty="0" smtClean="0">
                <a:latin typeface="Arial" panose="020B0604020202020204" pitchFamily="34" charset="0"/>
                <a:cs typeface="Arial" panose="020B0604020202020204" pitchFamily="34" charset="0"/>
              </a:rPr>
              <a:t>Destruction of land was </a:t>
            </a:r>
            <a:r>
              <a:rPr lang="en-US" u="sng" dirty="0" smtClean="0">
                <a:latin typeface="Arial" panose="020B0604020202020204" pitchFamily="34" charset="0"/>
                <a:cs typeface="Arial" panose="020B0604020202020204" pitchFamily="34" charset="0"/>
              </a:rPr>
              <a:t>at hand </a:t>
            </a:r>
            <a:r>
              <a:rPr lang="en-US" dirty="0" smtClean="0">
                <a:latin typeface="Arial" panose="020B0604020202020204" pitchFamily="34" charset="0"/>
                <a:cs typeface="Arial" panose="020B0604020202020204" pitchFamily="34" charset="0"/>
              </a:rPr>
              <a:t>(1:4-20, 2:1-11, 2:25)</a:t>
            </a:r>
          </a:p>
          <a:p>
            <a:pPr lvl="1"/>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Matthew 24:1-34, reference 24:15-16, 33-34</a:t>
            </a:r>
          </a:p>
          <a:p>
            <a:pPr lvl="1"/>
            <a:r>
              <a:rPr lang="en-US" dirty="0" smtClean="0">
                <a:latin typeface="Arial" panose="020B0604020202020204" pitchFamily="34" charset="0"/>
                <a:cs typeface="Arial" panose="020B0604020202020204" pitchFamily="34" charset="0"/>
              </a:rPr>
              <a:t>see abomination of desolation, </a:t>
            </a:r>
            <a:r>
              <a:rPr lang="en-US" u="sng" dirty="0" smtClean="0">
                <a:latin typeface="Arial" panose="020B0604020202020204" pitchFamily="34" charset="0"/>
                <a:cs typeface="Arial" panose="020B0604020202020204" pitchFamily="34" charset="0"/>
              </a:rPr>
              <a:t>those in Judea run to the mountain </a:t>
            </a:r>
            <a:r>
              <a:rPr lang="en-US" dirty="0" smtClean="0">
                <a:latin typeface="Arial" panose="020B0604020202020204" pitchFamily="34" charset="0"/>
                <a:cs typeface="Arial" panose="020B0604020202020204" pitchFamily="34" charset="0"/>
              </a:rPr>
              <a:t>(24:15-16)</a:t>
            </a:r>
          </a:p>
          <a:p>
            <a:pPr lvl="1"/>
            <a:r>
              <a:rPr lang="en-US" u="sng" dirty="0" smtClean="0">
                <a:latin typeface="Arial" panose="020B0604020202020204" pitchFamily="34" charset="0"/>
                <a:cs typeface="Arial" panose="020B0604020202020204" pitchFamily="34" charset="0"/>
              </a:rPr>
              <a:t>immediately</a:t>
            </a:r>
            <a:r>
              <a:rPr lang="en-US" dirty="0" smtClean="0">
                <a:latin typeface="Arial" panose="020B0604020202020204" pitchFamily="34" charset="0"/>
                <a:cs typeface="Arial" panose="020B0604020202020204" pitchFamily="34" charset="0"/>
              </a:rPr>
              <a:t> after the tribulation of those days... they shall see the son of man coming (24:29-30)</a:t>
            </a:r>
          </a:p>
          <a:p>
            <a:pPr lvl="1"/>
            <a:r>
              <a:rPr lang="en-US" u="sng" dirty="0" smtClean="0">
                <a:latin typeface="Arial" panose="020B0604020202020204" pitchFamily="34" charset="0"/>
                <a:cs typeface="Arial" panose="020B0604020202020204" pitchFamily="34" charset="0"/>
              </a:rPr>
              <a:t>this generation </a:t>
            </a:r>
            <a:r>
              <a:rPr lang="en-US" dirty="0" smtClean="0">
                <a:latin typeface="Arial" panose="020B0604020202020204" pitchFamily="34" charset="0"/>
                <a:cs typeface="Arial" panose="020B0604020202020204" pitchFamily="34" charset="0"/>
              </a:rPr>
              <a:t>shall not pass, till all these things be fulfilled (24;34)</a:t>
            </a:r>
          </a:p>
          <a:p>
            <a:pPr>
              <a:buNone/>
            </a:pPr>
            <a:endParaRPr lang="en-US" dirty="0" smtClean="0">
              <a:latin typeface="Arial" panose="020B0604020202020204" pitchFamily="34" charset="0"/>
              <a:cs typeface="Arial" panose="020B0604020202020204" pitchFamily="34" charset="0"/>
            </a:endParaRPr>
          </a:p>
          <a:p>
            <a:pPr marL="1588" indent="-1588">
              <a:buNone/>
            </a:pPr>
            <a:r>
              <a:rPr lang="en-US" b="1" dirty="0" smtClean="0">
                <a:latin typeface="Arial" panose="020B0604020202020204" pitchFamily="34" charset="0"/>
                <a:cs typeface="Arial" panose="020B0604020202020204" pitchFamily="34" charset="0"/>
              </a:rPr>
              <a:t>Similar language in two passages does not necessarily mean that the two passages are talking about the same event.</a:t>
            </a:r>
          </a:p>
        </p:txBody>
      </p:sp>
    </p:spTree>
    <p:extLst>
      <p:ext uri="{BB962C8B-B14F-4D97-AF65-F5344CB8AC3E}">
        <p14:creationId xmlns:p14="http://schemas.microsoft.com/office/powerpoint/2010/main" val="578712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latin typeface="Arial" panose="020B0604020202020204" pitchFamily="34" charset="0"/>
              <a:cs typeface="Arial" panose="020B0604020202020204" pitchFamily="34" charset="0"/>
            </a:endParaRPr>
          </a:p>
          <a:p>
            <a:pPr>
              <a:buNone/>
            </a:pPr>
            <a:endParaRPr lang="en-US" dirty="0" smtClean="0">
              <a:latin typeface="Arial" panose="020B0604020202020204" pitchFamily="34" charset="0"/>
              <a:cs typeface="Arial" panose="020B0604020202020204" pitchFamily="34" charset="0"/>
            </a:endParaRPr>
          </a:p>
          <a:p>
            <a:endParaRPr lang="en-US" dirty="0"/>
          </a:p>
        </p:txBody>
      </p:sp>
      <p:sp>
        <p:nvSpPr>
          <p:cNvPr id="4" name="Left Bracket 3"/>
          <p:cNvSpPr/>
          <p:nvPr/>
        </p:nvSpPr>
        <p:spPr>
          <a:xfrm>
            <a:off x="1433513" y="1600200"/>
            <a:ext cx="609600" cy="1905000"/>
          </a:xfrm>
          <a:prstGeom prst="leftBracket">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ket 4"/>
          <p:cNvSpPr/>
          <p:nvPr/>
        </p:nvSpPr>
        <p:spPr>
          <a:xfrm>
            <a:off x="4669631" y="1600200"/>
            <a:ext cx="609600" cy="1905000"/>
          </a:xfrm>
          <a:prstGeom prst="rightBracket">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Left Bracket 6"/>
          <p:cNvSpPr/>
          <p:nvPr/>
        </p:nvSpPr>
        <p:spPr>
          <a:xfrm>
            <a:off x="1435892" y="3806608"/>
            <a:ext cx="7424739" cy="1981200"/>
          </a:xfrm>
          <a:prstGeom prst="leftBracket">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1752600" y="1828800"/>
            <a:ext cx="3557588" cy="1477328"/>
          </a:xfrm>
          <a:prstGeom prst="rect">
            <a:avLst/>
          </a:prstGeom>
          <a:noFill/>
        </p:spPr>
        <p:txBody>
          <a:bodyPr wrap="square" rtlCol="0">
            <a:spAutoFit/>
          </a:bodyPr>
          <a:lstStyle/>
          <a:p>
            <a:endParaRPr lang="en-US" dirty="0" smtClean="0"/>
          </a:p>
          <a:p>
            <a:r>
              <a:rPr lang="en-US" dirty="0" smtClean="0">
                <a:solidFill>
                  <a:srgbClr val="FF0000"/>
                </a:solidFill>
              </a:rPr>
              <a:t>“day of the Lord”</a:t>
            </a:r>
            <a:r>
              <a:rPr lang="en-US" dirty="0" smtClean="0"/>
              <a:t> </a:t>
            </a:r>
            <a:r>
              <a:rPr lang="en-US" dirty="0" smtClean="0">
                <a:solidFill>
                  <a:srgbClr val="FF0000"/>
                </a:solidFill>
              </a:rPr>
              <a:t>– at hand</a:t>
            </a:r>
          </a:p>
          <a:p>
            <a:pPr marL="285750" indent="-285750">
              <a:buFont typeface="Arial" panose="020B0604020202020204" pitchFamily="34" charset="0"/>
              <a:buChar char="•"/>
            </a:pPr>
            <a:r>
              <a:rPr lang="en-US" dirty="0" smtClean="0"/>
              <a:t>land destroyed (1:4-20, 2:1-11)</a:t>
            </a:r>
          </a:p>
          <a:p>
            <a:pPr marL="285750" indent="-285750">
              <a:buFont typeface="Arial" panose="020B0604020202020204" pitchFamily="34" charset="0"/>
              <a:buChar char="•"/>
            </a:pPr>
            <a:r>
              <a:rPr lang="en-US" dirty="0" smtClean="0"/>
              <a:t>land restored (2:12-27)</a:t>
            </a:r>
          </a:p>
          <a:p>
            <a:pPr marL="285750" indent="-285750">
              <a:buFont typeface="Arial" panose="020B0604020202020204" pitchFamily="34" charset="0"/>
              <a:buChar char="•"/>
            </a:pPr>
            <a:endParaRPr lang="en-US" dirty="0"/>
          </a:p>
        </p:txBody>
      </p:sp>
      <p:sp>
        <p:nvSpPr>
          <p:cNvPr id="9" name="TextBox 8"/>
          <p:cNvSpPr txBox="1"/>
          <p:nvPr/>
        </p:nvSpPr>
        <p:spPr>
          <a:xfrm>
            <a:off x="1864518" y="3772020"/>
            <a:ext cx="6767514" cy="1754326"/>
          </a:xfrm>
          <a:prstGeom prst="rect">
            <a:avLst/>
          </a:prstGeom>
          <a:noFill/>
        </p:spPr>
        <p:txBody>
          <a:bodyPr wrap="square" rtlCol="0">
            <a:spAutoFit/>
          </a:bodyPr>
          <a:lstStyle/>
          <a:p>
            <a:endParaRPr lang="en-US" dirty="0" smtClean="0"/>
          </a:p>
          <a:p>
            <a:r>
              <a:rPr lang="en-US" dirty="0" smtClean="0">
                <a:solidFill>
                  <a:srgbClr val="FF0000"/>
                </a:solidFill>
              </a:rPr>
              <a:t>“day of the Lord”</a:t>
            </a:r>
            <a:r>
              <a:rPr lang="en-US" dirty="0" smtClean="0"/>
              <a:t> </a:t>
            </a:r>
            <a:r>
              <a:rPr lang="en-US" dirty="0" smtClean="0">
                <a:solidFill>
                  <a:srgbClr val="FF0000"/>
                </a:solidFill>
              </a:rPr>
              <a:t>– in the latter days</a:t>
            </a:r>
          </a:p>
          <a:p>
            <a:pPr marL="285750" indent="-285750">
              <a:buFont typeface="Arial" panose="020B0604020202020204" pitchFamily="34" charset="0"/>
              <a:buChar char="•"/>
            </a:pPr>
            <a:r>
              <a:rPr lang="en-US" dirty="0" smtClean="0"/>
              <a:t>pour out Spirit on all flesh (2:28)</a:t>
            </a:r>
          </a:p>
          <a:p>
            <a:pPr marL="285750" indent="-285750">
              <a:buFont typeface="Arial" panose="020B0604020202020204" pitchFamily="34" charset="0"/>
              <a:buChar char="•"/>
            </a:pPr>
            <a:r>
              <a:rPr lang="en-US" dirty="0" smtClean="0"/>
              <a:t>whosoever shall call on the name of the Lord shall be saved (2:32)</a:t>
            </a:r>
          </a:p>
          <a:p>
            <a:pPr marL="285750" indent="-285750">
              <a:buFont typeface="Arial" panose="020B0604020202020204" pitchFamily="34" charset="0"/>
              <a:buChar char="•"/>
            </a:pPr>
            <a:r>
              <a:rPr lang="en-US" dirty="0" smtClean="0"/>
              <a:t>“This is that which was spoken by the prophet Joel”  (Acts 2:14)</a:t>
            </a:r>
            <a:endParaRPr lang="en-US" dirty="0"/>
          </a:p>
        </p:txBody>
      </p:sp>
      <p:sp>
        <p:nvSpPr>
          <p:cNvPr id="10" name="TextBox 9"/>
          <p:cNvSpPr txBox="1"/>
          <p:nvPr/>
        </p:nvSpPr>
        <p:spPr>
          <a:xfrm>
            <a:off x="381000" y="2382798"/>
            <a:ext cx="853952" cy="369332"/>
          </a:xfrm>
          <a:prstGeom prst="rect">
            <a:avLst/>
          </a:prstGeom>
          <a:noFill/>
        </p:spPr>
        <p:txBody>
          <a:bodyPr wrap="none" rtlCol="0">
            <a:spAutoFit/>
          </a:bodyPr>
          <a:lstStyle/>
          <a:p>
            <a:r>
              <a:rPr lang="en-US" dirty="0" smtClean="0"/>
              <a:t>Joel 2:1</a:t>
            </a:r>
            <a:endParaRPr lang="en-US" dirty="0"/>
          </a:p>
        </p:txBody>
      </p:sp>
      <p:sp>
        <p:nvSpPr>
          <p:cNvPr id="11" name="TextBox 10"/>
          <p:cNvSpPr txBox="1"/>
          <p:nvPr/>
        </p:nvSpPr>
        <p:spPr>
          <a:xfrm>
            <a:off x="359567" y="4612542"/>
            <a:ext cx="961995" cy="369332"/>
          </a:xfrm>
          <a:prstGeom prst="rect">
            <a:avLst/>
          </a:prstGeom>
          <a:noFill/>
        </p:spPr>
        <p:txBody>
          <a:bodyPr wrap="none" rtlCol="0">
            <a:spAutoFit/>
          </a:bodyPr>
          <a:lstStyle/>
          <a:p>
            <a:r>
              <a:rPr lang="en-US" dirty="0" smtClean="0"/>
              <a:t>Joel 2:31</a:t>
            </a:r>
            <a:endParaRPr lang="en-US" dirty="0"/>
          </a:p>
        </p:txBody>
      </p:sp>
      <p:sp>
        <p:nvSpPr>
          <p:cNvPr id="12" name="Rectangle 11"/>
          <p:cNvSpPr/>
          <p:nvPr/>
        </p:nvSpPr>
        <p:spPr>
          <a:xfrm>
            <a:off x="381000" y="5943600"/>
            <a:ext cx="7586665" cy="646331"/>
          </a:xfrm>
          <a:prstGeom prst="rect">
            <a:avLst/>
          </a:prstGeom>
        </p:spPr>
        <p:txBody>
          <a:bodyPr wrap="square">
            <a:spAutoFit/>
          </a:bodyPr>
          <a:lstStyle/>
          <a:p>
            <a:pPr>
              <a:buNone/>
            </a:pPr>
            <a:r>
              <a:rPr lang="en-US" b="1" dirty="0" smtClean="0">
                <a:latin typeface="Arial" panose="020B0604020202020204" pitchFamily="34" charset="0"/>
                <a:cs typeface="Arial" panose="020B0604020202020204" pitchFamily="34" charset="0"/>
              </a:rPr>
              <a:t>Similar language </a:t>
            </a:r>
            <a:r>
              <a:rPr lang="en-US" b="1" dirty="0">
                <a:latin typeface="Arial" panose="020B0604020202020204" pitchFamily="34" charset="0"/>
                <a:cs typeface="Arial" panose="020B0604020202020204" pitchFamily="34" charset="0"/>
              </a:rPr>
              <a:t>in two passages does not necessarily mean that the two passages are talking about the same event.</a:t>
            </a:r>
          </a:p>
        </p:txBody>
      </p:sp>
      <p:sp>
        <p:nvSpPr>
          <p:cNvPr id="13" name="Rectangle 12"/>
          <p:cNvSpPr/>
          <p:nvPr/>
        </p:nvSpPr>
        <p:spPr>
          <a:xfrm>
            <a:off x="357187" y="908679"/>
            <a:ext cx="7586665" cy="369332"/>
          </a:xfrm>
          <a:prstGeom prst="rect">
            <a:avLst/>
          </a:prstGeom>
        </p:spPr>
        <p:txBody>
          <a:bodyPr wrap="square">
            <a:spAutoFit/>
          </a:bodyPr>
          <a:lstStyle/>
          <a:p>
            <a:pPr>
              <a:buNone/>
            </a:pPr>
            <a:r>
              <a:rPr lang="en-US" dirty="0" smtClean="0">
                <a:latin typeface="Arial" panose="020B0604020202020204" pitchFamily="34" charset="0"/>
                <a:cs typeface="Arial" panose="020B0604020202020204" pitchFamily="34" charset="0"/>
              </a:rPr>
              <a:t>Two distinct “days of the Lord” even in the same chapter.</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1440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2:1-15</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2:1-15</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2:1-7  Questions on prayer</a:t>
            </a:r>
          </a:p>
          <a:p>
            <a:r>
              <a:rPr lang="en-US" dirty="0" smtClean="0">
                <a:latin typeface="Arial" panose="020B0604020202020204" pitchFamily="34" charset="0"/>
                <a:cs typeface="Arial" panose="020B0604020202020204" pitchFamily="34" charset="0"/>
              </a:rPr>
              <a:t>What four things does Paul urge us to do for all men?</a:t>
            </a:r>
          </a:p>
          <a:p>
            <a:r>
              <a:rPr lang="en-US" dirty="0" smtClean="0">
                <a:latin typeface="Arial" panose="020B0604020202020204" pitchFamily="34" charset="0"/>
                <a:cs typeface="Arial" panose="020B0604020202020204" pitchFamily="34" charset="0"/>
              </a:rPr>
              <a:t>For whom should these four things be done?</a:t>
            </a:r>
          </a:p>
          <a:p>
            <a:r>
              <a:rPr lang="en-US" dirty="0" smtClean="0">
                <a:latin typeface="Arial" panose="020B0604020202020204" pitchFamily="34" charset="0"/>
                <a:cs typeface="Arial" panose="020B0604020202020204" pitchFamily="34" charset="0"/>
              </a:rPr>
              <a:t>Why should we do this?</a:t>
            </a:r>
          </a:p>
          <a:p>
            <a:r>
              <a:rPr lang="en-US" dirty="0" smtClean="0">
                <a:latin typeface="Arial" panose="020B0604020202020204" pitchFamily="34" charset="0"/>
                <a:cs typeface="Arial" panose="020B0604020202020204" pitchFamily="34" charset="0"/>
              </a:rPr>
              <a:t>According to verse 4, what is required for salvation?</a:t>
            </a:r>
          </a:p>
          <a:p>
            <a:r>
              <a:rPr lang="en-US" dirty="0" smtClean="0">
                <a:latin typeface="Arial" panose="020B0604020202020204" pitchFamily="34" charset="0"/>
                <a:cs typeface="Arial" panose="020B0604020202020204" pitchFamily="34" charset="0"/>
              </a:rPr>
              <a:t>When it says that God wants all men to be saved, what action backs up that claim?</a:t>
            </a:r>
          </a:p>
          <a:p>
            <a:r>
              <a:rPr lang="en-US" dirty="0" smtClean="0">
                <a:latin typeface="Arial" panose="020B0604020202020204" pitchFamily="34" charset="0"/>
                <a:cs typeface="Arial" panose="020B0604020202020204" pitchFamily="34" charset="0"/>
              </a:rPr>
              <a:t>What is a “ransom”?</a:t>
            </a:r>
          </a:p>
          <a:p>
            <a:endParaRPr lang="en-US" dirty="0" smtClean="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282091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2:1-15</a:t>
            </a:r>
            <a:endParaRPr lang="en-US" dirty="0"/>
          </a:p>
        </p:txBody>
      </p:sp>
      <p:sp>
        <p:nvSpPr>
          <p:cNvPr id="3" name="Content Placeholder 2"/>
          <p:cNvSpPr>
            <a:spLocks noGrp="1"/>
          </p:cNvSpPr>
          <p:nvPr>
            <p:ph idx="1"/>
          </p:nvPr>
        </p:nvSpPr>
        <p:spPr/>
        <p:txBody>
          <a:bodyPr>
            <a:normAutofit fontScale="77500" lnSpcReduction="20000"/>
          </a:bodyPr>
          <a:lstStyle/>
          <a:p>
            <a:pPr marL="0" lvl="0" indent="0">
              <a:lnSpc>
                <a:spcPct val="110000"/>
              </a:lnSpc>
              <a:spcBef>
                <a:spcPts val="624"/>
              </a:spcBef>
              <a:buClr>
                <a:srgbClr val="0BD0D9"/>
              </a:buClr>
              <a:buNone/>
            </a:pPr>
            <a:r>
              <a:rPr lang="en-US" dirty="0">
                <a:solidFill>
                  <a:prstClr val="black"/>
                </a:solidFill>
                <a:latin typeface="Arial" panose="020B0604020202020204" pitchFamily="34" charset="0"/>
                <a:cs typeface="Arial" panose="020B0604020202020204" pitchFamily="34" charset="0"/>
              </a:rPr>
              <a:t>2:8-15 Questions on instructions to men and women</a:t>
            </a: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What three ideas are emphasized in verse 8 about a man’s prayer?</a:t>
            </a: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In verses 9-10, describe how a woman should adorn herself?  How should she not adorn herself</a:t>
            </a:r>
            <a:r>
              <a:rPr lang="en-US" dirty="0" smtClean="0">
                <a:solidFill>
                  <a:prstClr val="black"/>
                </a:solidFill>
                <a:latin typeface="Arial" panose="020B0604020202020204" pitchFamily="34" charset="0"/>
                <a:cs typeface="Arial" panose="020B0604020202020204" pitchFamily="34" charset="0"/>
              </a:rPr>
              <a:t>?</a:t>
            </a:r>
          </a:p>
          <a:p>
            <a:pPr marL="0" indent="0">
              <a:lnSpc>
                <a:spcPct val="110000"/>
              </a:lnSpc>
              <a:spcBef>
                <a:spcPts val="624"/>
              </a:spcBef>
              <a:buClr>
                <a:srgbClr val="0BD0D9"/>
              </a:buClr>
              <a:buNone/>
            </a:pPr>
            <a:r>
              <a:rPr lang="en-US" sz="2300" u="sng" dirty="0"/>
              <a:t>http://</a:t>
            </a:r>
            <a:r>
              <a:rPr lang="en-US" sz="2300" u="sng" dirty="0" smtClean="0"/>
              <a:t>www.eastside-church.org/index.php?page=Meetings/Mar2013.html</a:t>
            </a:r>
            <a:endParaRPr lang="en-US" sz="2300" dirty="0">
              <a:latin typeface="Arial" panose="020B0604020202020204" pitchFamily="34" charset="0"/>
              <a:cs typeface="Arial" panose="020B0604020202020204" pitchFamily="34" charset="0"/>
            </a:endParaRP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From verse 11, how should a woman learn?</a:t>
            </a: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From verse 12, </a:t>
            </a:r>
            <a:r>
              <a:rPr lang="en-US" dirty="0" smtClean="0">
                <a:solidFill>
                  <a:prstClr val="black"/>
                </a:solidFill>
                <a:latin typeface="Arial" panose="020B0604020202020204" pitchFamily="34" charset="0"/>
                <a:cs typeface="Arial" panose="020B0604020202020204" pitchFamily="34" charset="0"/>
              </a:rPr>
              <a:t>what two things </a:t>
            </a:r>
            <a:r>
              <a:rPr lang="en-US" dirty="0">
                <a:solidFill>
                  <a:prstClr val="black"/>
                </a:solidFill>
                <a:latin typeface="Arial" panose="020B0604020202020204" pitchFamily="34" charset="0"/>
                <a:cs typeface="Arial" panose="020B0604020202020204" pitchFamily="34" charset="0"/>
              </a:rPr>
              <a:t>should a woman not do?</a:t>
            </a: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From verses 13-14, </a:t>
            </a:r>
            <a:r>
              <a:rPr lang="en-US" dirty="0" smtClean="0">
                <a:solidFill>
                  <a:prstClr val="black"/>
                </a:solidFill>
                <a:latin typeface="Arial" panose="020B0604020202020204" pitchFamily="34" charset="0"/>
                <a:cs typeface="Arial" panose="020B0604020202020204" pitchFamily="34" charset="0"/>
              </a:rPr>
              <a:t>Paul based his instruction upon </a:t>
            </a:r>
            <a:r>
              <a:rPr lang="en-US" dirty="0">
                <a:solidFill>
                  <a:prstClr val="black"/>
                </a:solidFill>
                <a:latin typeface="Arial" panose="020B0604020202020204" pitchFamily="34" charset="0"/>
                <a:cs typeface="Arial" panose="020B0604020202020204" pitchFamily="34" charset="0"/>
              </a:rPr>
              <a:t>what?</a:t>
            </a:r>
          </a:p>
          <a:p>
            <a:pPr lvl="0">
              <a:lnSpc>
                <a:spcPct val="110000"/>
              </a:lnSpc>
              <a:spcBef>
                <a:spcPts val="624"/>
              </a:spcBef>
              <a:buClr>
                <a:srgbClr val="0BD0D9"/>
              </a:buClr>
            </a:pPr>
            <a:r>
              <a:rPr lang="en-US" dirty="0">
                <a:solidFill>
                  <a:prstClr val="black"/>
                </a:solidFill>
                <a:latin typeface="Arial" panose="020B0604020202020204" pitchFamily="34" charset="0"/>
                <a:cs typeface="Arial" panose="020B0604020202020204" pitchFamily="34" charset="0"/>
              </a:rPr>
              <a:t>Although women are under this restriction, what can they be</a:t>
            </a:r>
            <a:r>
              <a:rPr lang="en-US" dirty="0" smtClean="0">
                <a:solidFill>
                  <a:prstClr val="black"/>
                </a:solidFill>
                <a:latin typeface="Arial" panose="020B0604020202020204" pitchFamily="34" charset="0"/>
                <a:cs typeface="Arial" panose="020B0604020202020204" pitchFamily="34" charset="0"/>
              </a:rPr>
              <a:t>?  (It is never demeaning for us to follow the Lord’ will. We can be all God expects us to be by doing so.)</a:t>
            </a:r>
            <a:endParaRPr lang="en-US" dirty="0" smtClean="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855726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a:t>
            </a:r>
            <a:r>
              <a:rPr lang="en-US" dirty="0" smtClean="0"/>
              <a:t>2:11-15</a:t>
            </a:r>
            <a:endParaRPr lang="en-US" dirty="0"/>
          </a:p>
        </p:txBody>
      </p:sp>
      <p:sp>
        <p:nvSpPr>
          <p:cNvPr id="3" name="Content Placeholder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Women’s role.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8559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Timothy 2:11-15</a:t>
            </a:r>
            <a:endParaRPr lang="en-US" dirty="0">
              <a:solidFill>
                <a:schemeClr val="tx1"/>
              </a:solidFill>
            </a:endParaRPr>
          </a:p>
        </p:txBody>
      </p:sp>
      <p:sp>
        <p:nvSpPr>
          <p:cNvPr id="3" name="Content Placeholder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Summary:</a:t>
            </a:r>
          </a:p>
          <a:p>
            <a:pPr marL="0" indent="0">
              <a:buNone/>
            </a:pPr>
            <a:r>
              <a:rPr lang="en-US" dirty="0">
                <a:latin typeface="Arial" panose="020B0604020202020204" pitchFamily="34" charset="0"/>
                <a:cs typeface="Arial" panose="020B0604020202020204" pitchFamily="34" charset="0"/>
              </a:rPr>
              <a:t>Paul instructs women to be in </a:t>
            </a:r>
            <a:r>
              <a:rPr lang="en-US" dirty="0" smtClean="0">
                <a:latin typeface="Arial" panose="020B0604020202020204" pitchFamily="34" charset="0"/>
                <a:cs typeface="Arial" panose="020B0604020202020204" pitchFamily="34" charset="0"/>
              </a:rPr>
              <a:t>submission (not a </a:t>
            </a:r>
            <a:r>
              <a:rPr lang="en-US" dirty="0">
                <a:latin typeface="Arial" panose="020B0604020202020204" pitchFamily="34" charset="0"/>
                <a:cs typeface="Arial" panose="020B0604020202020204" pitchFamily="34" charset="0"/>
              </a:rPr>
              <a:t>leadership role (11-12</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woman is not to teach over a man or exercise authority over a man (12).  Paul bases his instruction on events at creation (13-14).  Women can </a:t>
            </a:r>
            <a:r>
              <a:rPr lang="en-US" dirty="0" smtClean="0">
                <a:latin typeface="Arial" panose="020B0604020202020204" pitchFamily="34" charset="0"/>
                <a:cs typeface="Arial" panose="020B0604020202020204" pitchFamily="34" charset="0"/>
              </a:rPr>
              <a:t>be </a:t>
            </a:r>
            <a:r>
              <a:rPr lang="en-US" dirty="0">
                <a:latin typeface="Arial" panose="020B0604020202020204" pitchFamily="34" charset="0"/>
                <a:cs typeface="Arial" panose="020B0604020202020204" pitchFamily="34" charset="0"/>
              </a:rPr>
              <a:t>saved </a:t>
            </a:r>
            <a:r>
              <a:rPr lang="en-US" dirty="0" smtClean="0">
                <a:latin typeface="Arial" panose="020B0604020202020204" pitchFamily="34" charset="0"/>
                <a:cs typeface="Arial" panose="020B0604020202020204" pitchFamily="34" charset="0"/>
              </a:rPr>
              <a:t>in fulfilling </a:t>
            </a:r>
            <a:r>
              <a:rPr lang="en-US" dirty="0">
                <a:latin typeface="Arial" panose="020B0604020202020204" pitchFamily="34" charset="0"/>
                <a:cs typeface="Arial" panose="020B0604020202020204" pitchFamily="34" charset="0"/>
              </a:rPr>
              <a:t>the role that God </a:t>
            </a:r>
            <a:r>
              <a:rPr lang="en-US" dirty="0" smtClean="0">
                <a:latin typeface="Arial" panose="020B0604020202020204" pitchFamily="34" charset="0"/>
                <a:cs typeface="Arial" panose="020B0604020202020204" pitchFamily="34" charset="0"/>
              </a:rPr>
              <a:t>gave them </a:t>
            </a:r>
            <a:r>
              <a:rPr lang="en-US" dirty="0">
                <a:latin typeface="Arial" panose="020B0604020202020204" pitchFamily="34" charset="0"/>
                <a:cs typeface="Arial" panose="020B0604020202020204" pitchFamily="34" charset="0"/>
              </a:rPr>
              <a:t>(15).  </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08825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3051</TotalTime>
  <Words>1147</Words>
  <Application>Microsoft Office PowerPoint</Application>
  <PresentationFormat>On-screen Show (4:3)</PresentationFormat>
  <Paragraphs>93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1 Timothy 2:1-15</vt:lpstr>
      <vt:lpstr>PowerPoint Presentation</vt:lpstr>
      <vt:lpstr>PowerPoint Presentation</vt:lpstr>
      <vt:lpstr>PowerPoint Presentation</vt:lpstr>
      <vt:lpstr>1 Timothy 2:1-15</vt:lpstr>
      <vt:lpstr>1 Timothy 2:1-15</vt:lpstr>
      <vt:lpstr>1 Timothy 2:1-15</vt:lpstr>
      <vt:lpstr>1 Timothy 2:11-15</vt:lpstr>
      <vt:lpstr>1 Timothy 2:11-15</vt:lpstr>
      <vt:lpstr>1 Timothy 2:11-15</vt:lpstr>
      <vt:lpstr>1 Timothy 2:11-15</vt:lpstr>
      <vt:lpstr>1 Timothy 2:11-15</vt:lpstr>
      <vt:lpstr>1 Timothy 2:11-15</vt:lpstr>
      <vt:lpstr>Schedule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210</cp:revision>
  <dcterms:created xsi:type="dcterms:W3CDTF">2013-09-01T10:11:04Z</dcterms:created>
  <dcterms:modified xsi:type="dcterms:W3CDTF">2013-10-09T23:32:41Z</dcterms:modified>
</cp:coreProperties>
</file>