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1"/>
  </p:notesMasterIdLst>
  <p:sldIdLst>
    <p:sldId id="335" r:id="rId2"/>
    <p:sldId id="354" r:id="rId3"/>
    <p:sldId id="300" r:id="rId4"/>
    <p:sldId id="361" r:id="rId5"/>
    <p:sldId id="337" r:id="rId6"/>
    <p:sldId id="304" r:id="rId7"/>
    <p:sldId id="340" r:id="rId8"/>
    <p:sldId id="308" r:id="rId9"/>
    <p:sldId id="341" r:id="rId10"/>
    <p:sldId id="342" r:id="rId11"/>
    <p:sldId id="345" r:id="rId12"/>
    <p:sldId id="346" r:id="rId13"/>
    <p:sldId id="360" r:id="rId14"/>
    <p:sldId id="323" r:id="rId15"/>
    <p:sldId id="356" r:id="rId16"/>
    <p:sldId id="362" r:id="rId17"/>
    <p:sldId id="357" r:id="rId18"/>
    <p:sldId id="358" r:id="rId19"/>
    <p:sldId id="347" r:id="rId20"/>
    <p:sldId id="359" r:id="rId21"/>
    <p:sldId id="363" r:id="rId22"/>
    <p:sldId id="305" r:id="rId23"/>
    <p:sldId id="349" r:id="rId24"/>
    <p:sldId id="348" r:id="rId25"/>
    <p:sldId id="336" r:id="rId26"/>
    <p:sldId id="328" r:id="rId27"/>
    <p:sldId id="329" r:id="rId28"/>
    <p:sldId id="350" r:id="rId29"/>
    <p:sldId id="352" r:id="rId3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88927" autoAdjust="0"/>
  </p:normalViewPr>
  <p:slideViewPr>
    <p:cSldViewPr>
      <p:cViewPr>
        <p:scale>
          <a:sx n="100" d="100"/>
          <a:sy n="100" d="100"/>
        </p:scale>
        <p:origin x="-7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endParaRPr lang="en-US"/>
          </a:p>
        </p:txBody>
      </p:sp>
      <p:sp>
        <p:nvSpPr>
          <p:cNvPr id="7577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endParaRPr lang="en-US"/>
          </a:p>
        </p:txBody>
      </p:sp>
      <p:sp>
        <p:nvSpPr>
          <p:cNvPr id="757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578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endParaRPr lang="en-US"/>
          </a:p>
        </p:txBody>
      </p:sp>
      <p:sp>
        <p:nvSpPr>
          <p:cNvPr id="7578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fld id="{1A5D0C28-A8DB-426D-A04E-1A9032A5D147}" type="slidenum">
              <a:rPr lang="en-US"/>
              <a:pPr/>
              <a:t>‹#›</a:t>
            </a:fld>
            <a:endParaRPr lang="en-US"/>
          </a:p>
        </p:txBody>
      </p:sp>
    </p:spTree>
    <p:extLst>
      <p:ext uri="{BB962C8B-B14F-4D97-AF65-F5344CB8AC3E}">
        <p14:creationId xmlns:p14="http://schemas.microsoft.com/office/powerpoint/2010/main" xmlns="" val="1892789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F3608-F2D7-42A7-ABC7-0ADEC006D19E}" type="slidenum">
              <a:rPr lang="en-US" smtClean="0"/>
              <a:pPr/>
              <a:t>1</a:t>
            </a:fld>
            <a:endParaRPr lang="en-US"/>
          </a:p>
        </p:txBody>
      </p:sp>
    </p:spTree>
    <p:extLst>
      <p:ext uri="{BB962C8B-B14F-4D97-AF65-F5344CB8AC3E}">
        <p14:creationId xmlns:p14="http://schemas.microsoft.com/office/powerpoint/2010/main" xmlns="" val="168969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11</a:t>
            </a:fld>
            <a:endParaRPr lang="en-US"/>
          </a:p>
        </p:txBody>
      </p:sp>
    </p:spTree>
    <p:extLst>
      <p:ext uri="{BB962C8B-B14F-4D97-AF65-F5344CB8AC3E}">
        <p14:creationId xmlns:p14="http://schemas.microsoft.com/office/powerpoint/2010/main" xmlns="" val="43941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12</a:t>
            </a:fld>
            <a:endParaRPr lang="en-US"/>
          </a:p>
        </p:txBody>
      </p:sp>
    </p:spTree>
    <p:extLst>
      <p:ext uri="{BB962C8B-B14F-4D97-AF65-F5344CB8AC3E}">
        <p14:creationId xmlns:p14="http://schemas.microsoft.com/office/powerpoint/2010/main" xmlns="" val="4394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A6871D-BE0E-4618-8D29-5B54BE4944F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14</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15</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16</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17</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18</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19</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20</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3</a:t>
            </a:fld>
            <a:endParaRPr lang="en-US"/>
          </a:p>
        </p:txBody>
      </p:sp>
    </p:spTree>
    <p:extLst>
      <p:ext uri="{BB962C8B-B14F-4D97-AF65-F5344CB8AC3E}">
        <p14:creationId xmlns:p14="http://schemas.microsoft.com/office/powerpoint/2010/main" xmlns="" val="256151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21</a:t>
            </a:fld>
            <a:endParaRPr lang="en-US"/>
          </a:p>
        </p:txBody>
      </p:sp>
    </p:spTree>
    <p:extLst>
      <p:ext uri="{BB962C8B-B14F-4D97-AF65-F5344CB8AC3E}">
        <p14:creationId xmlns:p14="http://schemas.microsoft.com/office/powerpoint/2010/main" xmlns="" val="324856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22</a:t>
            </a:fld>
            <a:endParaRPr lang="en-US"/>
          </a:p>
        </p:txBody>
      </p:sp>
    </p:spTree>
    <p:extLst>
      <p:ext uri="{BB962C8B-B14F-4D97-AF65-F5344CB8AC3E}">
        <p14:creationId xmlns:p14="http://schemas.microsoft.com/office/powerpoint/2010/main" xmlns="" val="214178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23</a:t>
            </a:fld>
            <a:endParaRPr lang="en-US"/>
          </a:p>
        </p:txBody>
      </p:sp>
    </p:spTree>
    <p:extLst>
      <p:ext uri="{BB962C8B-B14F-4D97-AF65-F5344CB8AC3E}">
        <p14:creationId xmlns:p14="http://schemas.microsoft.com/office/powerpoint/2010/main" xmlns="" val="214178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24</a:t>
            </a:fld>
            <a:endParaRPr lang="en-US"/>
          </a:p>
        </p:txBody>
      </p:sp>
    </p:spTree>
    <p:extLst>
      <p:ext uri="{BB962C8B-B14F-4D97-AF65-F5344CB8AC3E}">
        <p14:creationId xmlns:p14="http://schemas.microsoft.com/office/powerpoint/2010/main" xmlns="" val="2141789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A6871D-BE0E-4618-8D29-5B54BE4944F2}"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6C762-A65E-45D1-8E37-30FDE7FA82D1}" type="slidenum">
              <a:rPr lang="es-ES"/>
              <a:pPr/>
              <a:t>26</a:t>
            </a:fld>
            <a:endParaRPr lang="es-E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9EC39-43B4-4673-9E48-4148D3E8FA87}" type="slidenum">
              <a:rPr lang="es-ES"/>
              <a:pPr/>
              <a:t>27</a:t>
            </a:fld>
            <a:endParaRPr lang="es-E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A6871D-BE0E-4618-8D29-5B54BE4944F2}"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A6871D-BE0E-4618-8D29-5B54BE4944F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4</a:t>
            </a:fld>
            <a:endParaRPr lang="en-US"/>
          </a:p>
        </p:txBody>
      </p:sp>
    </p:spTree>
    <p:extLst>
      <p:ext uri="{BB962C8B-B14F-4D97-AF65-F5344CB8AC3E}">
        <p14:creationId xmlns:p14="http://schemas.microsoft.com/office/powerpoint/2010/main" xmlns="" val="256151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5</a:t>
            </a:fld>
            <a:endParaRPr lang="en-US"/>
          </a:p>
        </p:txBody>
      </p:sp>
    </p:spTree>
    <p:extLst>
      <p:ext uri="{BB962C8B-B14F-4D97-AF65-F5344CB8AC3E}">
        <p14:creationId xmlns:p14="http://schemas.microsoft.com/office/powerpoint/2010/main" xmlns="" val="256151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6</a:t>
            </a:fld>
            <a:endParaRPr lang="en-US"/>
          </a:p>
        </p:txBody>
      </p:sp>
    </p:spTree>
    <p:extLst>
      <p:ext uri="{BB962C8B-B14F-4D97-AF65-F5344CB8AC3E}">
        <p14:creationId xmlns:p14="http://schemas.microsoft.com/office/powerpoint/2010/main" xmlns="" val="121669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7</a:t>
            </a:fld>
            <a:endParaRPr lang="en-US"/>
          </a:p>
        </p:txBody>
      </p:sp>
    </p:spTree>
    <p:extLst>
      <p:ext uri="{BB962C8B-B14F-4D97-AF65-F5344CB8AC3E}">
        <p14:creationId xmlns:p14="http://schemas.microsoft.com/office/powerpoint/2010/main" xmlns="" val="43941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8</a:t>
            </a:fld>
            <a:endParaRPr lang="en-US"/>
          </a:p>
        </p:txBody>
      </p:sp>
    </p:spTree>
    <p:extLst>
      <p:ext uri="{BB962C8B-B14F-4D97-AF65-F5344CB8AC3E}">
        <p14:creationId xmlns:p14="http://schemas.microsoft.com/office/powerpoint/2010/main" xmlns="" val="4394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9</a:t>
            </a:fld>
            <a:endParaRPr lang="en-US"/>
          </a:p>
        </p:txBody>
      </p:sp>
    </p:spTree>
    <p:extLst>
      <p:ext uri="{BB962C8B-B14F-4D97-AF65-F5344CB8AC3E}">
        <p14:creationId xmlns:p14="http://schemas.microsoft.com/office/powerpoint/2010/main" xmlns="" val="4394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D0C28-A8DB-426D-A04E-1A9032A5D147}" type="slidenum">
              <a:rPr lang="en-US" smtClean="0"/>
              <a:pPr/>
              <a:t>10</a:t>
            </a:fld>
            <a:endParaRPr lang="en-US"/>
          </a:p>
        </p:txBody>
      </p:sp>
    </p:spTree>
    <p:extLst>
      <p:ext uri="{BB962C8B-B14F-4D97-AF65-F5344CB8AC3E}">
        <p14:creationId xmlns:p14="http://schemas.microsoft.com/office/powerpoint/2010/main" xmlns="" val="43941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95FA-0127-4FAA-A762-7FDBD04968AC}" type="slidenum">
              <a:rPr lang="en-US" smtClean="0"/>
              <a:pPr/>
              <a:t>‹#›</a:t>
            </a:fld>
            <a:endParaRPr lang="en-US"/>
          </a:p>
        </p:txBody>
      </p:sp>
    </p:spTree>
    <p:extLst>
      <p:ext uri="{BB962C8B-B14F-4D97-AF65-F5344CB8AC3E}">
        <p14:creationId xmlns:p14="http://schemas.microsoft.com/office/powerpoint/2010/main" xmlns="" val="171613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E4872-9FEF-43CE-8E71-154EE7F68062}" type="slidenum">
              <a:rPr lang="en-US" smtClean="0"/>
              <a:pPr/>
              <a:t>‹#›</a:t>
            </a:fld>
            <a:endParaRPr lang="en-US"/>
          </a:p>
        </p:txBody>
      </p:sp>
    </p:spTree>
    <p:extLst>
      <p:ext uri="{BB962C8B-B14F-4D97-AF65-F5344CB8AC3E}">
        <p14:creationId xmlns:p14="http://schemas.microsoft.com/office/powerpoint/2010/main" xmlns="" val="2251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B220E-39F2-4454-B041-F26F13B3E71B}" type="slidenum">
              <a:rPr lang="en-US" smtClean="0"/>
              <a:pPr/>
              <a:t>‹#›</a:t>
            </a:fld>
            <a:endParaRPr lang="en-US"/>
          </a:p>
        </p:txBody>
      </p:sp>
    </p:spTree>
    <p:extLst>
      <p:ext uri="{BB962C8B-B14F-4D97-AF65-F5344CB8AC3E}">
        <p14:creationId xmlns:p14="http://schemas.microsoft.com/office/powerpoint/2010/main" xmlns="" val="53724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632D-2775-49B0-9800-B53EE433B332}" type="slidenum">
              <a:rPr lang="en-US" smtClean="0"/>
              <a:pPr/>
              <a:t>‹#›</a:t>
            </a:fld>
            <a:endParaRPr lang="en-US"/>
          </a:p>
        </p:txBody>
      </p:sp>
    </p:spTree>
    <p:extLst>
      <p:ext uri="{BB962C8B-B14F-4D97-AF65-F5344CB8AC3E}">
        <p14:creationId xmlns:p14="http://schemas.microsoft.com/office/powerpoint/2010/main" xmlns="" val="3808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0EF39-A84A-4ADE-A018-3415CFE685B1}" type="slidenum">
              <a:rPr lang="en-US" smtClean="0"/>
              <a:pPr/>
              <a:t>‹#›</a:t>
            </a:fld>
            <a:endParaRPr lang="en-US"/>
          </a:p>
        </p:txBody>
      </p:sp>
    </p:spTree>
    <p:extLst>
      <p:ext uri="{BB962C8B-B14F-4D97-AF65-F5344CB8AC3E}">
        <p14:creationId xmlns:p14="http://schemas.microsoft.com/office/powerpoint/2010/main" xmlns="" val="105664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D320-9C0C-4346-8EE2-E1318A21BA77}" type="slidenum">
              <a:rPr lang="en-US" smtClean="0"/>
              <a:pPr/>
              <a:t>‹#›</a:t>
            </a:fld>
            <a:endParaRPr lang="en-US"/>
          </a:p>
        </p:txBody>
      </p:sp>
    </p:spTree>
    <p:extLst>
      <p:ext uri="{BB962C8B-B14F-4D97-AF65-F5344CB8AC3E}">
        <p14:creationId xmlns:p14="http://schemas.microsoft.com/office/powerpoint/2010/main" xmlns="" val="3959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4F433-B3B5-4DB7-B985-142E22DB2826}" type="slidenum">
              <a:rPr lang="en-US" smtClean="0"/>
              <a:pPr/>
              <a:t>‹#›</a:t>
            </a:fld>
            <a:endParaRPr lang="en-US"/>
          </a:p>
        </p:txBody>
      </p:sp>
    </p:spTree>
    <p:extLst>
      <p:ext uri="{BB962C8B-B14F-4D97-AF65-F5344CB8AC3E}">
        <p14:creationId xmlns:p14="http://schemas.microsoft.com/office/powerpoint/2010/main" xmlns="" val="5014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491A2-1176-488B-AB90-C1A81537B88C}" type="slidenum">
              <a:rPr lang="en-US" smtClean="0"/>
              <a:pPr/>
              <a:t>‹#›</a:t>
            </a:fld>
            <a:endParaRPr lang="en-US"/>
          </a:p>
        </p:txBody>
      </p:sp>
    </p:spTree>
    <p:extLst>
      <p:ext uri="{BB962C8B-B14F-4D97-AF65-F5344CB8AC3E}">
        <p14:creationId xmlns:p14="http://schemas.microsoft.com/office/powerpoint/2010/main" xmlns="" val="411347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B3FF8-EEBC-4489-BE4F-278A1FABAC97}" type="slidenum">
              <a:rPr lang="en-US" smtClean="0"/>
              <a:pPr/>
              <a:t>‹#›</a:t>
            </a:fld>
            <a:endParaRPr lang="en-US"/>
          </a:p>
        </p:txBody>
      </p:sp>
    </p:spTree>
    <p:extLst>
      <p:ext uri="{BB962C8B-B14F-4D97-AF65-F5344CB8AC3E}">
        <p14:creationId xmlns:p14="http://schemas.microsoft.com/office/powerpoint/2010/main" xmlns="" val="77225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E3CD7-9E91-4745-AA2E-92933C120B61}" type="slidenum">
              <a:rPr lang="en-US" smtClean="0"/>
              <a:pPr/>
              <a:t>‹#›</a:t>
            </a:fld>
            <a:endParaRPr lang="en-US"/>
          </a:p>
        </p:txBody>
      </p:sp>
    </p:spTree>
    <p:extLst>
      <p:ext uri="{BB962C8B-B14F-4D97-AF65-F5344CB8AC3E}">
        <p14:creationId xmlns:p14="http://schemas.microsoft.com/office/powerpoint/2010/main" xmlns="" val="194031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8C498-6E99-475B-9CC0-B7E5DB709F26}" type="slidenum">
              <a:rPr lang="en-US" smtClean="0"/>
              <a:pPr/>
              <a:t>‹#›</a:t>
            </a:fld>
            <a:endParaRPr lang="en-US"/>
          </a:p>
        </p:txBody>
      </p:sp>
    </p:spTree>
    <p:extLst>
      <p:ext uri="{BB962C8B-B14F-4D97-AF65-F5344CB8AC3E}">
        <p14:creationId xmlns:p14="http://schemas.microsoft.com/office/powerpoint/2010/main" xmlns="" val="213744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57B34-EA87-433C-BD75-DF000426FB04}" type="slidenum">
              <a:rPr lang="en-US" smtClean="0"/>
              <a:pPr/>
              <a:t>‹#›</a:t>
            </a:fld>
            <a:endParaRPr lang="en-US"/>
          </a:p>
        </p:txBody>
      </p:sp>
    </p:spTree>
    <p:extLst>
      <p:ext uri="{BB962C8B-B14F-4D97-AF65-F5344CB8AC3E}">
        <p14:creationId xmlns:p14="http://schemas.microsoft.com/office/powerpoint/2010/main" xmlns="" val="6976688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81600"/>
            <a:ext cx="8991600" cy="1219200"/>
          </a:xfrm>
        </p:spPr>
        <p:txBody>
          <a:bodyPr>
            <a:normAutofit lnSpcReduction="10000"/>
          </a:bodyPr>
          <a:lstStyle/>
          <a:p>
            <a:r>
              <a:rPr lang="en-US" sz="3600" b="1" dirty="0">
                <a:solidFill>
                  <a:srgbClr val="F6A25C"/>
                </a:solidFill>
              </a:rPr>
              <a:t>Lesson </a:t>
            </a:r>
            <a:r>
              <a:rPr lang="en-US" sz="3600" b="1" dirty="0" smtClean="0">
                <a:solidFill>
                  <a:srgbClr val="F6A25C"/>
                </a:solidFill>
              </a:rPr>
              <a:t>9: Church Growth</a:t>
            </a:r>
            <a:endParaRPr lang="en-US" sz="3600" b="1" dirty="0">
              <a:solidFill>
                <a:srgbClr val="F6A25C"/>
              </a:solidFill>
            </a:endParaRPr>
          </a:p>
          <a:p>
            <a:r>
              <a:rPr lang="en-US" dirty="0"/>
              <a:t>A look at the growth of the early church</a:t>
            </a:r>
            <a:endParaRPr lang="en-US" b="1" dirty="0"/>
          </a:p>
        </p:txBody>
      </p:sp>
      <p:sp>
        <p:nvSpPr>
          <p:cNvPr id="4" name="Rectangle 3"/>
          <p:cNvSpPr/>
          <p:nvPr/>
        </p:nvSpPr>
        <p:spPr>
          <a:xfrm>
            <a:off x="685800" y="366215"/>
            <a:ext cx="8077200" cy="1569660"/>
          </a:xfrm>
          <a:prstGeom prst="rect">
            <a:avLst/>
          </a:prstGeom>
        </p:spPr>
        <p:txBody>
          <a:bodyPr wrap="square">
            <a:spAutoFit/>
          </a:bodyPr>
          <a:lstStyle/>
          <a:p>
            <a:pPr lvl="1" algn="ctr"/>
            <a:r>
              <a:rPr lang="en-US" sz="9600" b="1" dirty="0" smtClean="0">
                <a:solidFill>
                  <a:schemeClr val="accent6">
                    <a:lumMod val="50000"/>
                  </a:schemeClr>
                </a:solidFill>
                <a:latin typeface="Freestyle Script" pitchFamily="66" charset="0"/>
              </a:rPr>
              <a:t>Lessons From Acts</a:t>
            </a:r>
            <a:endParaRPr lang="en-US" sz="8000" b="1" dirty="0">
              <a:solidFill>
                <a:schemeClr val="accent6">
                  <a:lumMod val="50000"/>
                </a:schemeClr>
              </a:solidFill>
              <a:latin typeface="Freestyle Script" pitchFamily="66" charset="0"/>
            </a:endParaRPr>
          </a:p>
        </p:txBody>
      </p:sp>
      <p:pic>
        <p:nvPicPr>
          <p:cNvPr id="5" name="Picture 4" descr="https://encrypted-tbn2.google.com/images?q=tbn:ANd9GcRWZT1Iz5Vmg5ZdDM8UqJY2IA7vCQm2vzFD4rWWRwWCST7ZHi6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925639"/>
            <a:ext cx="4419600" cy="2941044"/>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944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229600" cy="4953000"/>
          </a:xfrm>
        </p:spPr>
        <p:txBody>
          <a:bodyPr>
            <a:normAutofit fontScale="92500" lnSpcReduction="10000"/>
          </a:bodyPr>
          <a:lstStyle/>
          <a:p>
            <a:r>
              <a:rPr lang="en-US" dirty="0" smtClean="0"/>
              <a:t>Gentiles</a:t>
            </a:r>
          </a:p>
          <a:p>
            <a:pPr lvl="1"/>
            <a:r>
              <a:rPr lang="en-US" sz="2400" dirty="0" smtClean="0"/>
              <a:t>Ac 13:48 Now when the Gentiles heard this, they were glad and glorified the word of the Lord. And </a:t>
            </a:r>
            <a:r>
              <a:rPr lang="en-US" sz="2400" u="sng" dirty="0" smtClean="0"/>
              <a:t>as many as had been appointed to eternal life believed</a:t>
            </a:r>
            <a:r>
              <a:rPr lang="en-US" sz="2400" dirty="0" smtClean="0"/>
              <a:t>. 49 And the word of the Lord was being spread throughout all the region.</a:t>
            </a:r>
          </a:p>
          <a:p>
            <a:r>
              <a:rPr lang="en-US" dirty="0" smtClean="0"/>
              <a:t>Phillip in Macedonia</a:t>
            </a:r>
          </a:p>
          <a:p>
            <a:pPr lvl="1"/>
            <a:r>
              <a:rPr lang="en-US" dirty="0" smtClean="0"/>
              <a:t>Ac 16:14 Now a certain woman named Lydia heard us. She was a seller of purple from the city of Thyatira, who worshiped God. The Lord opened her heart to </a:t>
            </a:r>
            <a:r>
              <a:rPr lang="en-US" u="sng" dirty="0" smtClean="0"/>
              <a:t>heed the things spoken by Paul</a:t>
            </a:r>
            <a:r>
              <a:rPr lang="en-US" dirty="0" smtClean="0"/>
              <a:t>. 15 And when she and her household were baptized, she begged us, saying, "If you have judged me to be faithful to the Lord, come to my house and stay." So she persuaded us.</a:t>
            </a:r>
          </a:p>
          <a:p>
            <a:pPr lvl="1"/>
            <a:endParaRPr lang="en-US" dirty="0" smtClean="0"/>
          </a:p>
          <a:p>
            <a:endParaRPr lang="en-US" dirty="0" smtClean="0"/>
          </a:p>
          <a:p>
            <a:pPr lvl="1"/>
            <a:endParaRPr lang="en-US" sz="3100" dirty="0" smtClean="0"/>
          </a:p>
          <a:p>
            <a:pPr lvl="1"/>
            <a:endParaRPr lang="en-US" dirty="0" smtClean="0"/>
          </a:p>
          <a:p>
            <a:pPr lvl="1"/>
            <a:endParaRPr lang="en-US" sz="2200" dirty="0" smtClean="0"/>
          </a:p>
          <a:p>
            <a:pPr lvl="1"/>
            <a:endParaRPr lang="en-US" sz="2200" dirty="0" smtClean="0"/>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2000"/>
                                        <p:tgtEl>
                                          <p:spTgt spid="2048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03">
                                            <p:txEl>
                                              <p:pRg st="1" end="1"/>
                                            </p:txEl>
                                          </p:spTgt>
                                        </p:tgtEl>
                                        <p:attrNameLst>
                                          <p:attrName>style.visibility</p:attrName>
                                        </p:attrNameLst>
                                      </p:cBhvr>
                                      <p:to>
                                        <p:strVal val="visible"/>
                                      </p:to>
                                    </p:set>
                                    <p:animEffect transition="in" filter="fade">
                                      <p:cBhvr>
                                        <p:cTn id="10" dur="2000"/>
                                        <p:tgtEl>
                                          <p:spTgt spid="2048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animEffect transition="in" filter="fade">
                                      <p:cBhvr>
                                        <p:cTn id="15" dur="2000"/>
                                        <p:tgtEl>
                                          <p:spTgt spid="2048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803">
                                            <p:txEl>
                                              <p:pRg st="3" end="3"/>
                                            </p:txEl>
                                          </p:spTgt>
                                        </p:tgtEl>
                                        <p:attrNameLst>
                                          <p:attrName>style.visibility</p:attrName>
                                        </p:attrNameLst>
                                      </p:cBhvr>
                                      <p:to>
                                        <p:strVal val="visible"/>
                                      </p:to>
                                    </p:set>
                                    <p:animEffect transition="in" filter="fade">
                                      <p:cBhvr>
                                        <p:cTn id="18" dur="20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229600" cy="4953000"/>
          </a:xfrm>
        </p:spPr>
        <p:txBody>
          <a:bodyPr>
            <a:normAutofit fontScale="92500" lnSpcReduction="10000"/>
          </a:bodyPr>
          <a:lstStyle/>
          <a:p>
            <a:r>
              <a:rPr lang="en-US" dirty="0" smtClean="0"/>
              <a:t>Corinth</a:t>
            </a:r>
          </a:p>
          <a:p>
            <a:pPr lvl="1"/>
            <a:r>
              <a:rPr lang="en-US" dirty="0" smtClean="0"/>
              <a:t>Ac 18:8 Then </a:t>
            </a:r>
            <a:r>
              <a:rPr lang="en-US" dirty="0" err="1" smtClean="0"/>
              <a:t>Crispus</a:t>
            </a:r>
            <a:r>
              <a:rPr lang="en-US" dirty="0" smtClean="0"/>
              <a:t>, the ruler of the synagogue, believed on the Lord with all his household. And </a:t>
            </a:r>
            <a:r>
              <a:rPr lang="en-US" u="sng" dirty="0" smtClean="0"/>
              <a:t>many of the Corinthians, hearing, believed and were baptized</a:t>
            </a:r>
            <a:r>
              <a:rPr lang="en-US" dirty="0" smtClean="0"/>
              <a:t>.</a:t>
            </a:r>
          </a:p>
          <a:p>
            <a:r>
              <a:rPr lang="en-US" dirty="0" smtClean="0"/>
              <a:t>Ephesus</a:t>
            </a:r>
          </a:p>
          <a:p>
            <a:pPr lvl="1"/>
            <a:r>
              <a:rPr lang="en-US" dirty="0" smtClean="0"/>
              <a:t>Ac 19:5 When they heard this, they were baptized in the name of the Lord Jesus…7 Now the men were about twelve in all.</a:t>
            </a:r>
          </a:p>
          <a:p>
            <a:pPr lvl="1"/>
            <a:r>
              <a:rPr lang="en-US" dirty="0" smtClean="0"/>
              <a:t>Ac 19:18 And many who had believed came confessing and telling their deeds…20 So </a:t>
            </a:r>
            <a:r>
              <a:rPr lang="en-US" u="sng" dirty="0" smtClean="0"/>
              <a:t>the word of the Lord grew mightily and prevailed</a:t>
            </a:r>
            <a:r>
              <a:rPr lang="en-US" dirty="0" smtClean="0"/>
              <a:t>.</a:t>
            </a:r>
          </a:p>
          <a:p>
            <a:pPr lvl="1"/>
            <a:endParaRPr lang="en-US" dirty="0" smtClean="0"/>
          </a:p>
          <a:p>
            <a:pPr lvl="1"/>
            <a:endParaRPr lang="en-US" dirty="0" smtClean="0"/>
          </a:p>
          <a:p>
            <a:endParaRPr lang="en-US" dirty="0" smtClean="0"/>
          </a:p>
          <a:p>
            <a:pPr lvl="1"/>
            <a:endParaRPr lang="en-US" sz="3100" dirty="0" smtClean="0"/>
          </a:p>
          <a:p>
            <a:pPr lvl="1"/>
            <a:endParaRPr lang="en-US" dirty="0" smtClean="0"/>
          </a:p>
          <a:p>
            <a:pPr lvl="1"/>
            <a:endParaRPr lang="en-US" sz="2200" dirty="0" smtClean="0"/>
          </a:p>
          <a:p>
            <a:pPr lvl="1"/>
            <a:endParaRPr lang="en-US" sz="2200" dirty="0" smtClean="0"/>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229600" cy="4953000"/>
          </a:xfrm>
        </p:spPr>
        <p:txBody>
          <a:bodyPr>
            <a:normAutofit/>
          </a:bodyPr>
          <a:lstStyle/>
          <a:p>
            <a:r>
              <a:rPr lang="en-US" dirty="0" smtClean="0"/>
              <a:t>It was preached to all (Jew/Gentile, Rich/Poor, Jailor, Rulers and Royalty)</a:t>
            </a:r>
          </a:p>
          <a:p>
            <a:endParaRPr lang="en-US" dirty="0" smtClean="0"/>
          </a:p>
          <a:p>
            <a:r>
              <a:rPr lang="en-US" dirty="0" smtClean="0"/>
              <a:t>The emphasis was on the “Word” not the Messenger</a:t>
            </a:r>
          </a:p>
          <a:p>
            <a:endParaRPr lang="en-US" dirty="0" smtClean="0"/>
          </a:p>
          <a:p>
            <a:r>
              <a:rPr lang="en-US" dirty="0" smtClean="0"/>
              <a:t>Thought Question:  Do we have fewer results due to less sowing of the seed?</a:t>
            </a:r>
          </a:p>
          <a:p>
            <a:pPr lvl="1"/>
            <a:endParaRPr lang="en-US" dirty="0" smtClean="0"/>
          </a:p>
          <a:p>
            <a:pPr lvl="1"/>
            <a:endParaRPr lang="en-US" dirty="0" smtClean="0"/>
          </a:p>
          <a:p>
            <a:pPr lvl="1"/>
            <a:endParaRPr lang="en-US" dirty="0" smtClean="0"/>
          </a:p>
          <a:p>
            <a:endParaRPr lang="en-US" dirty="0" smtClean="0"/>
          </a:p>
          <a:p>
            <a:pPr lvl="1"/>
            <a:endParaRPr lang="en-US" sz="3100" dirty="0" smtClean="0"/>
          </a:p>
          <a:p>
            <a:pPr lvl="1"/>
            <a:endParaRPr lang="en-US" dirty="0" smtClean="0"/>
          </a:p>
          <a:p>
            <a:pPr lvl="1"/>
            <a:endParaRPr lang="en-US" sz="2200" dirty="0" smtClean="0"/>
          </a:p>
          <a:p>
            <a:pPr lvl="1"/>
            <a:endParaRPr lang="en-US" sz="2200" dirty="0" smtClean="0"/>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03">
                                            <p:txEl>
                                              <p:pRg st="2" end="2"/>
                                            </p:txEl>
                                          </p:spTgt>
                                        </p:tgtEl>
                                        <p:attrNameLst>
                                          <p:attrName>style.visibility</p:attrName>
                                        </p:attrNameLst>
                                      </p:cBhvr>
                                      <p:to>
                                        <p:strVal val="visible"/>
                                      </p:to>
                                    </p:set>
                                    <p:animEffect transition="in" filter="fade">
                                      <p:cBhvr>
                                        <p:cTn id="12" dur="500"/>
                                        <p:tgtEl>
                                          <p:spTgt spid="204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4" end="4"/>
                                            </p:txEl>
                                          </p:spTgt>
                                        </p:tgtEl>
                                        <p:attrNameLst>
                                          <p:attrName>style.visibility</p:attrName>
                                        </p:attrNameLst>
                                      </p:cBhvr>
                                      <p:to>
                                        <p:strVal val="visible"/>
                                      </p:to>
                                    </p:set>
                                    <p:animEffect transition="in" filter="fade">
                                      <p:cBhvr>
                                        <p:cTn id="17" dur="500"/>
                                        <p:tgtEl>
                                          <p:spTgt spid="204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077200" cy="682625"/>
          </a:xfrm>
        </p:spPr>
        <p:txBody>
          <a:bodyPr>
            <a:normAutofit fontScale="90000"/>
          </a:bodyPr>
          <a:lstStyle/>
          <a:p>
            <a:r>
              <a:rPr lang="en-US" b="1" dirty="0" smtClean="0"/>
              <a:t/>
            </a:r>
            <a:br>
              <a:rPr lang="en-US" b="1" dirty="0" smtClean="0"/>
            </a:br>
            <a:r>
              <a:rPr lang="en-US" b="1" dirty="0" smtClean="0"/>
              <a:t> </a:t>
            </a:r>
            <a:r>
              <a:rPr lang="en-US" sz="4000" b="1" dirty="0"/>
              <a:t>Current Methods Foreign </a:t>
            </a:r>
            <a:r>
              <a:rPr lang="en-US" sz="4000" b="1" dirty="0" smtClean="0"/>
              <a:t>To </a:t>
            </a:r>
            <a:r>
              <a:rPr lang="en-US" sz="4000" b="1" dirty="0"/>
              <a:t>Scripture</a:t>
            </a:r>
          </a:p>
        </p:txBody>
      </p:sp>
      <p:sp>
        <p:nvSpPr>
          <p:cNvPr id="3" name="Content Placeholder 2"/>
          <p:cNvSpPr>
            <a:spLocks noGrp="1"/>
          </p:cNvSpPr>
          <p:nvPr>
            <p:ph idx="1"/>
          </p:nvPr>
        </p:nvSpPr>
        <p:spPr>
          <a:xfrm>
            <a:off x="304800" y="1752600"/>
            <a:ext cx="8382000" cy="4343400"/>
          </a:xfrm>
        </p:spPr>
        <p:txBody>
          <a:bodyPr/>
          <a:lstStyle/>
          <a:p>
            <a:pPr>
              <a:defRPr/>
            </a:pPr>
            <a:r>
              <a:rPr lang="en-US" sz="2400" b="1" dirty="0" smtClean="0"/>
              <a:t>"What was responsible for your coming to Christ and this church?“</a:t>
            </a:r>
          </a:p>
          <a:p>
            <a:pPr>
              <a:defRPr/>
            </a:pPr>
            <a:r>
              <a:rPr lang="en-US" sz="2400" dirty="0" smtClean="0"/>
              <a:t>Their replies were:</a:t>
            </a:r>
          </a:p>
          <a:p>
            <a:pPr lvl="1">
              <a:defRPr/>
            </a:pPr>
            <a:r>
              <a:rPr lang="en-US" sz="2000" dirty="0" smtClean="0">
                <a:ea typeface="+mn-ea"/>
                <a:cs typeface="+mn-cs"/>
              </a:rPr>
              <a:t>I had a special need - 3%</a:t>
            </a:r>
          </a:p>
          <a:p>
            <a:pPr lvl="1">
              <a:defRPr/>
            </a:pPr>
            <a:r>
              <a:rPr lang="en-US" sz="2000" dirty="0" smtClean="0">
                <a:ea typeface="+mn-ea"/>
                <a:cs typeface="+mn-cs"/>
              </a:rPr>
              <a:t>I just walked in - 3%</a:t>
            </a:r>
          </a:p>
          <a:p>
            <a:pPr lvl="1">
              <a:defRPr/>
            </a:pPr>
            <a:r>
              <a:rPr lang="en-US" sz="2000" dirty="0" smtClean="0">
                <a:ea typeface="+mn-ea"/>
                <a:cs typeface="+mn-cs"/>
              </a:rPr>
              <a:t>I liked the minister - 6%</a:t>
            </a:r>
          </a:p>
          <a:p>
            <a:pPr lvl="1">
              <a:defRPr/>
            </a:pPr>
            <a:r>
              <a:rPr lang="en-US" sz="2000" dirty="0" smtClean="0">
                <a:ea typeface="+mn-ea"/>
                <a:cs typeface="+mn-cs"/>
              </a:rPr>
              <a:t>I visited there - 1%</a:t>
            </a:r>
          </a:p>
          <a:p>
            <a:pPr lvl="1">
              <a:defRPr/>
            </a:pPr>
            <a:r>
              <a:rPr lang="en-US" sz="2000" dirty="0" smtClean="0">
                <a:ea typeface="+mn-ea"/>
                <a:cs typeface="+mn-cs"/>
              </a:rPr>
              <a:t>I liked the Bible classes - 5%</a:t>
            </a:r>
          </a:p>
          <a:p>
            <a:pPr lvl="1">
              <a:defRPr/>
            </a:pPr>
            <a:r>
              <a:rPr lang="en-US" sz="2000" dirty="0" smtClean="0">
                <a:ea typeface="+mn-ea"/>
                <a:cs typeface="+mn-cs"/>
              </a:rPr>
              <a:t>I attended a gospel meeting - 0.5%</a:t>
            </a:r>
          </a:p>
          <a:p>
            <a:pPr lvl="1">
              <a:defRPr/>
            </a:pPr>
            <a:r>
              <a:rPr lang="en-US" sz="2000" dirty="0" smtClean="0">
                <a:ea typeface="+mn-ea"/>
                <a:cs typeface="+mn-cs"/>
              </a:rPr>
              <a:t>I liked the programs - 3%</a:t>
            </a:r>
          </a:p>
          <a:p>
            <a:pPr lvl="1">
              <a:defRPr/>
            </a:pPr>
            <a:r>
              <a:rPr lang="en-US" sz="2000" b="1" dirty="0" smtClean="0">
                <a:ea typeface="+mn-ea"/>
                <a:cs typeface="+mn-cs"/>
              </a:rPr>
              <a:t>A friend or relative invited me - 79%</a:t>
            </a:r>
            <a:endParaRPr lang="en-US" sz="2000" dirty="0" smtClean="0">
              <a:ea typeface="+mn-ea"/>
              <a:cs typeface="+mn-cs"/>
            </a:endParaRPr>
          </a:p>
          <a:p>
            <a:pPr>
              <a:defRPr/>
            </a:pPr>
            <a:endParaRPr lang="en-US" sz="2400" b="1" dirty="0" smtClean="0"/>
          </a:p>
          <a:p>
            <a:pPr marL="469900" lvl="1" indent="-469900">
              <a:buFont typeface="Wingdings" pitchFamily="2" charset="2"/>
              <a:buNone/>
              <a:defRPr/>
            </a:pPr>
            <a:endParaRPr lang="en-US" sz="2400" b="1" dirty="0" smtClean="0"/>
          </a:p>
          <a:p>
            <a:pPr>
              <a:defRPr/>
            </a:pPr>
            <a:endParaRPr lang="en-US" sz="2000" dirty="0" smtClean="0"/>
          </a:p>
          <a:p>
            <a:pPr lvl="1">
              <a:defRPr/>
            </a:pPr>
            <a:endParaRPr lang="en-US" sz="2400" dirty="0"/>
          </a:p>
        </p:txBody>
      </p:sp>
      <p:sp>
        <p:nvSpPr>
          <p:cNvPr id="5" name="Rounded Rectangle 4"/>
          <p:cNvSpPr>
            <a:spLocks noChangeArrowheads="1"/>
          </p:cNvSpPr>
          <p:nvPr/>
        </p:nvSpPr>
        <p:spPr bwMode="auto">
          <a:xfrm>
            <a:off x="838200" y="5562600"/>
            <a:ext cx="4114800" cy="381000"/>
          </a:xfrm>
          <a:prstGeom prst="roundRect">
            <a:avLst>
              <a:gd name="adj" fmla="val 16667"/>
            </a:avLst>
          </a:prstGeom>
          <a:noFill/>
          <a:ln w="57150" algn="ctr">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p>
        </p:txBody>
      </p:sp>
      <p:grpSp>
        <p:nvGrpSpPr>
          <p:cNvPr id="10" name="Group 9"/>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18753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 y="274638"/>
            <a:ext cx="75438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44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07969" y="1295400"/>
            <a:ext cx="1638756"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45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0" y="1280160"/>
            <a:ext cx="1752600" cy="557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45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3505200"/>
            <a:ext cx="3383202"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1371600"/>
            <a:ext cx="3810000" cy="5355312"/>
          </a:xfrm>
          <a:prstGeom prst="rect">
            <a:avLst/>
          </a:prstGeom>
          <a:solidFill>
            <a:schemeClr val="bg1"/>
          </a:solidFill>
        </p:spPr>
        <p:txBody>
          <a:bodyPr wrap="square" rtlCol="0">
            <a:spAutoFit/>
          </a:bodyPr>
          <a:lstStyle/>
          <a:p>
            <a:r>
              <a:rPr lang="en-US" b="1" dirty="0" err="1"/>
              <a:t>Eph</a:t>
            </a:r>
            <a:r>
              <a:rPr lang="en-US" b="1" dirty="0"/>
              <a:t> </a:t>
            </a:r>
            <a:r>
              <a:rPr lang="en-US" b="1" dirty="0" smtClean="0"/>
              <a:t>4:11-14  </a:t>
            </a:r>
            <a:r>
              <a:rPr lang="en-US" b="1" dirty="0"/>
              <a:t>And he gave some </a:t>
            </a:r>
            <a:r>
              <a:rPr lang="en-US" b="1" i="1" dirty="0"/>
              <a:t>to be</a:t>
            </a:r>
            <a:r>
              <a:rPr lang="en-US" b="1" dirty="0"/>
              <a:t> apostles; and some, prophets; and some, </a:t>
            </a:r>
            <a:r>
              <a:rPr lang="en-US" b="1" dirty="0" smtClean="0"/>
              <a:t>evangelists</a:t>
            </a:r>
            <a:r>
              <a:rPr lang="en-US" b="1" dirty="0"/>
              <a:t>; and some, pastors and teachers; </a:t>
            </a:r>
            <a:r>
              <a:rPr lang="en-US" b="1" dirty="0" smtClean="0"/>
              <a:t>for </a:t>
            </a:r>
            <a:r>
              <a:rPr lang="en-US" b="1" dirty="0"/>
              <a:t>the perfecting of the saints, unto the work of </a:t>
            </a:r>
            <a:r>
              <a:rPr lang="en-US" b="1" dirty="0" smtClean="0"/>
              <a:t>ministering</a:t>
            </a:r>
            <a:r>
              <a:rPr lang="en-US" b="1" dirty="0"/>
              <a:t>, unto the building up of the body of Christ: </a:t>
            </a:r>
            <a:r>
              <a:rPr lang="en-US" b="1" dirty="0" smtClean="0"/>
              <a:t>till </a:t>
            </a:r>
            <a:r>
              <a:rPr lang="en-US" b="1" dirty="0"/>
              <a:t>we all attain unto the unity of the faith, and of the knowledge of the Son of God, unto a </a:t>
            </a:r>
            <a:r>
              <a:rPr lang="en-US" b="1" dirty="0" err="1"/>
              <a:t>fullgrown</a:t>
            </a:r>
            <a:r>
              <a:rPr lang="en-US" b="1" dirty="0"/>
              <a:t> man, unto the measure of the stature of the </a:t>
            </a:r>
            <a:r>
              <a:rPr lang="en-US" b="1" dirty="0" err="1"/>
              <a:t>fulness</a:t>
            </a:r>
            <a:r>
              <a:rPr lang="en-US" b="1" dirty="0"/>
              <a:t> of Christ: </a:t>
            </a:r>
            <a:r>
              <a:rPr lang="en-US" b="1" dirty="0" smtClean="0"/>
              <a:t>that </a:t>
            </a:r>
            <a:r>
              <a:rPr lang="en-US" b="1" dirty="0"/>
              <a:t>we may be no longer children, tossed to and fro and carried about with every wind of doctrine, </a:t>
            </a:r>
          </a:p>
        </p:txBody>
      </p:sp>
      <p:sp>
        <p:nvSpPr>
          <p:cNvPr id="4" name="TextBox 3"/>
          <p:cNvSpPr txBox="1"/>
          <p:nvPr/>
        </p:nvSpPr>
        <p:spPr>
          <a:xfrm>
            <a:off x="5791200" y="1752600"/>
            <a:ext cx="2895600" cy="1200329"/>
          </a:xfrm>
          <a:prstGeom prst="rect">
            <a:avLst/>
          </a:prstGeom>
          <a:noFill/>
        </p:spPr>
        <p:txBody>
          <a:bodyPr wrap="square" rtlCol="0">
            <a:spAutoFit/>
          </a:bodyPr>
          <a:lstStyle/>
          <a:p>
            <a:r>
              <a:rPr lang="en-US" dirty="0" smtClean="0"/>
              <a:t>1 Pet. 2:2 as newborn babes</a:t>
            </a:r>
            <a:r>
              <a:rPr lang="en-US" dirty="0"/>
              <a:t>, desire the pure milk of the word, that you may grow thereby,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500"/>
                                        <p:tgtEl>
                                          <p:spTgt spid="22016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4498"/>
                                        </p:tgtEl>
                                        <p:attrNameLst>
                                          <p:attrName>style.visibility</p:attrName>
                                        </p:attrNameLst>
                                      </p:cBhvr>
                                      <p:to>
                                        <p:strVal val="visible"/>
                                      </p:to>
                                    </p:set>
                                    <p:animEffect transition="in" filter="fade">
                                      <p:cBhvr>
                                        <p:cTn id="15" dur="500"/>
                                        <p:tgtEl>
                                          <p:spTgt spid="234498"/>
                                        </p:tgtEl>
                                      </p:cBhvr>
                                    </p:animEffect>
                                  </p:childTnLst>
                                </p:cTn>
                              </p:par>
                              <p:par>
                                <p:cTn id="16" presetID="10" presetClass="entr" presetSubtype="0" fill="hold" nodeType="withEffect">
                                  <p:stCondLst>
                                    <p:cond delay="0"/>
                                  </p:stCondLst>
                                  <p:childTnLst>
                                    <p:set>
                                      <p:cBhvr>
                                        <p:cTn id="17" dur="1" fill="hold">
                                          <p:stCondLst>
                                            <p:cond delay="0"/>
                                          </p:stCondLst>
                                        </p:cTn>
                                        <p:tgtEl>
                                          <p:spTgt spid="234502"/>
                                        </p:tgtEl>
                                        <p:attrNameLst>
                                          <p:attrName>style.visibility</p:attrName>
                                        </p:attrNameLst>
                                      </p:cBhvr>
                                      <p:to>
                                        <p:strVal val="visible"/>
                                      </p:to>
                                    </p:set>
                                    <p:animEffect transition="in" filter="fade">
                                      <p:cBhvr>
                                        <p:cTn id="18" dur="500"/>
                                        <p:tgtEl>
                                          <p:spTgt spid="2345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4500"/>
                                        </p:tgtEl>
                                        <p:attrNameLst>
                                          <p:attrName>style.visibility</p:attrName>
                                        </p:attrNameLst>
                                      </p:cBhvr>
                                      <p:to>
                                        <p:strVal val="visible"/>
                                      </p:to>
                                    </p:set>
                                    <p:animEffect transition="in" filter="fade">
                                      <p:cBhvr>
                                        <p:cTn id="28" dur="500"/>
                                        <p:tgtEl>
                                          <p:spTgt spid="23450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52400" y="304800"/>
            <a:ext cx="75438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75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 y="3733800"/>
            <a:ext cx="3084513" cy="611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loud Callout 3"/>
          <p:cNvSpPr/>
          <p:nvPr/>
        </p:nvSpPr>
        <p:spPr>
          <a:xfrm>
            <a:off x="4191000" y="1219200"/>
            <a:ext cx="4876800" cy="4724400"/>
          </a:xfrm>
          <a:prstGeom prst="cloudCallout">
            <a:avLst>
              <a:gd name="adj1" fmla="val -79314"/>
              <a:gd name="adj2" fmla="val 8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If I want the body to grow, I must ensure it receives nutrition and exercise</a:t>
            </a:r>
            <a:endParaRPr lang="en-US" sz="3600" dirty="0"/>
          </a:p>
        </p:txBody>
      </p:sp>
    </p:spTree>
    <p:extLst>
      <p:ext uri="{BB962C8B-B14F-4D97-AF65-F5344CB8AC3E}">
        <p14:creationId xmlns:p14="http://schemas.microsoft.com/office/powerpoint/2010/main" xmlns="" val="70635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 y="274638"/>
            <a:ext cx="75438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sp>
        <p:nvSpPr>
          <p:cNvPr id="220163" name="Rectangle 3"/>
          <p:cNvSpPr>
            <a:spLocks noGrp="1" noChangeArrowheads="1"/>
          </p:cNvSpPr>
          <p:nvPr>
            <p:ph idx="1"/>
          </p:nvPr>
        </p:nvSpPr>
        <p:spPr>
          <a:xfrm>
            <a:off x="566738" y="1752600"/>
            <a:ext cx="8001000" cy="4953000"/>
          </a:xfrm>
        </p:spPr>
        <p:txBody>
          <a:bodyPr>
            <a:noAutofit/>
          </a:bodyPr>
          <a:lstStyle/>
          <a:p>
            <a:r>
              <a:rPr lang="en-US" dirty="0" smtClean="0"/>
              <a:t>Unity And Building Up Those Who Believe</a:t>
            </a:r>
          </a:p>
          <a:p>
            <a:pPr lvl="1"/>
            <a:r>
              <a:rPr lang="en-US" sz="3200" dirty="0" smtClean="0"/>
              <a:t>Ac 4:32 Now the multitude of those who believed were of one heart and one soul</a:t>
            </a:r>
          </a:p>
          <a:p>
            <a:pPr lvl="1"/>
            <a:r>
              <a:rPr lang="en-US" dirty="0"/>
              <a:t>Act 2:42  And they continued </a:t>
            </a:r>
            <a:r>
              <a:rPr lang="en-US" dirty="0" err="1"/>
              <a:t>stedfastly</a:t>
            </a:r>
            <a:r>
              <a:rPr lang="en-US" dirty="0"/>
              <a:t> in the apostles' teaching and fellowship, in the breaking of bread and the prayers. </a:t>
            </a:r>
            <a:endParaRPr lang="en-US" dirty="0" smtClean="0"/>
          </a:p>
          <a:p>
            <a:pPr lvl="1"/>
            <a:r>
              <a:rPr lang="en-US" dirty="0"/>
              <a:t>Act 9:22  But Saul increased the more in strength, and confounded the Jews that dwelt at Damascus, proving that this is the Christ. </a:t>
            </a:r>
          </a:p>
          <a:p>
            <a:pPr lvl="1"/>
            <a:endParaRPr lang="en-US" sz="2400"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577885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 y="274638"/>
            <a:ext cx="75438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sp>
        <p:nvSpPr>
          <p:cNvPr id="220163" name="Rectangle 3"/>
          <p:cNvSpPr>
            <a:spLocks noGrp="1" noChangeArrowheads="1"/>
          </p:cNvSpPr>
          <p:nvPr>
            <p:ph idx="1"/>
          </p:nvPr>
        </p:nvSpPr>
        <p:spPr>
          <a:xfrm>
            <a:off x="152400" y="1752600"/>
            <a:ext cx="8763000" cy="4953000"/>
          </a:xfrm>
        </p:spPr>
        <p:txBody>
          <a:bodyPr>
            <a:noAutofit/>
          </a:bodyPr>
          <a:lstStyle/>
          <a:p>
            <a:r>
              <a:rPr lang="en-US" dirty="0" smtClean="0"/>
              <a:t>Unity And Building Up Those Who Believe</a:t>
            </a:r>
          </a:p>
          <a:p>
            <a:pPr lvl="1"/>
            <a:endParaRPr lang="en-US" dirty="0" smtClean="0"/>
          </a:p>
          <a:p>
            <a:pPr lvl="1"/>
            <a:r>
              <a:rPr lang="en-US" dirty="0" smtClean="0"/>
              <a:t>Act 14:21-22  … </a:t>
            </a:r>
            <a:r>
              <a:rPr lang="en-US" dirty="0"/>
              <a:t>they returned to </a:t>
            </a:r>
            <a:r>
              <a:rPr lang="en-US" dirty="0" err="1"/>
              <a:t>Lystra</a:t>
            </a:r>
            <a:r>
              <a:rPr lang="en-US" dirty="0"/>
              <a:t>, </a:t>
            </a:r>
            <a:r>
              <a:rPr lang="en-US" dirty="0" err="1"/>
              <a:t>Iconium</a:t>
            </a:r>
            <a:r>
              <a:rPr lang="en-US" dirty="0"/>
              <a:t>, and Antioch, </a:t>
            </a:r>
            <a:r>
              <a:rPr lang="en-US" u="sng" dirty="0" smtClean="0"/>
              <a:t>strengthening </a:t>
            </a:r>
            <a:r>
              <a:rPr lang="en-US" u="sng" dirty="0"/>
              <a:t>the souls of the disciples, exhorting them to continue in the faith,</a:t>
            </a:r>
          </a:p>
          <a:p>
            <a:pPr lvl="1"/>
            <a:endParaRPr lang="en-US" dirty="0" smtClean="0"/>
          </a:p>
          <a:p>
            <a:pPr lvl="1"/>
            <a:r>
              <a:rPr lang="en-US" dirty="0" smtClean="0"/>
              <a:t>Ac </a:t>
            </a:r>
            <a:r>
              <a:rPr lang="en-US" dirty="0"/>
              <a:t>18:23 After he had spent some time there, he departed and went over the region of Galatia and Phrygia in order, </a:t>
            </a:r>
            <a:r>
              <a:rPr lang="en-US" u="sng" dirty="0"/>
              <a:t>strengthening all the disciples</a:t>
            </a:r>
            <a:r>
              <a:rPr lang="en-US" dirty="0" smtClean="0"/>
              <a:t>.</a:t>
            </a:r>
            <a:endParaRPr lang="en-US"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311126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 y="274638"/>
            <a:ext cx="75438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sp>
        <p:nvSpPr>
          <p:cNvPr id="220163" name="Rectangle 3"/>
          <p:cNvSpPr>
            <a:spLocks noGrp="1" noChangeArrowheads="1"/>
          </p:cNvSpPr>
          <p:nvPr>
            <p:ph idx="1"/>
          </p:nvPr>
        </p:nvSpPr>
        <p:spPr>
          <a:xfrm>
            <a:off x="152400" y="1752600"/>
            <a:ext cx="8763000" cy="4953000"/>
          </a:xfrm>
        </p:spPr>
        <p:txBody>
          <a:bodyPr>
            <a:noAutofit/>
          </a:bodyPr>
          <a:lstStyle/>
          <a:p>
            <a:r>
              <a:rPr lang="en-US" dirty="0" smtClean="0"/>
              <a:t>Unity And Building Up Those Who Believe</a:t>
            </a:r>
          </a:p>
          <a:p>
            <a:pPr lvl="1"/>
            <a:endParaRPr lang="en-US" dirty="0" smtClean="0"/>
          </a:p>
          <a:p>
            <a:pPr lvl="1"/>
            <a:r>
              <a:rPr lang="en-US" dirty="0" smtClean="0"/>
              <a:t>Ac </a:t>
            </a:r>
            <a:r>
              <a:rPr lang="en-US" dirty="0"/>
              <a:t>18:27 And when he desired to cross to Achaia, the brethren wrote, exhorting the disciples to receive him; and when he arrived, </a:t>
            </a:r>
            <a:r>
              <a:rPr lang="en-US" b="1" u="sng" dirty="0"/>
              <a:t>he greatly helped those who had believed through grace</a:t>
            </a:r>
            <a:r>
              <a:rPr lang="en-US" dirty="0"/>
              <a:t>; 28 for he vigorously refuted the Jews publicly, showing from the Scriptures that Jesus is the Christ.</a:t>
            </a:r>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626377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274638"/>
            <a:ext cx="74676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sp>
        <p:nvSpPr>
          <p:cNvPr id="220163" name="Rectangle 3"/>
          <p:cNvSpPr>
            <a:spLocks noGrp="1" noChangeArrowheads="1"/>
          </p:cNvSpPr>
          <p:nvPr>
            <p:ph idx="1"/>
          </p:nvPr>
        </p:nvSpPr>
        <p:spPr>
          <a:xfrm>
            <a:off x="566738" y="1752600"/>
            <a:ext cx="8001000" cy="4953000"/>
          </a:xfrm>
        </p:spPr>
        <p:txBody>
          <a:bodyPr>
            <a:noAutofit/>
          </a:bodyPr>
          <a:lstStyle/>
          <a:p>
            <a:r>
              <a:rPr lang="en-US" dirty="0" smtClean="0"/>
              <a:t>Unity And Building Up Those Who Believe</a:t>
            </a:r>
          </a:p>
          <a:p>
            <a:pPr lvl="1"/>
            <a:r>
              <a:rPr lang="en-US" dirty="0"/>
              <a:t>Ac 14:23 So when they had appointed elders in every church, and prayed with fasting, they commended them to the Lord in whom they had believed</a:t>
            </a:r>
            <a:r>
              <a:rPr lang="en-US" dirty="0" smtClean="0"/>
              <a:t>.</a:t>
            </a:r>
          </a:p>
          <a:p>
            <a:pPr lvl="1"/>
            <a:r>
              <a:rPr lang="en-US" dirty="0"/>
              <a:t>Ac 20:27 "For I have not shunned to declare to you </a:t>
            </a:r>
            <a:r>
              <a:rPr lang="en-US" u="sng" dirty="0"/>
              <a:t>the whole counsel of God</a:t>
            </a:r>
            <a:r>
              <a:rPr lang="en-US" dirty="0"/>
              <a:t>. 28 "Therefore take heed to yourselves and to all the flock, among which the Holy Spirit has made you overseers, to shepherd the church of God which He purchased with His own blood.</a:t>
            </a:r>
          </a:p>
          <a:p>
            <a:pPr lvl="1"/>
            <a:endParaRPr lang="en-US" dirty="0"/>
          </a:p>
          <a:p>
            <a:pPr lvl="1"/>
            <a:endParaRPr lang="en-US" sz="2400"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7223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34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5961"/>
            <a:ext cx="9144000" cy="643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0"/>
            <a:ext cx="9144000" cy="523220"/>
          </a:xfrm>
          <a:prstGeom prst="rect">
            <a:avLst/>
          </a:prstGeom>
          <a:solidFill>
            <a:schemeClr val="accent1">
              <a:lumMod val="75000"/>
            </a:scheme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Church Growth Not Congregational Growth</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3820288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274638"/>
            <a:ext cx="7467600" cy="1143000"/>
          </a:xfrm>
        </p:spPr>
        <p:txBody>
          <a:bodyPr>
            <a:normAutofit fontScale="90000"/>
          </a:bodyPr>
          <a:lstStyle/>
          <a:p>
            <a:r>
              <a:rPr lang="en-US" b="1" dirty="0" smtClean="0"/>
              <a:t>Growth </a:t>
            </a:r>
            <a:r>
              <a:rPr lang="en-US" b="1" dirty="0"/>
              <a:t>Through Christian </a:t>
            </a:r>
            <a:r>
              <a:rPr lang="en-US" b="1" dirty="0" smtClean="0"/>
              <a:t>Growth</a:t>
            </a:r>
            <a:endParaRPr lang="en-US" b="1" dirty="0"/>
          </a:p>
        </p:txBody>
      </p:sp>
      <p:sp>
        <p:nvSpPr>
          <p:cNvPr id="220163" name="Rectangle 3"/>
          <p:cNvSpPr>
            <a:spLocks noGrp="1" noChangeArrowheads="1"/>
          </p:cNvSpPr>
          <p:nvPr>
            <p:ph idx="1"/>
          </p:nvPr>
        </p:nvSpPr>
        <p:spPr>
          <a:xfrm>
            <a:off x="566738" y="1752600"/>
            <a:ext cx="8001000" cy="4953000"/>
          </a:xfrm>
        </p:spPr>
        <p:txBody>
          <a:bodyPr>
            <a:noAutofit/>
          </a:bodyPr>
          <a:lstStyle/>
          <a:p>
            <a:r>
              <a:rPr lang="en-US" dirty="0" smtClean="0"/>
              <a:t>We have all “spiritual ages” here today</a:t>
            </a:r>
            <a:endParaRPr lang="en-US" dirty="0"/>
          </a:p>
          <a:p>
            <a:endParaRPr lang="en-US" dirty="0" smtClean="0"/>
          </a:p>
          <a:p>
            <a:r>
              <a:rPr lang="en-US" dirty="0" smtClean="0"/>
              <a:t>Do I look into the perfect law of liberty to see my true self? (James 1:22-25)</a:t>
            </a:r>
          </a:p>
          <a:p>
            <a:pPr lvl="1"/>
            <a:r>
              <a:rPr lang="en-US" dirty="0" smtClean="0"/>
              <a:t>What is my “Spiritual Age”?</a:t>
            </a:r>
          </a:p>
          <a:p>
            <a:pPr lvl="1"/>
            <a:r>
              <a:rPr lang="en-US" dirty="0" smtClean="0"/>
              <a:t>What am I doing to grow so that the Church may grow?</a:t>
            </a:r>
            <a:endParaRPr lang="en-US" dirty="0"/>
          </a:p>
          <a:p>
            <a:pPr lvl="1"/>
            <a:endParaRPr lang="en-US" dirty="0"/>
          </a:p>
          <a:p>
            <a:pPr lvl="1"/>
            <a:endParaRPr lang="en-US" sz="2400"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2102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arn(inVertical)">
                                      <p:cBhvr>
                                        <p:cTn id="7" dur="500"/>
                                        <p:tgtEl>
                                          <p:spTgt spid="220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0163">
                                            <p:txEl>
                                              <p:pRg st="2" end="2"/>
                                            </p:txEl>
                                          </p:spTgt>
                                        </p:tgtEl>
                                        <p:attrNameLst>
                                          <p:attrName>style.visibility</p:attrName>
                                        </p:attrNameLst>
                                      </p:cBhvr>
                                      <p:to>
                                        <p:strVal val="visible"/>
                                      </p:to>
                                    </p:set>
                                    <p:animEffect transition="in" filter="barn(inVertical)">
                                      <p:cBhvr>
                                        <p:cTn id="12" dur="500"/>
                                        <p:tgtEl>
                                          <p:spTgt spid="22016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0163">
                                            <p:txEl>
                                              <p:pRg st="3" end="3"/>
                                            </p:txEl>
                                          </p:spTgt>
                                        </p:tgtEl>
                                        <p:attrNameLst>
                                          <p:attrName>style.visibility</p:attrName>
                                        </p:attrNameLst>
                                      </p:cBhvr>
                                      <p:to>
                                        <p:strVal val="visible"/>
                                      </p:to>
                                    </p:set>
                                    <p:animEffect transition="in" filter="barn(inVertical)">
                                      <p:cBhvr>
                                        <p:cTn id="15" dur="500"/>
                                        <p:tgtEl>
                                          <p:spTgt spid="22016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0163">
                                            <p:txEl>
                                              <p:pRg st="4" end="4"/>
                                            </p:txEl>
                                          </p:spTgt>
                                        </p:tgtEl>
                                        <p:attrNameLst>
                                          <p:attrName>style.visibility</p:attrName>
                                        </p:attrNameLst>
                                      </p:cBhvr>
                                      <p:to>
                                        <p:strVal val="visible"/>
                                      </p:to>
                                    </p:set>
                                    <p:animEffect transition="in" filter="barn(inVertical)">
                                      <p:cBhvr>
                                        <p:cTn id="18"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52400" y="304800"/>
            <a:ext cx="7543800" cy="1143000"/>
          </a:xfrm>
        </p:spPr>
        <p:txBody>
          <a:bodyPr>
            <a:normAutofit/>
          </a:bodyPr>
          <a:lstStyle/>
          <a:p>
            <a:r>
              <a:rPr lang="en-US" b="1" dirty="0"/>
              <a:t>Church Growth During Trouble</a:t>
            </a:r>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85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 y="4038600"/>
            <a:ext cx="3811703"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loud Callout 3"/>
          <p:cNvSpPr/>
          <p:nvPr/>
        </p:nvSpPr>
        <p:spPr>
          <a:xfrm>
            <a:off x="4191000" y="1219200"/>
            <a:ext cx="4876800" cy="4724400"/>
          </a:xfrm>
          <a:prstGeom prst="cloudCallout">
            <a:avLst>
              <a:gd name="adj1" fmla="val -86033"/>
              <a:gd name="adj2" fmla="val 1520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smtClean="0"/>
              <a:t>Trouble will come, will it DESTROY or make us STRONGER?</a:t>
            </a:r>
            <a:endParaRPr lang="en-US" sz="3600" b="1" dirty="0"/>
          </a:p>
        </p:txBody>
      </p:sp>
    </p:spTree>
    <p:extLst>
      <p:ext uri="{BB962C8B-B14F-4D97-AF65-F5344CB8AC3E}">
        <p14:creationId xmlns:p14="http://schemas.microsoft.com/office/powerpoint/2010/main" xmlns="" val="265847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228600"/>
            <a:ext cx="6705600" cy="1143000"/>
          </a:xfrm>
        </p:spPr>
        <p:txBody>
          <a:bodyPr>
            <a:noAutofit/>
          </a:bodyPr>
          <a:lstStyle/>
          <a:p>
            <a:r>
              <a:rPr lang="en-US" sz="3600" b="1" dirty="0" smtClean="0"/>
              <a:t>Church Growth During Trouble</a:t>
            </a:r>
            <a:endParaRPr lang="en-US" sz="3600" b="1" dirty="0"/>
          </a:p>
        </p:txBody>
      </p:sp>
      <p:sp>
        <p:nvSpPr>
          <p:cNvPr id="201731" name="Rectangle 3"/>
          <p:cNvSpPr>
            <a:spLocks noGrp="1" noChangeArrowheads="1"/>
          </p:cNvSpPr>
          <p:nvPr>
            <p:ph idx="1"/>
          </p:nvPr>
        </p:nvSpPr>
        <p:spPr/>
        <p:txBody>
          <a:bodyPr/>
          <a:lstStyle/>
          <a:p>
            <a:r>
              <a:rPr lang="en-US" dirty="0" smtClean="0"/>
              <a:t>Does Prison Stop the Growth?</a:t>
            </a:r>
          </a:p>
          <a:p>
            <a:pPr lvl="1"/>
            <a:r>
              <a:rPr lang="en-US" dirty="0" smtClean="0"/>
              <a:t>Ac </a:t>
            </a:r>
            <a:r>
              <a:rPr lang="en-US" dirty="0"/>
              <a:t>5:14 And believers were increasingly added to the Lord, multitudes of both men and women,</a:t>
            </a:r>
          </a:p>
          <a:p>
            <a:pPr lvl="1"/>
            <a:r>
              <a:rPr lang="en-US" dirty="0"/>
              <a:t>Ac 5:42 And </a:t>
            </a:r>
            <a:r>
              <a:rPr lang="en-US" b="1" u="sng" dirty="0"/>
              <a:t>daily</a:t>
            </a:r>
            <a:r>
              <a:rPr lang="en-US" dirty="0"/>
              <a:t> in the temple, and in every house, they </a:t>
            </a:r>
            <a:r>
              <a:rPr lang="en-US" b="1" u="sng" dirty="0"/>
              <a:t>did not cease</a:t>
            </a:r>
            <a:r>
              <a:rPr lang="en-US" dirty="0"/>
              <a:t> teaching and preaching Jesus as the Christ</a:t>
            </a:r>
            <a:r>
              <a:rPr lang="en-US" dirty="0" smtClean="0"/>
              <a:t>.</a:t>
            </a:r>
          </a:p>
          <a:p>
            <a:pPr lvl="1"/>
            <a:r>
              <a:rPr lang="en-US" dirty="0" err="1" smtClean="0"/>
              <a:t>Gamaliel’s</a:t>
            </a:r>
            <a:r>
              <a:rPr lang="en-US" dirty="0" smtClean="0"/>
              <a:t> Advise</a:t>
            </a:r>
            <a:endParaRPr lang="en-US"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228600"/>
            <a:ext cx="6705600" cy="1143000"/>
          </a:xfrm>
        </p:spPr>
        <p:txBody>
          <a:bodyPr>
            <a:noAutofit/>
          </a:bodyPr>
          <a:lstStyle/>
          <a:p>
            <a:r>
              <a:rPr lang="en-US" sz="3600" b="1" dirty="0" smtClean="0"/>
              <a:t>Church Growth During Trouble</a:t>
            </a:r>
            <a:endParaRPr lang="en-US" sz="3600" b="1" dirty="0"/>
          </a:p>
        </p:txBody>
      </p:sp>
      <p:sp>
        <p:nvSpPr>
          <p:cNvPr id="201731" name="Rectangle 3"/>
          <p:cNvSpPr>
            <a:spLocks noGrp="1" noChangeArrowheads="1"/>
          </p:cNvSpPr>
          <p:nvPr>
            <p:ph idx="1"/>
          </p:nvPr>
        </p:nvSpPr>
        <p:spPr/>
        <p:txBody>
          <a:bodyPr>
            <a:normAutofit fontScale="92500" lnSpcReduction="20000"/>
          </a:bodyPr>
          <a:lstStyle/>
          <a:p>
            <a:r>
              <a:rPr lang="en-US" dirty="0" smtClean="0"/>
              <a:t>Does Trouble Among The Members Stops Growth?</a:t>
            </a:r>
          </a:p>
          <a:p>
            <a:pPr lvl="1"/>
            <a:r>
              <a:rPr lang="en-US" dirty="0"/>
              <a:t> Ac 6:1 ¶ Now in those days, when the number of the disciples was multiplying, there arose a </a:t>
            </a:r>
            <a:r>
              <a:rPr lang="en-US" u="sng" dirty="0"/>
              <a:t>complaint against the Hebrews by the Hellenists, because their widows were neglected in the daily distribution.</a:t>
            </a:r>
          </a:p>
          <a:p>
            <a:r>
              <a:rPr lang="en-US" dirty="0" smtClean="0"/>
              <a:t> Notice The Focus By The Apostles</a:t>
            </a:r>
          </a:p>
          <a:p>
            <a:pPr lvl="1"/>
            <a:r>
              <a:rPr lang="en-US" dirty="0" smtClean="0"/>
              <a:t>Ac 6:2,4 </a:t>
            </a:r>
            <a:r>
              <a:rPr lang="en-US" dirty="0"/>
              <a:t>Then the twelve summoned the multitude of the disciples and said, "It is not desirable that we should leave the word of God and serve tables</a:t>
            </a:r>
            <a:r>
              <a:rPr lang="en-US" dirty="0" smtClean="0"/>
              <a:t>.  … but </a:t>
            </a:r>
            <a:r>
              <a:rPr lang="en-US" dirty="0"/>
              <a:t>we will give ourselves continually to prayer and to the ministry of the word."</a:t>
            </a:r>
          </a:p>
          <a:p>
            <a:pPr lvl="1"/>
            <a:endParaRPr lang="en-US" dirty="0"/>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25304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228600"/>
            <a:ext cx="6705600" cy="1143000"/>
          </a:xfrm>
        </p:spPr>
        <p:txBody>
          <a:bodyPr>
            <a:noAutofit/>
          </a:bodyPr>
          <a:lstStyle/>
          <a:p>
            <a:r>
              <a:rPr lang="en-US" sz="3600" b="1" dirty="0" smtClean="0"/>
              <a:t>Church Growth During Trouble</a:t>
            </a:r>
            <a:endParaRPr lang="en-US" sz="3600" b="1" dirty="0"/>
          </a:p>
        </p:txBody>
      </p:sp>
      <p:sp>
        <p:nvSpPr>
          <p:cNvPr id="201731" name="Rectangle 3"/>
          <p:cNvSpPr>
            <a:spLocks noGrp="1" noChangeArrowheads="1"/>
          </p:cNvSpPr>
          <p:nvPr>
            <p:ph idx="1"/>
          </p:nvPr>
        </p:nvSpPr>
        <p:spPr>
          <a:xfrm>
            <a:off x="457200" y="1600200"/>
            <a:ext cx="8229600" cy="5181600"/>
          </a:xfrm>
        </p:spPr>
        <p:txBody>
          <a:bodyPr>
            <a:normAutofit/>
          </a:bodyPr>
          <a:lstStyle/>
          <a:p>
            <a:r>
              <a:rPr lang="en-US" dirty="0" smtClean="0"/>
              <a:t>Does Persecution Stop the Growth?</a:t>
            </a:r>
          </a:p>
          <a:p>
            <a:pPr lvl="1"/>
            <a:r>
              <a:rPr lang="en-US" dirty="0" smtClean="0"/>
              <a:t>Ac </a:t>
            </a:r>
            <a:r>
              <a:rPr lang="en-US" dirty="0"/>
              <a:t>8:3 As for Saul, he made havoc of the church, entering every house, and dragging off men and women, committing them to prison.</a:t>
            </a:r>
          </a:p>
          <a:p>
            <a:pPr lvl="1"/>
            <a:r>
              <a:rPr lang="en-US" dirty="0"/>
              <a:t>4 Therefore those who were scattered </a:t>
            </a:r>
            <a:r>
              <a:rPr lang="en-US" u="sng" dirty="0"/>
              <a:t>went everywhere preaching the word</a:t>
            </a:r>
            <a:r>
              <a:rPr lang="en-US" dirty="0" smtClean="0"/>
              <a:t>.</a:t>
            </a:r>
          </a:p>
          <a:p>
            <a:pPr lvl="1"/>
            <a:endParaRPr lang="en-US" dirty="0"/>
          </a:p>
          <a:p>
            <a:r>
              <a:rPr lang="en-US" dirty="0" smtClean="0"/>
              <a:t>However, it wasn’t always this way</a:t>
            </a:r>
          </a:p>
          <a:p>
            <a:pPr lvl="1"/>
            <a:r>
              <a:rPr lang="en-US" dirty="0" smtClean="0"/>
              <a:t>Corinthians &amp; Rev. 2-3</a:t>
            </a:r>
          </a:p>
          <a:p>
            <a:r>
              <a:rPr lang="en-US" dirty="0" smtClean="0"/>
              <a:t>How will we react to trouble?</a:t>
            </a:r>
          </a:p>
        </p:txBody>
      </p:sp>
      <p:grpSp>
        <p:nvGrpSpPr>
          <p:cNvPr id="9" name="Group 8"/>
          <p:cNvGrpSpPr/>
          <p:nvPr/>
        </p:nvGrpSpPr>
        <p:grpSpPr>
          <a:xfrm>
            <a:off x="228600" y="152400"/>
            <a:ext cx="8763000" cy="1298575"/>
            <a:chOff x="228600" y="152400"/>
            <a:chExt cx="8763000" cy="1298575"/>
          </a:xfrm>
        </p:grpSpPr>
        <p:sp>
          <p:nvSpPr>
            <p:cNvPr id="10" name="Rectangle 9"/>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4617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17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1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077200" cy="682625"/>
          </a:xfrm>
        </p:spPr>
        <p:txBody>
          <a:bodyPr>
            <a:normAutofit fontScale="90000"/>
          </a:bodyPr>
          <a:lstStyle/>
          <a:p>
            <a:r>
              <a:rPr lang="en-US" b="1" dirty="0" smtClean="0"/>
              <a:t/>
            </a:r>
            <a:br>
              <a:rPr lang="en-US" b="1" dirty="0" smtClean="0"/>
            </a:br>
            <a:r>
              <a:rPr lang="en-US" b="1" dirty="0" smtClean="0"/>
              <a:t> </a:t>
            </a:r>
            <a:r>
              <a:rPr lang="en-US" sz="4000" b="1" dirty="0"/>
              <a:t>Current Methods Foreign </a:t>
            </a:r>
            <a:r>
              <a:rPr lang="en-US" sz="4000" b="1" dirty="0" smtClean="0"/>
              <a:t>To </a:t>
            </a:r>
            <a:r>
              <a:rPr lang="en-US" sz="4000" b="1" dirty="0"/>
              <a:t>Scripture</a:t>
            </a:r>
          </a:p>
        </p:txBody>
      </p:sp>
      <p:sp>
        <p:nvSpPr>
          <p:cNvPr id="3" name="Content Placeholder 2"/>
          <p:cNvSpPr>
            <a:spLocks noGrp="1"/>
          </p:cNvSpPr>
          <p:nvPr>
            <p:ph idx="1"/>
          </p:nvPr>
        </p:nvSpPr>
        <p:spPr>
          <a:xfrm>
            <a:off x="304800" y="1752600"/>
            <a:ext cx="8382000" cy="4343400"/>
          </a:xfrm>
        </p:spPr>
        <p:txBody>
          <a:bodyPr/>
          <a:lstStyle/>
          <a:p>
            <a:pPr>
              <a:defRPr/>
            </a:pPr>
            <a:r>
              <a:rPr lang="en-US" sz="2400" b="1" dirty="0" smtClean="0"/>
              <a:t>"What was responsible for your coming to Christ and this church?“</a:t>
            </a:r>
          </a:p>
          <a:p>
            <a:pPr>
              <a:defRPr/>
            </a:pPr>
            <a:r>
              <a:rPr lang="en-US" sz="2400" dirty="0" smtClean="0"/>
              <a:t>Their replies were:</a:t>
            </a:r>
          </a:p>
          <a:p>
            <a:pPr lvl="1">
              <a:defRPr/>
            </a:pPr>
            <a:r>
              <a:rPr lang="en-US" sz="2000" dirty="0" smtClean="0">
                <a:ea typeface="+mn-ea"/>
                <a:cs typeface="+mn-cs"/>
              </a:rPr>
              <a:t>I had a special need - 3%</a:t>
            </a:r>
          </a:p>
          <a:p>
            <a:pPr lvl="1">
              <a:defRPr/>
            </a:pPr>
            <a:r>
              <a:rPr lang="en-US" sz="2000" dirty="0" smtClean="0">
                <a:ea typeface="+mn-ea"/>
                <a:cs typeface="+mn-cs"/>
              </a:rPr>
              <a:t>I just walked in - 3%</a:t>
            </a:r>
          </a:p>
          <a:p>
            <a:pPr lvl="1">
              <a:defRPr/>
            </a:pPr>
            <a:r>
              <a:rPr lang="en-US" sz="2000" dirty="0" smtClean="0">
                <a:ea typeface="+mn-ea"/>
                <a:cs typeface="+mn-cs"/>
              </a:rPr>
              <a:t>I liked the minister - 6%</a:t>
            </a:r>
          </a:p>
          <a:p>
            <a:pPr lvl="1">
              <a:defRPr/>
            </a:pPr>
            <a:r>
              <a:rPr lang="en-US" sz="2000" dirty="0" smtClean="0">
                <a:ea typeface="+mn-ea"/>
                <a:cs typeface="+mn-cs"/>
              </a:rPr>
              <a:t>I visited there - 1%</a:t>
            </a:r>
          </a:p>
          <a:p>
            <a:pPr lvl="1">
              <a:defRPr/>
            </a:pPr>
            <a:r>
              <a:rPr lang="en-US" sz="2000" dirty="0" smtClean="0">
                <a:ea typeface="+mn-ea"/>
                <a:cs typeface="+mn-cs"/>
              </a:rPr>
              <a:t>I liked the Bible classes - 5%</a:t>
            </a:r>
          </a:p>
          <a:p>
            <a:pPr lvl="1">
              <a:defRPr/>
            </a:pPr>
            <a:r>
              <a:rPr lang="en-US" sz="2000" dirty="0" smtClean="0">
                <a:ea typeface="+mn-ea"/>
                <a:cs typeface="+mn-cs"/>
              </a:rPr>
              <a:t>I attended a gospel meeting - 0.5%</a:t>
            </a:r>
          </a:p>
          <a:p>
            <a:pPr lvl="1">
              <a:defRPr/>
            </a:pPr>
            <a:r>
              <a:rPr lang="en-US" sz="2000" dirty="0" smtClean="0">
                <a:ea typeface="+mn-ea"/>
                <a:cs typeface="+mn-cs"/>
              </a:rPr>
              <a:t>I liked the programs - 3%</a:t>
            </a:r>
          </a:p>
          <a:p>
            <a:pPr lvl="1">
              <a:defRPr/>
            </a:pPr>
            <a:r>
              <a:rPr lang="en-US" sz="2000" b="1" dirty="0" smtClean="0">
                <a:ea typeface="+mn-ea"/>
                <a:cs typeface="+mn-cs"/>
              </a:rPr>
              <a:t>A friend or relative invited me - 79%</a:t>
            </a:r>
            <a:endParaRPr lang="en-US" sz="2000" dirty="0" smtClean="0">
              <a:ea typeface="+mn-ea"/>
              <a:cs typeface="+mn-cs"/>
            </a:endParaRPr>
          </a:p>
          <a:p>
            <a:pPr>
              <a:defRPr/>
            </a:pPr>
            <a:endParaRPr lang="en-US" sz="2400" b="1" dirty="0" smtClean="0"/>
          </a:p>
          <a:p>
            <a:pPr marL="469900" lvl="1" indent="-469900">
              <a:buFont typeface="Wingdings" pitchFamily="2" charset="2"/>
              <a:buNone/>
              <a:defRPr/>
            </a:pPr>
            <a:endParaRPr lang="en-US" sz="2400" b="1" dirty="0" smtClean="0"/>
          </a:p>
          <a:p>
            <a:pPr>
              <a:defRPr/>
            </a:pPr>
            <a:endParaRPr lang="en-US" sz="2000" dirty="0" smtClean="0"/>
          </a:p>
          <a:p>
            <a:pPr lvl="1">
              <a:defRPr/>
            </a:pPr>
            <a:endParaRPr lang="en-US" sz="2400" dirty="0"/>
          </a:p>
        </p:txBody>
      </p:sp>
      <p:sp>
        <p:nvSpPr>
          <p:cNvPr id="5" name="Rounded Rectangle 4"/>
          <p:cNvSpPr>
            <a:spLocks noChangeArrowheads="1"/>
          </p:cNvSpPr>
          <p:nvPr/>
        </p:nvSpPr>
        <p:spPr bwMode="auto">
          <a:xfrm>
            <a:off x="762000" y="5181600"/>
            <a:ext cx="4114800" cy="381000"/>
          </a:xfrm>
          <a:prstGeom prst="roundRect">
            <a:avLst>
              <a:gd name="adj" fmla="val 16667"/>
            </a:avLst>
          </a:prstGeom>
          <a:noFill/>
          <a:ln w="57150" algn="ctr">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p>
        </p:txBody>
      </p:sp>
      <p:grpSp>
        <p:nvGrpSpPr>
          <p:cNvPr id="10" name="Group 9"/>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153659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6" name="Rectangle 8"/>
          <p:cNvGraphicFramePr>
            <a:graphicFrameLocks/>
          </p:cNvGraphicFramePr>
          <p:nvPr/>
        </p:nvGraphicFramePr>
        <p:xfrm>
          <a:off x="1524000" y="1397000"/>
          <a:ext cx="6096000" cy="4064000"/>
        </p:xfrm>
        <a:graphic>
          <a:graphicData uri="http://schemas.openxmlformats.org/presentationml/2006/ole">
            <p:oleObj spid="_x0000_s228429" name="Image File" r:id="rId4" imgW="0" imgH="0" progId="">
              <p:embed/>
            </p:oleObj>
          </a:graphicData>
        </a:graphic>
      </p:graphicFrame>
      <p:graphicFrame>
        <p:nvGraphicFramePr>
          <p:cNvPr id="94218" name="Object 10"/>
          <p:cNvGraphicFramePr>
            <a:graphicFrameLocks noChangeAspect="1"/>
          </p:cNvGraphicFramePr>
          <p:nvPr>
            <p:extLst>
              <p:ext uri="{D42A27DB-BD31-4B8C-83A1-F6EECF244321}">
                <p14:modId xmlns:p14="http://schemas.microsoft.com/office/powerpoint/2010/main" xmlns="" val="1147692712"/>
              </p:ext>
            </p:extLst>
          </p:nvPr>
        </p:nvGraphicFramePr>
        <p:xfrm>
          <a:off x="0" y="0"/>
          <a:ext cx="9144000" cy="6819900"/>
        </p:xfrm>
        <a:graphic>
          <a:graphicData uri="http://schemas.openxmlformats.org/presentationml/2006/ole">
            <p:oleObj spid="_x0000_s228430" name="Bitmap Image" r:id="rId5" imgW="5372850" imgH="4780952" progId="PBrush">
              <p:embed/>
            </p:oleObj>
          </a:graphicData>
        </a:graphic>
      </p:graphicFrame>
      <p:graphicFrame>
        <p:nvGraphicFramePr>
          <p:cNvPr id="94219" name="Object 11"/>
          <p:cNvGraphicFramePr>
            <a:graphicFrameLocks noChangeAspect="1"/>
          </p:cNvGraphicFramePr>
          <p:nvPr/>
        </p:nvGraphicFramePr>
        <p:xfrm>
          <a:off x="1676400" y="4191000"/>
          <a:ext cx="3581400" cy="1981200"/>
        </p:xfrm>
        <a:graphic>
          <a:graphicData uri="http://schemas.openxmlformats.org/presentationml/2006/ole">
            <p:oleObj spid="_x0000_s228431" name="Bitmap Image" r:id="rId6" imgW="1324160" imgH="905001" progId="PBrush">
              <p:embed/>
            </p:oleObj>
          </a:graphicData>
        </a:graphic>
      </p:graphicFrame>
      <p:sp>
        <p:nvSpPr>
          <p:cNvPr id="94220" name="Oval 12"/>
          <p:cNvSpPr>
            <a:spLocks noChangeArrowheads="1"/>
          </p:cNvSpPr>
          <p:nvPr/>
        </p:nvSpPr>
        <p:spPr bwMode="auto">
          <a:xfrm>
            <a:off x="990600" y="3886200"/>
            <a:ext cx="4648200" cy="2438400"/>
          </a:xfrm>
          <a:prstGeom prst="ellipse">
            <a:avLst/>
          </a:prstGeom>
          <a:noFill/>
          <a:ln w="57150">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p>
        </p:txBody>
      </p:sp>
      <p:sp>
        <p:nvSpPr>
          <p:cNvPr id="6" name="Rounded Rectangle 5"/>
          <p:cNvSpPr>
            <a:spLocks noChangeArrowheads="1"/>
          </p:cNvSpPr>
          <p:nvPr/>
        </p:nvSpPr>
        <p:spPr bwMode="auto">
          <a:xfrm>
            <a:off x="4212084" y="990600"/>
            <a:ext cx="4893816" cy="236220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pPr marL="609600" indent="-609600" algn="ctr"/>
            <a:r>
              <a:rPr lang="en-US" sz="2400" b="1" dirty="0"/>
              <a:t>Ro 1:16 ¶ For I am </a:t>
            </a:r>
            <a:r>
              <a:rPr lang="en-US" sz="2400" b="1" u="sng" dirty="0"/>
              <a:t>not </a:t>
            </a:r>
            <a:r>
              <a:rPr lang="en-US" sz="2400" b="1" u="sng" dirty="0" smtClean="0">
                <a:solidFill>
                  <a:schemeClr val="tx1"/>
                </a:solidFill>
              </a:rPr>
              <a:t>ashamed</a:t>
            </a:r>
            <a:r>
              <a:rPr lang="en-US" sz="2400" b="1" dirty="0" smtClean="0"/>
              <a:t> </a:t>
            </a:r>
            <a:r>
              <a:rPr lang="en-US" sz="2400" b="1" dirty="0"/>
              <a:t>of the gospel of Christ, for </a:t>
            </a:r>
            <a:r>
              <a:rPr lang="en-US" sz="2400" b="1" u="sng" dirty="0"/>
              <a:t>it is the power of God to salvation</a:t>
            </a:r>
            <a:r>
              <a:rPr lang="en-US" sz="2400" b="1" dirty="0"/>
              <a:t> for everyone who believes, for the Jew first and also for the Greek.</a:t>
            </a:r>
          </a:p>
        </p:txBody>
      </p:sp>
    </p:spTree>
    <p:extLst>
      <p:ext uri="{BB962C8B-B14F-4D97-AF65-F5344CB8AC3E}">
        <p14:creationId xmlns:p14="http://schemas.microsoft.com/office/powerpoint/2010/main" xmlns="" val="387791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9" name="Object 3"/>
          <p:cNvGraphicFramePr>
            <a:graphicFrameLocks noGrp="1" noChangeAspect="1"/>
          </p:cNvGraphicFramePr>
          <p:nvPr>
            <p:ph idx="1"/>
          </p:nvPr>
        </p:nvGraphicFramePr>
        <p:xfrm>
          <a:off x="0" y="593725"/>
          <a:ext cx="9144000" cy="5668963"/>
        </p:xfrm>
        <a:graphic>
          <a:graphicData uri="http://schemas.openxmlformats.org/presentationml/2006/ole">
            <p:oleObj spid="_x0000_s229401" name="Bitmap Image" r:id="rId4" imgW="7373379" imgH="4571429" progId="PBrush">
              <p:embed/>
            </p:oleObj>
          </a:graphicData>
        </a:graphic>
      </p:graphicFrame>
    </p:spTree>
    <p:extLst>
      <p:ext uri="{BB962C8B-B14F-4D97-AF65-F5344CB8AC3E}">
        <p14:creationId xmlns:p14="http://schemas.microsoft.com/office/powerpoint/2010/main" xmlns="" val="4148028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28600"/>
            <a:ext cx="7848600" cy="682625"/>
          </a:xfrm>
        </p:spPr>
        <p:txBody>
          <a:bodyPr>
            <a:noAutofit/>
          </a:bodyPr>
          <a:lstStyle/>
          <a:p>
            <a:r>
              <a:rPr lang="en-US" sz="3600" b="1" dirty="0" smtClean="0"/>
              <a:t/>
            </a:r>
            <a:br>
              <a:rPr lang="en-US" sz="3600" b="1" dirty="0" smtClean="0"/>
            </a:br>
            <a:r>
              <a:rPr lang="en-US" sz="3600" b="1" dirty="0" smtClean="0"/>
              <a:t> </a:t>
            </a:r>
            <a:r>
              <a:rPr lang="en-US" sz="3600" b="1" dirty="0"/>
              <a:t>Current Methods Foreign </a:t>
            </a:r>
            <a:r>
              <a:rPr lang="en-US" sz="3600" b="1" dirty="0" smtClean="0"/>
              <a:t>To </a:t>
            </a:r>
            <a:r>
              <a:rPr lang="en-US" sz="3600" b="1" dirty="0"/>
              <a:t>Scripture</a:t>
            </a:r>
          </a:p>
        </p:txBody>
      </p:sp>
      <p:sp>
        <p:nvSpPr>
          <p:cNvPr id="10" name="Rounded Rectangle 9"/>
          <p:cNvSpPr>
            <a:spLocks noChangeArrowheads="1"/>
          </p:cNvSpPr>
          <p:nvPr/>
        </p:nvSpPr>
        <p:spPr bwMode="auto">
          <a:xfrm>
            <a:off x="-28575" y="163896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smtClean="0">
                <a:solidFill>
                  <a:schemeClr val="tx1"/>
                </a:solidFill>
              </a:rPr>
              <a:t>Sports Teams</a:t>
            </a:r>
            <a:endParaRPr lang="en-US" sz="2400" dirty="0">
              <a:solidFill>
                <a:schemeClr val="tx1"/>
              </a:solidFill>
            </a:endParaRPr>
          </a:p>
        </p:txBody>
      </p:sp>
      <p:sp>
        <p:nvSpPr>
          <p:cNvPr id="11" name="Rounded Rectangle 10"/>
          <p:cNvSpPr>
            <a:spLocks noChangeArrowheads="1"/>
          </p:cNvSpPr>
          <p:nvPr/>
        </p:nvSpPr>
        <p:spPr bwMode="auto">
          <a:xfrm>
            <a:off x="4648200" y="1635565"/>
            <a:ext cx="4504308"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Have community garden for </a:t>
            </a:r>
            <a:r>
              <a:rPr lang="en-US" sz="2400" dirty="0" smtClean="0">
                <a:solidFill>
                  <a:schemeClr val="tx1"/>
                </a:solidFill>
              </a:rPr>
              <a:t>kids</a:t>
            </a:r>
            <a:endParaRPr lang="en-US" sz="2400" dirty="0">
              <a:solidFill>
                <a:schemeClr val="tx1"/>
              </a:solidFill>
            </a:endParaRPr>
          </a:p>
        </p:txBody>
      </p:sp>
      <p:sp>
        <p:nvSpPr>
          <p:cNvPr id="12" name="Rounded Rectangle 11"/>
          <p:cNvSpPr>
            <a:spLocks noChangeArrowheads="1"/>
          </p:cNvSpPr>
          <p:nvPr/>
        </p:nvSpPr>
        <p:spPr bwMode="auto">
          <a:xfrm>
            <a:off x="-66675" y="273367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a:solidFill>
                  <a:schemeClr val="bg1"/>
                </a:solidFill>
              </a:rPr>
              <a:t>Create an after-school care program, day care</a:t>
            </a:r>
          </a:p>
        </p:txBody>
      </p:sp>
      <p:sp>
        <p:nvSpPr>
          <p:cNvPr id="13" name="Rounded Rectangle 12"/>
          <p:cNvSpPr>
            <a:spLocks noChangeArrowheads="1"/>
          </p:cNvSpPr>
          <p:nvPr/>
        </p:nvSpPr>
        <p:spPr bwMode="auto">
          <a:xfrm>
            <a:off x="4581525" y="273367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a:solidFill>
                  <a:schemeClr val="bg1"/>
                </a:solidFill>
              </a:rPr>
              <a:t>Classes in church for stay at home moms</a:t>
            </a:r>
          </a:p>
        </p:txBody>
      </p:sp>
      <p:sp>
        <p:nvSpPr>
          <p:cNvPr id="14" name="Rounded Rectangle 13"/>
          <p:cNvSpPr>
            <a:spLocks noChangeArrowheads="1"/>
          </p:cNvSpPr>
          <p:nvPr/>
        </p:nvSpPr>
        <p:spPr bwMode="auto">
          <a:xfrm>
            <a:off x="-28575" y="387394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Babysitting classes - Mom's day out</a:t>
            </a:r>
          </a:p>
        </p:txBody>
      </p:sp>
      <p:sp>
        <p:nvSpPr>
          <p:cNvPr id="15" name="Rounded Rectangle 14"/>
          <p:cNvSpPr>
            <a:spLocks noChangeArrowheads="1"/>
          </p:cNvSpPr>
          <p:nvPr/>
        </p:nvSpPr>
        <p:spPr bwMode="auto">
          <a:xfrm>
            <a:off x="4552950" y="387394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Hold an Outdoor concert</a:t>
            </a:r>
          </a:p>
        </p:txBody>
      </p:sp>
      <p:sp>
        <p:nvSpPr>
          <p:cNvPr id="16" name="Rounded Rectangle 15"/>
          <p:cNvSpPr>
            <a:spLocks noChangeArrowheads="1"/>
          </p:cNvSpPr>
          <p:nvPr/>
        </p:nvSpPr>
        <p:spPr bwMode="auto">
          <a:xfrm>
            <a:off x="-28575" y="4940740"/>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a:solidFill>
                  <a:schemeClr val="bg1"/>
                </a:solidFill>
              </a:rPr>
              <a:t>Bring your dog to church Saturday evening</a:t>
            </a:r>
          </a:p>
        </p:txBody>
      </p:sp>
      <p:sp>
        <p:nvSpPr>
          <p:cNvPr id="17" name="Rounded Rectangle 16"/>
          <p:cNvSpPr>
            <a:spLocks noChangeArrowheads="1"/>
          </p:cNvSpPr>
          <p:nvPr/>
        </p:nvSpPr>
        <p:spPr bwMode="auto">
          <a:xfrm>
            <a:off x="4552950" y="491895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a:solidFill>
                  <a:schemeClr val="bg1"/>
                </a:solidFill>
              </a:rPr>
              <a:t>Have a table at the community yard sale, give away coffee, </a:t>
            </a:r>
            <a:r>
              <a:rPr lang="en-US" sz="2400" dirty="0" smtClean="0">
                <a:solidFill>
                  <a:schemeClr val="bg1"/>
                </a:solidFill>
              </a:rPr>
              <a:t>soda</a:t>
            </a:r>
            <a:endParaRPr lang="en-US" sz="2400" dirty="0">
              <a:solidFill>
                <a:schemeClr val="bg1"/>
              </a:solidFill>
            </a:endParaRPr>
          </a:p>
        </p:txBody>
      </p:sp>
      <p:sp>
        <p:nvSpPr>
          <p:cNvPr id="18" name="Rounded Rectangle 17"/>
          <p:cNvSpPr>
            <a:spLocks noChangeArrowheads="1"/>
          </p:cNvSpPr>
          <p:nvPr/>
        </p:nvSpPr>
        <p:spPr bwMode="auto">
          <a:xfrm>
            <a:off x="28575" y="589937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a:t>
            </a:r>
            <a:r>
              <a:rPr lang="en-US" sz="2400" dirty="0" err="1">
                <a:solidFill>
                  <a:schemeClr val="tx1"/>
                </a:solidFill>
              </a:rPr>
              <a:t>Gotta</a:t>
            </a:r>
            <a:r>
              <a:rPr lang="en-US" sz="2400" dirty="0">
                <a:solidFill>
                  <a:schemeClr val="tx1"/>
                </a:solidFill>
              </a:rPr>
              <a:t> Go; Go with God" - Outreach </a:t>
            </a:r>
            <a:r>
              <a:rPr lang="en-US" sz="2400" dirty="0" smtClean="0">
                <a:solidFill>
                  <a:schemeClr val="tx1"/>
                </a:solidFill>
              </a:rPr>
              <a:t>NASCAR</a:t>
            </a:r>
            <a:endParaRPr lang="en-US" sz="2400" dirty="0">
              <a:solidFill>
                <a:schemeClr val="tx1"/>
              </a:solidFill>
            </a:endParaRPr>
          </a:p>
        </p:txBody>
      </p:sp>
      <p:sp>
        <p:nvSpPr>
          <p:cNvPr id="19" name="Rounded Rectangle 18"/>
          <p:cNvSpPr>
            <a:spLocks noChangeArrowheads="1"/>
          </p:cNvSpPr>
          <p:nvPr/>
        </p:nvSpPr>
        <p:spPr bwMode="auto">
          <a:xfrm>
            <a:off x="4495800" y="5877255"/>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smtClean="0">
                <a:solidFill>
                  <a:schemeClr val="tx1"/>
                </a:solidFill>
              </a:rPr>
              <a:t>Holiday Events</a:t>
            </a:r>
            <a:endParaRPr lang="en-US" sz="2400" dirty="0">
              <a:solidFill>
                <a:schemeClr val="tx1"/>
              </a:solidFill>
            </a:endParaRPr>
          </a:p>
        </p:txBody>
      </p:sp>
      <p:grpSp>
        <p:nvGrpSpPr>
          <p:cNvPr id="20" name="Group 19"/>
          <p:cNvGrpSpPr/>
          <p:nvPr/>
        </p:nvGrpSpPr>
        <p:grpSpPr>
          <a:xfrm>
            <a:off x="228600" y="152400"/>
            <a:ext cx="8763000" cy="1298575"/>
            <a:chOff x="228600" y="152400"/>
            <a:chExt cx="8763000" cy="1298575"/>
          </a:xfrm>
        </p:grpSpPr>
        <p:sp>
          <p:nvSpPr>
            <p:cNvPr id="21" name="Rectangle 2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9361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7272"/>
            <a:ext cx="7772400" cy="682625"/>
          </a:xfrm>
        </p:spPr>
        <p:txBody>
          <a:bodyPr>
            <a:noAutofit/>
          </a:bodyPr>
          <a:lstStyle/>
          <a:p>
            <a:r>
              <a:rPr lang="en-US" sz="3600" b="1" dirty="0" smtClean="0"/>
              <a:t/>
            </a:r>
            <a:br>
              <a:rPr lang="en-US" sz="3600" b="1" dirty="0" smtClean="0"/>
            </a:br>
            <a:r>
              <a:rPr lang="en-US" sz="3600" b="1" dirty="0" smtClean="0"/>
              <a:t> </a:t>
            </a:r>
            <a:r>
              <a:rPr lang="en-US" sz="3600" b="1" dirty="0"/>
              <a:t>Current Methods </a:t>
            </a:r>
            <a:r>
              <a:rPr lang="en-US" sz="3600" b="1" dirty="0" smtClean="0"/>
              <a:t>Foreign To </a:t>
            </a:r>
            <a:r>
              <a:rPr lang="en-US" sz="3600" b="1" dirty="0"/>
              <a:t>Scripture</a:t>
            </a:r>
          </a:p>
        </p:txBody>
      </p:sp>
      <p:sp>
        <p:nvSpPr>
          <p:cNvPr id="10" name="Rounded Rectangle 9"/>
          <p:cNvSpPr>
            <a:spLocks noChangeArrowheads="1"/>
          </p:cNvSpPr>
          <p:nvPr/>
        </p:nvSpPr>
        <p:spPr bwMode="auto">
          <a:xfrm>
            <a:off x="-19050" y="161312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Hold speaker series on issues of concern to the community</a:t>
            </a:r>
          </a:p>
        </p:txBody>
      </p:sp>
      <p:sp>
        <p:nvSpPr>
          <p:cNvPr id="11" name="Rounded Rectangle 10"/>
          <p:cNvSpPr>
            <a:spLocks noChangeArrowheads="1"/>
          </p:cNvSpPr>
          <p:nvPr/>
        </p:nvSpPr>
        <p:spPr bwMode="auto">
          <a:xfrm>
            <a:off x="4648200" y="1635565"/>
            <a:ext cx="4504308"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Contact book clubs - have sermons related to popular books</a:t>
            </a:r>
          </a:p>
        </p:txBody>
      </p:sp>
      <p:sp>
        <p:nvSpPr>
          <p:cNvPr id="12" name="Rounded Rectangle 11"/>
          <p:cNvSpPr>
            <a:spLocks noChangeArrowheads="1"/>
          </p:cNvSpPr>
          <p:nvPr/>
        </p:nvSpPr>
        <p:spPr bwMode="auto">
          <a:xfrm>
            <a:off x="-66675" y="273367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smtClean="0">
                <a:solidFill>
                  <a:schemeClr val="bg1"/>
                </a:solidFill>
              </a:rPr>
              <a:t>Specialty </a:t>
            </a:r>
            <a:r>
              <a:rPr lang="en-US" sz="2400" dirty="0">
                <a:solidFill>
                  <a:schemeClr val="bg1"/>
                </a:solidFill>
              </a:rPr>
              <a:t>sermons to real world</a:t>
            </a:r>
          </a:p>
        </p:txBody>
      </p:sp>
      <p:sp>
        <p:nvSpPr>
          <p:cNvPr id="13" name="Rounded Rectangle 12"/>
          <p:cNvSpPr>
            <a:spLocks noChangeArrowheads="1"/>
          </p:cNvSpPr>
          <p:nvPr/>
        </p:nvSpPr>
        <p:spPr bwMode="auto">
          <a:xfrm>
            <a:off x="4581525" y="273367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a:solidFill>
                  <a:schemeClr val="bg1"/>
                </a:solidFill>
              </a:rPr>
              <a:t>A.A. or N. A. meetings</a:t>
            </a:r>
          </a:p>
        </p:txBody>
      </p:sp>
      <p:sp>
        <p:nvSpPr>
          <p:cNvPr id="14" name="Rounded Rectangle 13"/>
          <p:cNvSpPr>
            <a:spLocks noChangeArrowheads="1"/>
          </p:cNvSpPr>
          <p:nvPr/>
        </p:nvSpPr>
        <p:spPr bwMode="auto">
          <a:xfrm>
            <a:off x="-28575" y="387394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Singles night</a:t>
            </a:r>
          </a:p>
        </p:txBody>
      </p:sp>
      <p:sp>
        <p:nvSpPr>
          <p:cNvPr id="15" name="Rounded Rectangle 14"/>
          <p:cNvSpPr>
            <a:spLocks noChangeArrowheads="1"/>
          </p:cNvSpPr>
          <p:nvPr/>
        </p:nvSpPr>
        <p:spPr bwMode="auto">
          <a:xfrm>
            <a:off x="4552950" y="3873940"/>
            <a:ext cx="4648200" cy="958630"/>
          </a:xfrm>
          <a:prstGeom prst="roundRect">
            <a:avLst>
              <a:gd name="adj" fmla="val 16667"/>
            </a:avLst>
          </a:prstGeom>
          <a:ln w="38100">
            <a:headEnd/>
            <a:tailEnd/>
          </a:ln>
        </p:spPr>
        <p:style>
          <a:lnRef idx="1">
            <a:schemeClr val="accent6"/>
          </a:lnRef>
          <a:fillRef idx="2">
            <a:schemeClr val="accent6"/>
          </a:fillRef>
          <a:effectRef idx="1">
            <a:schemeClr val="accent6"/>
          </a:effectRef>
          <a:fontRef idx="minor">
            <a:schemeClr val="dk1"/>
          </a:fontRef>
        </p:style>
        <p:txBody>
          <a:bodyPr/>
          <a:lstStyle/>
          <a:p>
            <a:r>
              <a:rPr lang="en-US" sz="2400" dirty="0">
                <a:solidFill>
                  <a:schemeClr val="tx1"/>
                </a:solidFill>
              </a:rPr>
              <a:t>Give a flower to visitors</a:t>
            </a:r>
          </a:p>
        </p:txBody>
      </p:sp>
      <p:sp>
        <p:nvSpPr>
          <p:cNvPr id="16" name="Rounded Rectangle 15"/>
          <p:cNvSpPr>
            <a:spLocks noChangeArrowheads="1"/>
          </p:cNvSpPr>
          <p:nvPr/>
        </p:nvSpPr>
        <p:spPr bwMode="auto">
          <a:xfrm>
            <a:off x="-28575" y="4940740"/>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smtClean="0">
                <a:solidFill>
                  <a:schemeClr val="bg1"/>
                </a:solidFill>
              </a:rPr>
              <a:t>Cowboys for Christ</a:t>
            </a:r>
            <a:endParaRPr lang="en-US" sz="2400" dirty="0">
              <a:solidFill>
                <a:schemeClr val="bg1"/>
              </a:solidFill>
            </a:endParaRPr>
          </a:p>
        </p:txBody>
      </p:sp>
      <p:sp>
        <p:nvSpPr>
          <p:cNvPr id="17" name="Rounded Rectangle 16"/>
          <p:cNvSpPr>
            <a:spLocks noChangeArrowheads="1"/>
          </p:cNvSpPr>
          <p:nvPr/>
        </p:nvSpPr>
        <p:spPr bwMode="auto">
          <a:xfrm>
            <a:off x="4552950" y="4918955"/>
            <a:ext cx="4648200" cy="95863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r>
              <a:rPr lang="en-US" sz="2400" dirty="0" smtClean="0">
                <a:solidFill>
                  <a:schemeClr val="bg1"/>
                </a:solidFill>
              </a:rPr>
              <a:t>Building </a:t>
            </a:r>
            <a:r>
              <a:rPr lang="en-US" sz="2400" dirty="0" err="1" smtClean="0">
                <a:solidFill>
                  <a:schemeClr val="bg1"/>
                </a:solidFill>
              </a:rPr>
              <a:t>Singage</a:t>
            </a:r>
            <a:endParaRPr lang="en-US" sz="2400" dirty="0">
              <a:solidFill>
                <a:schemeClr val="bg1"/>
              </a:solidFill>
            </a:endParaRPr>
          </a:p>
        </p:txBody>
      </p:sp>
      <p:grpSp>
        <p:nvGrpSpPr>
          <p:cNvPr id="18" name="Group 17"/>
          <p:cNvGrpSpPr/>
          <p:nvPr/>
        </p:nvGrpSpPr>
        <p:grpSpPr>
          <a:xfrm>
            <a:off x="228600" y="152400"/>
            <a:ext cx="8763000" cy="1298575"/>
            <a:chOff x="228600" y="152400"/>
            <a:chExt cx="8763000" cy="1298575"/>
          </a:xfrm>
        </p:grpSpPr>
        <p:sp>
          <p:nvSpPr>
            <p:cNvPr id="19" name="Rectangle 18"/>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0450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 y="274638"/>
            <a:ext cx="6553200" cy="1143000"/>
          </a:xfrm>
        </p:spPr>
        <p:txBody>
          <a:bodyPr/>
          <a:lstStyle/>
          <a:p>
            <a:r>
              <a:rPr lang="en-US" dirty="0" smtClean="0"/>
              <a:t>Church Growth</a:t>
            </a:r>
            <a:endParaRPr lang="en-US" dirty="0"/>
          </a:p>
        </p:txBody>
      </p:sp>
      <p:sp>
        <p:nvSpPr>
          <p:cNvPr id="196611" name="Rectangle 3"/>
          <p:cNvSpPr>
            <a:spLocks noGrp="1" noChangeArrowheads="1"/>
          </p:cNvSpPr>
          <p:nvPr>
            <p:ph idx="1"/>
          </p:nvPr>
        </p:nvSpPr>
        <p:spPr>
          <a:xfrm>
            <a:off x="457200" y="1600200"/>
            <a:ext cx="8305800" cy="4876800"/>
          </a:xfrm>
        </p:spPr>
        <p:txBody>
          <a:bodyPr>
            <a:normAutofit/>
          </a:bodyPr>
          <a:lstStyle/>
          <a:p>
            <a:endParaRPr lang="en-US" sz="1800" dirty="0"/>
          </a:p>
          <a:p>
            <a:r>
              <a:rPr lang="en-US" dirty="0" smtClean="0"/>
              <a:t>Church Growth Through Preaching (Gospel)</a:t>
            </a:r>
          </a:p>
          <a:p>
            <a:endParaRPr lang="en-US" sz="1800" dirty="0" smtClean="0"/>
          </a:p>
          <a:p>
            <a:r>
              <a:rPr lang="en-US" dirty="0" smtClean="0"/>
              <a:t>Church Growth Through Christian Growth</a:t>
            </a:r>
          </a:p>
          <a:p>
            <a:pPr marL="0" indent="0">
              <a:buNone/>
            </a:pPr>
            <a:endParaRPr lang="en-US" sz="1800" dirty="0" smtClean="0"/>
          </a:p>
          <a:p>
            <a:r>
              <a:rPr lang="en-US" dirty="0" smtClean="0"/>
              <a:t>Church Grows or Shrinks During Trouble</a:t>
            </a:r>
          </a:p>
          <a:p>
            <a:endParaRPr lang="en-US" sz="1800" dirty="0" smtClean="0"/>
          </a:p>
          <a:p>
            <a:r>
              <a:rPr lang="en-US" dirty="0" smtClean="0"/>
              <a:t>Current Methods Foreign To Scripture</a:t>
            </a:r>
            <a:endParaRPr lang="en-US" dirty="0"/>
          </a:p>
        </p:txBody>
      </p:sp>
      <p:grpSp>
        <p:nvGrpSpPr>
          <p:cNvPr id="2" name="Group 1"/>
          <p:cNvGrpSpPr/>
          <p:nvPr/>
        </p:nvGrpSpPr>
        <p:grpSpPr>
          <a:xfrm>
            <a:off x="228600" y="152400"/>
            <a:ext cx="8763000" cy="1298575"/>
            <a:chOff x="228600" y="152400"/>
            <a:chExt cx="8763000" cy="1298575"/>
          </a:xfrm>
        </p:grpSpPr>
        <p:sp>
          <p:nvSpPr>
            <p:cNvPr id="7" name="Rectangle 6"/>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14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14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3810000"/>
            <a:ext cx="8395836" cy="259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6611">
                                            <p:txEl>
                                              <p:pRg st="1" end="1"/>
                                            </p:txEl>
                                          </p:spTgt>
                                        </p:tgtEl>
                                        <p:attrNameLst>
                                          <p:attrName>style.visibility</p:attrName>
                                        </p:attrNameLst>
                                      </p:cBhvr>
                                      <p:to>
                                        <p:strVal val="visible"/>
                                      </p:to>
                                    </p:set>
                                    <p:animEffect transition="in" filter="checkerboard(across)">
                                      <p:cBhvr>
                                        <p:cTn id="7" dur="500"/>
                                        <p:tgtEl>
                                          <p:spTgt spid="196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428"/>
                                        </p:tgtEl>
                                        <p:attrNameLst>
                                          <p:attrName>style.visibility</p:attrName>
                                        </p:attrNameLst>
                                      </p:cBhvr>
                                      <p:to>
                                        <p:strVal val="visible"/>
                                      </p:to>
                                    </p:set>
                                    <p:animEffect transition="in" filter="fade">
                                      <p:cBhvr>
                                        <p:cTn id="12" dur="500"/>
                                        <p:tgtEl>
                                          <p:spTgt spid="231428"/>
                                        </p:tgtEl>
                                      </p:cBhvr>
                                    </p:animEffect>
                                  </p:childTnLst>
                                  <p:subTnLst>
                                    <p:set>
                                      <p:cBhvr override="childStyle">
                                        <p:cTn dur="1" fill="hold" display="0" masterRel="nextClick" afterEffect="1"/>
                                        <p:tgtEl>
                                          <p:spTgt spid="23142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6611">
                                            <p:txEl>
                                              <p:pRg st="3" end="3"/>
                                            </p:txEl>
                                          </p:spTgt>
                                        </p:tgtEl>
                                        <p:attrNameLst>
                                          <p:attrName>style.visibility</p:attrName>
                                        </p:attrNameLst>
                                      </p:cBhvr>
                                      <p:to>
                                        <p:strVal val="visible"/>
                                      </p:to>
                                    </p:set>
                                    <p:animEffect transition="in" filter="checkerboard(across)">
                                      <p:cBhvr>
                                        <p:cTn id="17" dur="500"/>
                                        <p:tgtEl>
                                          <p:spTgt spid="196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6611">
                                            <p:txEl>
                                              <p:pRg st="5" end="5"/>
                                            </p:txEl>
                                          </p:spTgt>
                                        </p:tgtEl>
                                        <p:attrNameLst>
                                          <p:attrName>style.visibility</p:attrName>
                                        </p:attrNameLst>
                                      </p:cBhvr>
                                      <p:to>
                                        <p:strVal val="visible"/>
                                      </p:to>
                                    </p:set>
                                    <p:animEffect transition="in" filter="checkerboard(across)">
                                      <p:cBhvr>
                                        <p:cTn id="22" dur="500"/>
                                        <p:tgtEl>
                                          <p:spTgt spid="1966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6611">
                                            <p:txEl>
                                              <p:pRg st="7" end="7"/>
                                            </p:txEl>
                                          </p:spTgt>
                                        </p:tgtEl>
                                        <p:attrNameLst>
                                          <p:attrName>style.visibility</p:attrName>
                                        </p:attrNameLst>
                                      </p:cBhvr>
                                      <p:to>
                                        <p:strVal val="visible"/>
                                      </p:to>
                                    </p:set>
                                    <p:animEffect transition="in" filter="checkerboard(across)">
                                      <p:cBhvr>
                                        <p:cTn id="27" dur="500"/>
                                        <p:tgtEl>
                                          <p:spTgt spid="196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274638"/>
            <a:ext cx="7315200" cy="1143000"/>
          </a:xfrm>
        </p:spPr>
        <p:txBody>
          <a:bodyPr>
            <a:normAutofit fontScale="90000"/>
          </a:bodyPr>
          <a:lstStyle/>
          <a:p>
            <a:r>
              <a:rPr lang="en-US" dirty="0" smtClean="0"/>
              <a:t>Church Growth Through Preaching</a:t>
            </a:r>
            <a:endParaRPr lang="en-US" dirty="0"/>
          </a:p>
        </p:txBody>
      </p:sp>
      <p:grpSp>
        <p:nvGrpSpPr>
          <p:cNvPr id="2" name="Group 1"/>
          <p:cNvGrpSpPr/>
          <p:nvPr/>
        </p:nvGrpSpPr>
        <p:grpSpPr>
          <a:xfrm>
            <a:off x="228600" y="152400"/>
            <a:ext cx="8763000" cy="1298575"/>
            <a:chOff x="228600" y="152400"/>
            <a:chExt cx="8763000" cy="1298575"/>
          </a:xfrm>
        </p:grpSpPr>
        <p:sp>
          <p:nvSpPr>
            <p:cNvPr id="7" name="Rectangle 6"/>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14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Rounded Rectangular Callout 3"/>
          <p:cNvSpPr/>
          <p:nvPr/>
        </p:nvSpPr>
        <p:spPr>
          <a:xfrm>
            <a:off x="3733800" y="1371600"/>
            <a:ext cx="5410200" cy="3810000"/>
          </a:xfrm>
          <a:prstGeom prst="wedgeRoundRectCallout">
            <a:avLst>
              <a:gd name="adj1" fmla="val -64760"/>
              <a:gd name="adj2" fmla="val 1840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t>If I want the Church to grow, I MUST ensure people who do not know God “hear” the Gospel?</a:t>
            </a:r>
            <a:endParaRPr lang="en-US" sz="4000" b="1" dirty="0"/>
          </a:p>
        </p:txBody>
      </p:sp>
      <p:pic>
        <p:nvPicPr>
          <p:cNvPr id="2365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657600"/>
            <a:ext cx="2895600" cy="573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742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274638"/>
            <a:ext cx="6324600" cy="1143000"/>
          </a:xfrm>
        </p:spPr>
        <p:txBody>
          <a:bodyPr>
            <a:normAutofit fontScale="90000"/>
          </a:bodyPr>
          <a:lstStyle/>
          <a:p>
            <a:r>
              <a:rPr lang="en-US" b="1" dirty="0" smtClean="0"/>
              <a:t>Growth Through Preaching</a:t>
            </a:r>
            <a:endParaRPr lang="en-US" b="1" dirty="0"/>
          </a:p>
        </p:txBody>
      </p:sp>
      <p:sp>
        <p:nvSpPr>
          <p:cNvPr id="196611" name="Rectangle 3"/>
          <p:cNvSpPr>
            <a:spLocks noGrp="1" noChangeArrowheads="1"/>
          </p:cNvSpPr>
          <p:nvPr>
            <p:ph idx="1"/>
          </p:nvPr>
        </p:nvSpPr>
        <p:spPr/>
        <p:txBody>
          <a:bodyPr>
            <a:normAutofit fontScale="92500"/>
          </a:bodyPr>
          <a:lstStyle/>
          <a:p>
            <a:r>
              <a:rPr lang="en-US" dirty="0"/>
              <a:t>Ac 2:41 Then those who gladly received his word were baptized; and that day about </a:t>
            </a:r>
            <a:r>
              <a:rPr lang="en-US" b="1" dirty="0">
                <a:solidFill>
                  <a:srgbClr val="FF0000"/>
                </a:solidFill>
              </a:rPr>
              <a:t>three thousand souls were added to them</a:t>
            </a:r>
            <a:r>
              <a:rPr lang="en-US" dirty="0" smtClean="0"/>
              <a:t>.</a:t>
            </a:r>
          </a:p>
          <a:p>
            <a:r>
              <a:rPr lang="en-US" dirty="0" smtClean="0"/>
              <a:t>Ac 2:46 So continuing </a:t>
            </a:r>
            <a:r>
              <a:rPr lang="en-US" b="1" u="sng" dirty="0" smtClean="0"/>
              <a:t>daily</a:t>
            </a:r>
            <a:r>
              <a:rPr lang="en-US" dirty="0" smtClean="0"/>
              <a:t> with one accord in the temple, and breaking bread from house to house, they ate their food with gladness and simplicity of heart, 47 praising God and having favor with all the people. And the Lord added to the church </a:t>
            </a:r>
            <a:r>
              <a:rPr lang="en-US" b="1" u="sng" dirty="0" smtClean="0"/>
              <a:t>daily</a:t>
            </a:r>
            <a:r>
              <a:rPr lang="en-US" dirty="0" smtClean="0"/>
              <a:t> those who were being saved.</a:t>
            </a:r>
          </a:p>
          <a:p>
            <a:endParaRPr lang="en-US" dirty="0"/>
          </a:p>
        </p:txBody>
      </p:sp>
      <p:sp>
        <p:nvSpPr>
          <p:cNvPr id="10" name="TextBox 9"/>
          <p:cNvSpPr txBox="1"/>
          <p:nvPr/>
        </p:nvSpPr>
        <p:spPr>
          <a:xfrm>
            <a:off x="1784901" y="6019800"/>
            <a:ext cx="5520806" cy="58477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3200" b="1" dirty="0" smtClean="0">
                <a:effectLst>
                  <a:outerShdw blurRad="38100" dist="38100" dir="2700000" algn="tl">
                    <a:srgbClr val="000000">
                      <a:alpha val="43137"/>
                    </a:srgbClr>
                  </a:outerShdw>
                </a:effectLst>
              </a:rPr>
              <a:t>How does one Join the Church?</a:t>
            </a:r>
            <a:endParaRPr lang="en-US" sz="3200" b="1" dirty="0">
              <a:effectLst>
                <a:outerShdw blurRad="38100" dist="38100" dir="2700000" algn="tl">
                  <a:srgbClr val="000000">
                    <a:alpha val="43137"/>
                  </a:srgbClr>
                </a:outerShdw>
              </a:effectLst>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20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20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457200" y="1600200"/>
            <a:ext cx="8229600" cy="4800600"/>
          </a:xfrm>
        </p:spPr>
        <p:txBody>
          <a:bodyPr>
            <a:normAutofit/>
          </a:bodyPr>
          <a:lstStyle/>
          <a:p>
            <a:r>
              <a:rPr lang="en-US" dirty="0"/>
              <a:t>Ac 6:1 Now in those days, when the number of the disciples was </a:t>
            </a:r>
            <a:r>
              <a:rPr lang="en-US" u="sng" dirty="0"/>
              <a:t>multiplying</a:t>
            </a:r>
          </a:p>
          <a:p>
            <a:r>
              <a:rPr lang="en-US" dirty="0"/>
              <a:t>Ac 6:7 Then the word of God spread, and the number of the disciples </a:t>
            </a:r>
            <a:r>
              <a:rPr lang="en-US" u="sng" dirty="0"/>
              <a:t>multiplied greatly</a:t>
            </a:r>
            <a:r>
              <a:rPr lang="en-US" dirty="0"/>
              <a:t> in Jerusalem, and a great many of the priests were obedient to the faith</a:t>
            </a:r>
            <a:r>
              <a:rPr lang="en-US" dirty="0" smtClean="0"/>
              <a:t>.</a:t>
            </a:r>
          </a:p>
          <a:p>
            <a:r>
              <a:rPr lang="en-US" dirty="0"/>
              <a:t>Ac 8:5 Then Philip went down to the city of Samaria and </a:t>
            </a:r>
            <a:r>
              <a:rPr lang="en-US" u="sng" dirty="0"/>
              <a:t>preached Christ</a:t>
            </a:r>
            <a:r>
              <a:rPr lang="en-US" dirty="0"/>
              <a:t> to them.</a:t>
            </a:r>
          </a:p>
          <a:p>
            <a:pPr lvl="1"/>
            <a:r>
              <a:rPr lang="en-US" dirty="0"/>
              <a:t>…and the multitude with one accord heeded </a:t>
            </a:r>
          </a:p>
          <a:p>
            <a:pPr marL="0" indent="0">
              <a:buNone/>
            </a:pPr>
            <a:endParaRPr lang="en-US" dirty="0"/>
          </a:p>
        </p:txBody>
      </p:sp>
      <p:sp>
        <p:nvSpPr>
          <p:cNvPr id="9"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fade">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fade">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fade">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fade">
                                      <p:cBhvr>
                                        <p:cTn id="22" dur="500"/>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229600" cy="4953000"/>
          </a:xfrm>
        </p:spPr>
        <p:txBody>
          <a:bodyPr>
            <a:normAutofit fontScale="62500" lnSpcReduction="20000"/>
          </a:bodyPr>
          <a:lstStyle/>
          <a:p>
            <a:pPr>
              <a:lnSpc>
                <a:spcPct val="80000"/>
              </a:lnSpc>
            </a:pPr>
            <a:endParaRPr lang="en-US" sz="4100" dirty="0" smtClean="0"/>
          </a:p>
          <a:p>
            <a:pPr>
              <a:lnSpc>
                <a:spcPct val="80000"/>
              </a:lnSpc>
            </a:pPr>
            <a:r>
              <a:rPr lang="en-US" sz="5100" dirty="0" smtClean="0"/>
              <a:t>Still Growing</a:t>
            </a:r>
          </a:p>
          <a:p>
            <a:pPr lvl="1">
              <a:lnSpc>
                <a:spcPct val="90000"/>
              </a:lnSpc>
            </a:pPr>
            <a:r>
              <a:rPr lang="en-US" sz="5800" dirty="0" smtClean="0"/>
              <a:t>Ac 9:31 Then the churches throughout all Judea, Galilee, and Samaria had </a:t>
            </a:r>
            <a:r>
              <a:rPr lang="en-US" sz="5800" u="sng" dirty="0" smtClean="0"/>
              <a:t>peace and were edified</a:t>
            </a:r>
            <a:r>
              <a:rPr lang="en-US" sz="5800" dirty="0" smtClean="0"/>
              <a:t>. And walking in the fear of the Lord and in the comfort of the Holy Spirit, they were </a:t>
            </a:r>
            <a:r>
              <a:rPr lang="en-US" sz="5800" u="sng" dirty="0" smtClean="0"/>
              <a:t>multiplied</a:t>
            </a:r>
            <a:r>
              <a:rPr lang="en-US" sz="5800" dirty="0" smtClean="0"/>
              <a:t>.</a:t>
            </a:r>
          </a:p>
          <a:p>
            <a:pPr lvl="1">
              <a:lnSpc>
                <a:spcPct val="90000"/>
              </a:lnSpc>
            </a:pPr>
            <a:r>
              <a:rPr lang="en-US" sz="5800" dirty="0" smtClean="0"/>
              <a:t>Ac 11:21 And the hand of the Lord was with them, and </a:t>
            </a:r>
            <a:r>
              <a:rPr lang="en-US" sz="5800" u="sng" dirty="0" smtClean="0"/>
              <a:t>a great number believed and turned to the Lord</a:t>
            </a:r>
            <a:r>
              <a:rPr lang="en-US" sz="5800" dirty="0" smtClean="0"/>
              <a:t>.</a:t>
            </a:r>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blinds(horizontal)">
                                      <p:cBhvr>
                                        <p:cTn id="7" dur="500"/>
                                        <p:tgtEl>
                                          <p:spTgt spid="20480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03">
                                            <p:txEl>
                                              <p:pRg st="2" end="2"/>
                                            </p:txEl>
                                          </p:spTgt>
                                        </p:tgtEl>
                                        <p:attrNameLst>
                                          <p:attrName>style.visibility</p:attrName>
                                        </p:attrNameLst>
                                      </p:cBhvr>
                                      <p:to>
                                        <p:strVal val="visible"/>
                                      </p:to>
                                    </p:set>
                                    <p:animEffect transition="in" filter="blinds(horizontal)">
                                      <p:cBhvr>
                                        <p:cTn id="10" dur="500"/>
                                        <p:tgtEl>
                                          <p:spTgt spid="20480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03">
                                            <p:txEl>
                                              <p:pRg st="3" end="3"/>
                                            </p:txEl>
                                          </p:spTgt>
                                        </p:tgtEl>
                                        <p:attrNameLst>
                                          <p:attrName>style.visibility</p:attrName>
                                        </p:attrNameLst>
                                      </p:cBhvr>
                                      <p:to>
                                        <p:strVal val="visible"/>
                                      </p:to>
                                    </p:set>
                                    <p:animEffect transition="in" filter="blinds(horizontal)">
                                      <p:cBhvr>
                                        <p:cTn id="13" dur="5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458200" cy="4953000"/>
          </a:xfrm>
        </p:spPr>
        <p:txBody>
          <a:bodyPr>
            <a:normAutofit fontScale="92500" lnSpcReduction="20000"/>
          </a:bodyPr>
          <a:lstStyle/>
          <a:p>
            <a:pPr>
              <a:lnSpc>
                <a:spcPct val="80000"/>
              </a:lnSpc>
            </a:pPr>
            <a:r>
              <a:rPr lang="en-US" sz="4000" dirty="0" smtClean="0"/>
              <a:t>Still Growing</a:t>
            </a:r>
          </a:p>
          <a:p>
            <a:pPr lvl="1"/>
            <a:r>
              <a:rPr lang="en-US" sz="3200" dirty="0" smtClean="0"/>
              <a:t>Ac 11:24 For he was a good man, full of the Holy Spirit and of faith. And a </a:t>
            </a:r>
            <a:r>
              <a:rPr lang="en-US" sz="3200" u="sng" dirty="0" smtClean="0"/>
              <a:t>great many people were added to the Lord</a:t>
            </a:r>
            <a:r>
              <a:rPr lang="en-US" sz="3200" dirty="0" smtClean="0"/>
              <a:t>. 25 Then Barnabas departed for Tarsus to seek Saul. 26 And when he had found him, he brought him to Antioch. So it was that for a whole year they assembled with the church and </a:t>
            </a:r>
            <a:r>
              <a:rPr lang="en-US" sz="3200" u="sng" dirty="0" smtClean="0"/>
              <a:t>taught a great many people</a:t>
            </a:r>
            <a:r>
              <a:rPr lang="en-US" sz="3200" dirty="0" smtClean="0"/>
              <a:t>. And the disciples were first called Christians in Antioch.</a:t>
            </a:r>
          </a:p>
          <a:p>
            <a:pPr lvl="1"/>
            <a:r>
              <a:rPr lang="en-US" sz="3200" dirty="0" smtClean="0"/>
              <a:t>Ac 12:24 But the </a:t>
            </a:r>
            <a:r>
              <a:rPr lang="en-US" sz="3200" u="sng" dirty="0" smtClean="0"/>
              <a:t>word of God grew and multiplied</a:t>
            </a:r>
            <a:r>
              <a:rPr lang="en-US" sz="3200" dirty="0" smtClean="0"/>
              <a:t>.</a:t>
            </a:r>
          </a:p>
          <a:p>
            <a:pPr lvl="1"/>
            <a:endParaRPr lang="en-US" dirty="0" smtClean="0"/>
          </a:p>
          <a:p>
            <a:pPr lvl="1"/>
            <a:endParaRPr lang="en-US" sz="2200" dirty="0" smtClean="0"/>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checkerboard(across)">
                                      <p:cBhvr>
                                        <p:cTn id="7" dur="500"/>
                                        <p:tgtEl>
                                          <p:spTgt spid="20480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03">
                                            <p:txEl>
                                              <p:pRg st="1" end="1"/>
                                            </p:txEl>
                                          </p:spTgt>
                                        </p:tgtEl>
                                        <p:attrNameLst>
                                          <p:attrName>style.visibility</p:attrName>
                                        </p:attrNameLst>
                                      </p:cBhvr>
                                      <p:to>
                                        <p:strVal val="visible"/>
                                      </p:to>
                                    </p:set>
                                    <p:animEffect transition="in" filter="checkerboard(across)">
                                      <p:cBhvr>
                                        <p:cTn id="10" dur="500"/>
                                        <p:tgtEl>
                                          <p:spTgt spid="20480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4803">
                                            <p:txEl>
                                              <p:pRg st="2" end="2"/>
                                            </p:txEl>
                                          </p:spTgt>
                                        </p:tgtEl>
                                        <p:attrNameLst>
                                          <p:attrName>style.visibility</p:attrName>
                                        </p:attrNameLst>
                                      </p:cBhvr>
                                      <p:to>
                                        <p:strVal val="visible"/>
                                      </p:to>
                                    </p:set>
                                    <p:animEffect transition="in" filter="checkerboard(across)">
                                      <p:cBhvr>
                                        <p:cTn id="13" dur="500"/>
                                        <p:tgtEl>
                                          <p:spTgt spid="204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1600200"/>
            <a:ext cx="8229600" cy="4953000"/>
          </a:xfrm>
        </p:spPr>
        <p:txBody>
          <a:bodyPr>
            <a:normAutofit fontScale="92500" lnSpcReduction="20000"/>
          </a:bodyPr>
          <a:lstStyle/>
          <a:p>
            <a:r>
              <a:rPr lang="en-US" sz="3500" dirty="0" smtClean="0"/>
              <a:t>In </a:t>
            </a:r>
            <a:r>
              <a:rPr lang="en-US" sz="3500" dirty="0" err="1" smtClean="0"/>
              <a:t>Paphos</a:t>
            </a:r>
            <a:r>
              <a:rPr lang="en-US" sz="3500" dirty="0" smtClean="0"/>
              <a:t> on Cyprus</a:t>
            </a:r>
          </a:p>
          <a:p>
            <a:pPr lvl="1"/>
            <a:r>
              <a:rPr lang="en-US" sz="2600" dirty="0" smtClean="0"/>
              <a:t>Ac 13:12 Then the </a:t>
            </a:r>
            <a:r>
              <a:rPr lang="en-US" sz="2600" u="sng" dirty="0" smtClean="0"/>
              <a:t>proconsul believed</a:t>
            </a:r>
            <a:r>
              <a:rPr lang="en-US" sz="2600" dirty="0" smtClean="0"/>
              <a:t>, when he saw what had been done, being astonished at the </a:t>
            </a:r>
            <a:r>
              <a:rPr lang="en-US" sz="2600" u="sng" dirty="0" smtClean="0"/>
              <a:t>teaching of the Lord</a:t>
            </a:r>
            <a:r>
              <a:rPr lang="en-US" sz="2600" dirty="0" smtClean="0"/>
              <a:t>.</a:t>
            </a:r>
          </a:p>
          <a:p>
            <a:r>
              <a:rPr lang="en-US" sz="3500" dirty="0" smtClean="0"/>
              <a:t>Antioch in </a:t>
            </a:r>
            <a:r>
              <a:rPr lang="en-US" sz="3500" dirty="0" err="1" smtClean="0"/>
              <a:t>Pisidia</a:t>
            </a:r>
            <a:endParaRPr lang="en-US" sz="3500" dirty="0" smtClean="0"/>
          </a:p>
          <a:p>
            <a:pPr lvl="1"/>
            <a:r>
              <a:rPr lang="en-US" dirty="0" smtClean="0"/>
              <a:t>Ac 13:42 So when the Jews went out of the synagogue, the Gentiles begged that these words might be preached to them the next Sabbath. 43 Now when the congregation had broken up, many of the Jews and devout proselytes followed Paul and Barnabas, who, speaking to them, persuaded them to continue in the grace of God. 44 On the next Sabbath almost </a:t>
            </a:r>
            <a:r>
              <a:rPr lang="en-US" u="sng" dirty="0" smtClean="0"/>
              <a:t>the whole city came together to hear the word of God</a:t>
            </a:r>
            <a:r>
              <a:rPr lang="en-US" dirty="0" smtClean="0"/>
              <a:t>.</a:t>
            </a:r>
          </a:p>
          <a:p>
            <a:pPr lvl="1"/>
            <a:endParaRPr lang="en-US" sz="2200" dirty="0" smtClean="0"/>
          </a:p>
          <a:p>
            <a:pPr lvl="1"/>
            <a:endParaRPr lang="en-US" sz="2200" dirty="0" smtClean="0"/>
          </a:p>
          <a:p>
            <a:pPr lvl="1">
              <a:lnSpc>
                <a:spcPct val="90000"/>
              </a:lnSpc>
            </a:pPr>
            <a:endParaRPr lang="en-US" sz="3600" dirty="0" smtClean="0"/>
          </a:p>
          <a:p>
            <a:pPr lvl="1">
              <a:lnSpc>
                <a:spcPct val="80000"/>
              </a:lnSpc>
            </a:pPr>
            <a:endParaRPr lang="en-US" sz="2200" dirty="0"/>
          </a:p>
        </p:txBody>
      </p:sp>
      <p:sp>
        <p:nvSpPr>
          <p:cNvPr id="10" name="Rectangle 2"/>
          <p:cNvSpPr txBox="1">
            <a:spLocks noChangeArrowheads="1"/>
          </p:cNvSpPr>
          <p:nvPr/>
        </p:nvSpPr>
        <p:spPr>
          <a:xfrm>
            <a:off x="381000" y="152400"/>
            <a:ext cx="6324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Growth Through Preaching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28600" y="152400"/>
            <a:ext cx="8763000" cy="1298575"/>
            <a:chOff x="228600" y="152400"/>
            <a:chExt cx="8763000" cy="1298575"/>
          </a:xfrm>
        </p:grpSpPr>
        <p:sp>
          <p:nvSpPr>
            <p:cNvPr id="11" name="Rectangle 10"/>
            <p:cNvSpPr/>
            <p:nvPr/>
          </p:nvSpPr>
          <p:spPr>
            <a:xfrm>
              <a:off x="228600" y="1219200"/>
              <a:ext cx="7907784" cy="190500"/>
            </a:xfrm>
            <a:prstGeom prst="rect">
              <a:avLst/>
            </a:prstGeom>
            <a:solidFill>
              <a:srgbClr val="9966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152400"/>
              <a:ext cx="1524000"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diamond(in)">
                                      <p:cBhvr>
                                        <p:cTn id="7" dur="2000"/>
                                        <p:tgtEl>
                                          <p:spTgt spid="20480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4803">
                                            <p:txEl>
                                              <p:pRg st="1" end="1"/>
                                            </p:txEl>
                                          </p:spTgt>
                                        </p:tgtEl>
                                        <p:attrNameLst>
                                          <p:attrName>style.visibility</p:attrName>
                                        </p:attrNameLst>
                                      </p:cBhvr>
                                      <p:to>
                                        <p:strVal val="visible"/>
                                      </p:to>
                                    </p:set>
                                    <p:animEffect transition="in" filter="diamond(in)">
                                      <p:cBhvr>
                                        <p:cTn id="10" dur="2000"/>
                                        <p:tgtEl>
                                          <p:spTgt spid="2048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animEffect transition="in" filter="diamond(in)">
                                      <p:cBhvr>
                                        <p:cTn id="15" dur="2000"/>
                                        <p:tgtEl>
                                          <p:spTgt spid="20480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04803">
                                            <p:txEl>
                                              <p:pRg st="3" end="3"/>
                                            </p:txEl>
                                          </p:spTgt>
                                        </p:tgtEl>
                                        <p:attrNameLst>
                                          <p:attrName>style.visibility</p:attrName>
                                        </p:attrNameLst>
                                      </p:cBhvr>
                                      <p:to>
                                        <p:strVal val="visible"/>
                                      </p:to>
                                    </p:set>
                                    <p:animEffect transition="in" filter="diamond(in)">
                                      <p:cBhvr>
                                        <p:cTn id="18" dur="20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theme/theme1.xml><?xml version="1.0" encoding="utf-8"?>
<a:theme xmlns:a="http://schemas.openxmlformats.org/drawingml/2006/main" name="acts_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acts_ma</Template>
  <TotalTime>2078</TotalTime>
  <Words>1884</Words>
  <Application>Microsoft Office PowerPoint</Application>
  <PresentationFormat>On-screen Show (4:3)</PresentationFormat>
  <Paragraphs>205</Paragraphs>
  <Slides>29</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acts_ma</vt:lpstr>
      <vt:lpstr>Image File</vt:lpstr>
      <vt:lpstr>Bitmap Image</vt:lpstr>
      <vt:lpstr>Slide 1</vt:lpstr>
      <vt:lpstr>Slide 2</vt:lpstr>
      <vt:lpstr>Church Growth</vt:lpstr>
      <vt:lpstr>Church Growth Through Preaching</vt:lpstr>
      <vt:lpstr>Growth Through Preaching</vt:lpstr>
      <vt:lpstr>Slide 6</vt:lpstr>
      <vt:lpstr>Slide 7</vt:lpstr>
      <vt:lpstr>Slide 8</vt:lpstr>
      <vt:lpstr>Slide 9</vt:lpstr>
      <vt:lpstr>Slide 10</vt:lpstr>
      <vt:lpstr>Slide 11</vt:lpstr>
      <vt:lpstr>Slide 12</vt:lpstr>
      <vt:lpstr>  Current Methods Foreign To Scripture</vt:lpstr>
      <vt:lpstr>Growth Through Christian Growth</vt:lpstr>
      <vt:lpstr>Growth Through Christian Growth</vt:lpstr>
      <vt:lpstr>Growth Through Christian Growth</vt:lpstr>
      <vt:lpstr>Growth Through Christian Growth</vt:lpstr>
      <vt:lpstr>Growth Through Christian Growth</vt:lpstr>
      <vt:lpstr>Growth Through Christian Growth</vt:lpstr>
      <vt:lpstr>Growth Through Christian Growth</vt:lpstr>
      <vt:lpstr>Church Growth During Trouble</vt:lpstr>
      <vt:lpstr>Church Growth During Trouble</vt:lpstr>
      <vt:lpstr>Church Growth During Trouble</vt:lpstr>
      <vt:lpstr>Church Growth During Trouble</vt:lpstr>
      <vt:lpstr>  Current Methods Foreign To Scripture</vt:lpstr>
      <vt:lpstr>Slide 26</vt:lpstr>
      <vt:lpstr>Slide 27</vt:lpstr>
      <vt:lpstr>  Current Methods Foreign To Scripture</vt:lpstr>
      <vt:lpstr>  Current Methods Foreign To Scripture</vt:lpstr>
    </vt:vector>
  </TitlesOfParts>
  <Company>Alabama Farmers Coop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Spreads In Jerusalem</dc:title>
  <dc:creator>Wayne Holt</dc:creator>
  <cp:lastModifiedBy>user</cp:lastModifiedBy>
  <cp:revision>93</cp:revision>
  <cp:lastPrinted>2012-10-12T23:52:27Z</cp:lastPrinted>
  <dcterms:created xsi:type="dcterms:W3CDTF">2010-12-11T20:07:49Z</dcterms:created>
  <dcterms:modified xsi:type="dcterms:W3CDTF">2013-07-14T13:52:59Z</dcterms:modified>
</cp:coreProperties>
</file>