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4" r:id="rId3"/>
    <p:sldId id="277" r:id="rId4"/>
    <p:sldId id="278" r:id="rId5"/>
    <p:sldId id="279" r:id="rId6"/>
    <p:sldId id="280" r:id="rId7"/>
    <p:sldId id="281" r:id="rId8"/>
    <p:sldId id="282" r:id="rId9"/>
    <p:sldId id="283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4026" autoAdjust="0"/>
  </p:normalViewPr>
  <p:slideViewPr>
    <p:cSldViewPr>
      <p:cViewPr varScale="1">
        <p:scale>
          <a:sx n="76" d="100"/>
          <a:sy n="76" d="100"/>
        </p:scale>
        <p:origin x="-26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9245A3-1673-4082-A561-20B4618DB32D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B736E-C105-4A50-BDE3-FE7FAFFAB7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4987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BFA2E-0365-49D7-8A11-BBF3F43FA35C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87F31-BA5A-449B-AB63-032300381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9860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matt.+24:36&amp;version=NKJV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Luke+12:15&amp;version=NKJV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8353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29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100" b="0" dirty="0" smtClean="0"/>
              <a:t> These verses are like</a:t>
            </a:r>
            <a:r>
              <a:rPr lang="en-US" sz="1100" b="0" baseline="0" dirty="0" smtClean="0"/>
              <a:t> a personal note to Timothy from Paul.  He implores him to flee the enticing things that wealth can offer and the severe consequences that can result in loving money.</a:t>
            </a:r>
          </a:p>
          <a:p>
            <a:pPr>
              <a:buFont typeface="Arial" pitchFamily="34" charset="0"/>
              <a:buChar char="•"/>
            </a:pPr>
            <a:r>
              <a:rPr lang="en-US" sz="1100" b="0" baseline="0" dirty="0" smtClean="0"/>
              <a:t> Other verses on fleeing </a:t>
            </a:r>
            <a:r>
              <a:rPr lang="en-US" sz="1100" b="0" baseline="0" dirty="0" smtClean="0"/>
              <a:t>sin: </a:t>
            </a:r>
          </a:p>
          <a:p>
            <a:pPr lvl="1">
              <a:buFont typeface="Arial" pitchFamily="34" charset="0"/>
              <a:buChar char="•"/>
            </a:pPr>
            <a:r>
              <a:rPr lang="en-US" sz="1100" b="0" baseline="0" dirty="0" smtClean="0"/>
              <a:t> </a:t>
            </a:r>
            <a:r>
              <a:rPr lang="en-US" sz="1100" b="1" baseline="0" dirty="0" smtClean="0"/>
              <a:t>1 Cor. 6:18- 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Flee sexual immorality. Every sin that a man does is outside the body, but he who commits sexual immorality sins against his own body.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Cor. 10:14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Therefore, my beloved,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flee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idolatry.</a:t>
            </a:r>
          </a:p>
          <a:p>
            <a:pPr lvl="1">
              <a:buFont typeface="Arial" pitchFamily="34" charset="0"/>
              <a:buChar char="•"/>
            </a:pPr>
            <a:r>
              <a:rPr lang="en-US" sz="1100" b="0" baseline="0" dirty="0" smtClean="0"/>
              <a:t> </a:t>
            </a:r>
            <a:r>
              <a:rPr lang="en-US" sz="1100" b="1" baseline="0" dirty="0" smtClean="0"/>
              <a:t>2 Tim. 2:22 </a:t>
            </a:r>
            <a:r>
              <a:rPr lang="en-US" sz="1100" b="0" baseline="0" dirty="0" smtClean="0"/>
              <a:t>-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Flee also youthful lusts; but pursue righteousness, faith, love, peace with those who call on the Lord out of a pure heart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>
              <a:buFont typeface="Arial" pitchFamily="34" charset="0"/>
              <a:buChar char="•"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Don’t play around with these things, get far away from them.</a:t>
            </a:r>
          </a:p>
          <a:p>
            <a:pPr lvl="0">
              <a:buFont typeface="Arial" pitchFamily="34" charset="0"/>
              <a:buChar char="•"/>
            </a:pPr>
            <a:endParaRPr lang="en-US" sz="11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Righteousness – being right or just</a:t>
            </a:r>
          </a:p>
          <a:p>
            <a:pPr lvl="0">
              <a:buFont typeface="Arial" pitchFamily="34" charset="0"/>
              <a:buChar char="•"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godliness – respect and reverence toward God</a:t>
            </a:r>
          </a:p>
          <a:p>
            <a:pPr lvl="0">
              <a:buFont typeface="Arial" pitchFamily="34" charset="0"/>
              <a:buChar char="•"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faith – fidelity, loyal to God </a:t>
            </a:r>
          </a:p>
          <a:p>
            <a:pPr lvl="0">
              <a:buFont typeface="Arial" pitchFamily="34" charset="0"/>
              <a:buChar char="•"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love – agape, highest love possible</a:t>
            </a:r>
          </a:p>
          <a:p>
            <a:pPr lvl="0">
              <a:buFont typeface="Arial" pitchFamily="34" charset="0"/>
              <a:buChar char="•"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patience – steadfast, constant, </a:t>
            </a:r>
            <a:r>
              <a:rPr lang="en-US" sz="11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edurance</a:t>
            </a:r>
            <a:endParaRPr lang="en-US" sz="11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gentleness – meekness, strength under control, has every instinct and passion under control</a:t>
            </a:r>
          </a:p>
          <a:p>
            <a:pPr lvl="0">
              <a:buFont typeface="Arial" pitchFamily="34" charset="0"/>
              <a:buChar char="•"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These qualities are a constant pursuit.  We never master all of these, a lifelong process.</a:t>
            </a:r>
          </a:p>
          <a:p>
            <a:pPr lvl="0">
              <a:buFont typeface="Arial" pitchFamily="34" charset="0"/>
              <a:buNone/>
            </a:pP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vl="0">
              <a:buFont typeface="Arial" pitchFamily="34" charset="0"/>
              <a:buChar char="•"/>
            </a:pPr>
            <a:r>
              <a:rPr lang="en-US" sz="1100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Rom. 12:21 </a:t>
            </a:r>
            <a:r>
              <a:rPr lang="en-US" sz="11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“Do not be overcome by evil, but overcome evil with good”</a:t>
            </a:r>
            <a:endParaRPr lang="en-US" sz="11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4348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sz="1050" b="0" baseline="0" dirty="0" smtClean="0"/>
              <a:t> First fight (engage in a conflict, military or athletic) in Greek denotes continuous action.  Keep on fighting the struggle in which all Christians are engaged.</a:t>
            </a:r>
          </a:p>
          <a:p>
            <a:pPr lvl="1">
              <a:buFont typeface="Arial" pitchFamily="34" charset="0"/>
              <a:buChar char="•"/>
            </a:pPr>
            <a:r>
              <a:rPr lang="en-US" sz="1050" baseline="30000" dirty="0" smtClean="0"/>
              <a:t> </a:t>
            </a:r>
            <a:r>
              <a:rPr lang="en-US" sz="1050" baseline="0" dirty="0" smtClean="0"/>
              <a:t> </a:t>
            </a:r>
            <a:r>
              <a:rPr lang="en-US" sz="1050" b="1" baseline="0" dirty="0" smtClean="0"/>
              <a:t>1 Cor. 9:24-27 </a:t>
            </a:r>
            <a:r>
              <a:rPr lang="en-US" sz="1050" baseline="0" dirty="0" smtClean="0"/>
              <a:t>- </a:t>
            </a:r>
            <a:r>
              <a:rPr lang="en-US" sz="1050" dirty="0" smtClean="0"/>
              <a:t>Do you not know that those who run in a race all run, but one receives the prize? Run in such a way that you may obtain </a:t>
            </a:r>
            <a:r>
              <a:rPr lang="en-US" sz="1050" i="1" dirty="0" smtClean="0"/>
              <a:t>it.</a:t>
            </a:r>
            <a:r>
              <a:rPr lang="en-US" sz="1050" dirty="0" smtClean="0"/>
              <a:t> </a:t>
            </a:r>
            <a:r>
              <a:rPr lang="en-US" sz="1050" baseline="30000" dirty="0" smtClean="0"/>
              <a:t>25 </a:t>
            </a:r>
            <a:r>
              <a:rPr lang="en-US" sz="1050" dirty="0" smtClean="0"/>
              <a:t>And everyone who competes </a:t>
            </a:r>
            <a:r>
              <a:rPr lang="en-US" sz="1050" i="1" dirty="0" smtClean="0"/>
              <a:t>for the prize</a:t>
            </a:r>
            <a:r>
              <a:rPr lang="en-US" sz="1050" dirty="0" smtClean="0"/>
              <a:t> is temperate in all things. Now they </a:t>
            </a:r>
            <a:r>
              <a:rPr lang="en-US" sz="1050" i="1" dirty="0" smtClean="0"/>
              <a:t>do it</a:t>
            </a:r>
            <a:r>
              <a:rPr lang="en-US" sz="1050" dirty="0" smtClean="0"/>
              <a:t> to obtain a perishable crown, but we </a:t>
            </a:r>
            <a:r>
              <a:rPr lang="en-US" sz="1050" i="1" dirty="0" smtClean="0"/>
              <a:t>for</a:t>
            </a:r>
            <a:r>
              <a:rPr lang="en-US" sz="1050" dirty="0" smtClean="0"/>
              <a:t> an imperishable </a:t>
            </a:r>
            <a:r>
              <a:rPr lang="en-US" sz="1050" i="1" dirty="0" smtClean="0"/>
              <a:t>crown.</a:t>
            </a:r>
            <a:r>
              <a:rPr lang="en-US" sz="1050" dirty="0" smtClean="0"/>
              <a:t> </a:t>
            </a:r>
            <a:r>
              <a:rPr lang="en-US" sz="1050" baseline="30000" dirty="0" smtClean="0"/>
              <a:t>26 </a:t>
            </a:r>
            <a:r>
              <a:rPr lang="en-US" sz="1050" dirty="0" smtClean="0"/>
              <a:t>Therefore I run thus: not with uncertainty. Thus I fight: not as </a:t>
            </a:r>
            <a:r>
              <a:rPr lang="en-US" sz="1050" i="1" dirty="0" smtClean="0"/>
              <a:t>one who</a:t>
            </a:r>
            <a:r>
              <a:rPr lang="en-US" sz="1050" dirty="0" smtClean="0"/>
              <a:t> beats the air. </a:t>
            </a:r>
            <a:r>
              <a:rPr lang="en-US" sz="1050" baseline="30000" dirty="0" smtClean="0"/>
              <a:t>27 </a:t>
            </a:r>
            <a:r>
              <a:rPr lang="en-US" sz="1050" dirty="0" smtClean="0"/>
              <a:t>But I discipline my body and bring </a:t>
            </a:r>
            <a:r>
              <a:rPr lang="en-US" sz="1050" i="1" dirty="0" smtClean="0"/>
              <a:t>it</a:t>
            </a:r>
            <a:r>
              <a:rPr lang="en-US" sz="1050" dirty="0" smtClean="0"/>
              <a:t> into subjection, lest, when I have preached to others, I myself should become disqualified.</a:t>
            </a:r>
          </a:p>
          <a:p>
            <a:pPr lvl="1">
              <a:buFont typeface="Arial" pitchFamily="34" charset="0"/>
              <a:buChar char="•"/>
            </a:pPr>
            <a:r>
              <a:rPr lang="en-US" sz="1050" dirty="0" smtClean="0"/>
              <a:t> </a:t>
            </a:r>
            <a:r>
              <a:rPr lang="en-US" sz="1050" b="1" dirty="0" smtClean="0"/>
              <a:t>Eph. 6:10-12 - </a:t>
            </a:r>
            <a:r>
              <a:rPr lang="en-US" sz="1050" baseline="30000" dirty="0" smtClean="0"/>
              <a:t>10 </a:t>
            </a:r>
            <a:r>
              <a:rPr lang="en-US" sz="1050" dirty="0" smtClean="0"/>
              <a:t>Finally, my brethren, be strong in the Lord and in the power of His might. </a:t>
            </a:r>
            <a:r>
              <a:rPr lang="en-US" sz="1050" baseline="30000" dirty="0" smtClean="0"/>
              <a:t>11 </a:t>
            </a:r>
            <a:r>
              <a:rPr lang="en-US" sz="1050" dirty="0" smtClean="0"/>
              <a:t>Put on the whole armor of God, that you may be able to stand against the wiles of the devil. </a:t>
            </a:r>
            <a:r>
              <a:rPr lang="en-US" sz="1050" baseline="30000" dirty="0" smtClean="0"/>
              <a:t>12 </a:t>
            </a:r>
            <a:r>
              <a:rPr lang="en-US" sz="1050" dirty="0" smtClean="0"/>
              <a:t>For we do not wrestle against flesh and blood, but against principalities, against powers, against the rulers of the darkness of this age, against spiritual </a:t>
            </a:r>
            <a:r>
              <a:rPr lang="en-US" sz="1050" i="1" dirty="0" smtClean="0"/>
              <a:t>hosts</a:t>
            </a:r>
            <a:r>
              <a:rPr lang="en-US" sz="1050" dirty="0" smtClean="0"/>
              <a:t> of wickedness in the heavenly </a:t>
            </a:r>
            <a:r>
              <a:rPr lang="en-US" sz="1050" i="1" dirty="0" smtClean="0"/>
              <a:t>places.</a:t>
            </a:r>
            <a:r>
              <a:rPr lang="en-US" sz="1050" dirty="0" smtClean="0"/>
              <a:t> </a:t>
            </a:r>
            <a:endParaRPr lang="en-US" sz="1050" b="1" dirty="0" smtClean="0"/>
          </a:p>
          <a:p>
            <a:pPr lvl="1">
              <a:buFont typeface="Arial" pitchFamily="34" charset="0"/>
              <a:buChar char="•"/>
            </a:pPr>
            <a:r>
              <a:rPr lang="en-US" sz="1050" b="0" baseline="0" dirty="0" smtClean="0"/>
              <a:t> </a:t>
            </a:r>
            <a:r>
              <a:rPr lang="en-US" sz="1050" b="1" baseline="0" dirty="0" smtClean="0"/>
              <a:t>2 Tim. 2:3-5 </a:t>
            </a:r>
            <a:r>
              <a:rPr lang="en-US" sz="1050" b="0" baseline="0" dirty="0" smtClean="0"/>
              <a:t>- </a:t>
            </a:r>
            <a:r>
              <a:rPr lang="en-US" sz="1050" dirty="0" smtClean="0"/>
              <a:t>You therefore must endure hardship as a good soldier of Jesus Christ. </a:t>
            </a:r>
            <a:r>
              <a:rPr lang="en-US" sz="1050" baseline="30000" dirty="0" smtClean="0"/>
              <a:t>4 </a:t>
            </a:r>
            <a:r>
              <a:rPr lang="en-US" sz="1050" dirty="0" smtClean="0"/>
              <a:t>No one engaged in warfare entangles himself with the affairs of </a:t>
            </a:r>
            <a:r>
              <a:rPr lang="en-US" sz="1050" i="1" dirty="0" smtClean="0"/>
              <a:t>this</a:t>
            </a:r>
            <a:r>
              <a:rPr lang="en-US" sz="1050" dirty="0" smtClean="0"/>
              <a:t> life, that he may please him who enlisted him as a soldier. </a:t>
            </a:r>
            <a:r>
              <a:rPr lang="en-US" sz="1050" baseline="30000" dirty="0" smtClean="0"/>
              <a:t>5 </a:t>
            </a:r>
            <a:r>
              <a:rPr lang="en-US" sz="1050" dirty="0" smtClean="0"/>
              <a:t>And also if anyone competes in athletics, he is not crowned unless he competes according to the rules.</a:t>
            </a:r>
          </a:p>
          <a:p>
            <a:pPr lvl="0">
              <a:buFont typeface="Arial" pitchFamily="34" charset="0"/>
              <a:buChar char="•"/>
            </a:pPr>
            <a:endParaRPr lang="en-US" sz="1050" b="0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sz="1050" b="0" baseline="0" dirty="0" smtClean="0"/>
              <a:t> Fighting for the faith means we are standing up against false teaching and professing God’s word in spite of what others may believe.</a:t>
            </a:r>
          </a:p>
          <a:p>
            <a:pPr lvl="0">
              <a:buFont typeface="Arial" pitchFamily="34" charset="0"/>
              <a:buChar char="•"/>
            </a:pPr>
            <a:endParaRPr lang="en-US" sz="1050" b="0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sz="1050" b="0" baseline="0" dirty="0" smtClean="0"/>
              <a:t> Lay hold on eternal life – Grasp eternal life.  All our life we keep contending/fighting for The Faith so that at the end we may grasp the eternal life</a:t>
            </a:r>
          </a:p>
          <a:p>
            <a:pPr lvl="0">
              <a:buFont typeface="Arial" pitchFamily="34" charset="0"/>
              <a:buChar char="•"/>
            </a:pPr>
            <a:endParaRPr lang="en-US" sz="1050" b="0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sz="1050" b="0" baseline="0" dirty="0" smtClean="0"/>
              <a:t> All people are called in that they are invited, but only those who obey are the called out in this verse. </a:t>
            </a:r>
          </a:p>
          <a:p>
            <a:pPr lvl="0">
              <a:buFont typeface="Arial" pitchFamily="34" charset="0"/>
              <a:buChar char="•"/>
            </a:pPr>
            <a:r>
              <a:rPr lang="en-US" sz="1050" b="0" baseline="0" dirty="0" smtClean="0"/>
              <a:t> The call is not to fame and riches, but to eternal life.</a:t>
            </a:r>
          </a:p>
          <a:p>
            <a:pPr lvl="0">
              <a:buFont typeface="Arial" pitchFamily="34" charset="0"/>
              <a:buChar char="•"/>
            </a:pPr>
            <a:endParaRPr lang="en-US" sz="1050" b="0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sz="1050" b="0" baseline="0" dirty="0" smtClean="0"/>
              <a:t> Good confession: </a:t>
            </a:r>
            <a:r>
              <a:rPr lang="en-US" sz="1050" b="0" baseline="0" dirty="0" smtClean="0"/>
              <a:t>( also mentioned in 6:13)</a:t>
            </a:r>
            <a:endParaRPr lang="en-US" sz="1050" b="0" baseline="0" dirty="0" smtClean="0"/>
          </a:p>
          <a:p>
            <a:pPr lvl="1">
              <a:buFont typeface="Arial" pitchFamily="34" charset="0"/>
              <a:buChar char="•"/>
            </a:pPr>
            <a:r>
              <a:rPr lang="en-US" sz="1050" b="0" baseline="0" dirty="0" smtClean="0"/>
              <a:t>Rom. 10:10 - 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with the heart one believes unto righteousness, and with the mouth confession is made unto salvation.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Acts 8:37 -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Philip said, “If you believe with all your heart, you may.” And he answered and said, “I believe that Jesus Christ is the Son of God.</a:t>
            </a:r>
          </a:p>
          <a:p>
            <a:pPr lvl="1">
              <a:buFont typeface="Arial" pitchFamily="34" charset="0"/>
              <a:buChar char="•"/>
            </a:pPr>
            <a:endParaRPr lang="en-US" sz="1050" b="0" baseline="0" dirty="0" smtClean="0"/>
          </a:p>
          <a:p>
            <a:pPr lvl="0">
              <a:buFont typeface="Arial" pitchFamily="34" charset="0"/>
              <a:buChar char="•"/>
            </a:pPr>
            <a:endParaRPr lang="en-US" sz="1050" b="0" baseline="0" dirty="0" smtClean="0"/>
          </a:p>
          <a:p>
            <a:pPr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4348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Reminder that all</a:t>
            </a:r>
            <a:r>
              <a:rPr lang="en-US" b="0" baseline="0" dirty="0" smtClean="0"/>
              <a:t> he does is in the presence of the Father and Son who are all knowing.</a:t>
            </a:r>
          </a:p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Reference to Jesus standing before Pilate and declaring/professing who He was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John 18:33-37</a:t>
            </a:r>
          </a:p>
          <a:p>
            <a:pPr lvl="1">
              <a:buFont typeface="Arial" pitchFamily="34" charset="0"/>
              <a:buChar char="•"/>
            </a:pPr>
            <a:endParaRPr lang="en-US" b="0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b="0" baseline="0" dirty="0" smtClean="0"/>
              <a:t> Timothy is charged yet again to make sure the teaching of the gospel remains pure and unblemished</a:t>
            </a:r>
            <a:r>
              <a:rPr lang="en-US" b="0" baseline="0" dirty="0" smtClean="0"/>
              <a:t>.  Think of how many times this is mentioned in this short epistle.</a:t>
            </a:r>
            <a:endParaRPr lang="en-US" b="0" baseline="0" dirty="0" smtClean="0"/>
          </a:p>
          <a:p>
            <a:pPr lvl="0">
              <a:buFont typeface="Arial" pitchFamily="34" charset="0"/>
              <a:buChar char="•"/>
            </a:pPr>
            <a:endParaRPr lang="en-US" b="0" dirty="0" smtClean="0"/>
          </a:p>
          <a:p>
            <a:pPr lvl="0">
              <a:buFont typeface="Arial" pitchFamily="34" charset="0"/>
              <a:buChar char="•"/>
            </a:pPr>
            <a:r>
              <a:rPr lang="en-US" b="0" baseline="0" dirty="0" smtClean="0"/>
              <a:t> Only the Father knows when this second coming/appearing of Christ will be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Acts 1:7 - 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He said to them, “It is not for you to know times or seasons which the Father has put in His own authority.</a:t>
            </a:r>
            <a:endParaRPr lang="en-US" b="0" baseline="0" dirty="0" smtClean="0"/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Matt. 24:36 -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“But of that day and hour no one knows, not even the angels of heaven,</a:t>
            </a:r>
            <a:r>
              <a:rPr lang="en-US" sz="1200" b="0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See footnote a"/>
              </a:rPr>
              <a:t>a</a:t>
            </a:r>
            <a:r>
              <a:rPr lang="en-US" sz="1200" b="0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but My Father only.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3902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Potentate</a:t>
            </a:r>
            <a:r>
              <a:rPr lang="en-US" b="0" baseline="0" dirty="0" smtClean="0"/>
              <a:t> –”high officer” one “of great authority”</a:t>
            </a:r>
          </a:p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King of kings/Lord of lords – denotes His authority over all who may wear the title “king” or “lord”</a:t>
            </a:r>
          </a:p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Has immortality – “no death, incapable of dying”</a:t>
            </a:r>
          </a:p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Unapproachable light – “Now, this light is like the sun.  We need it to see by, yet we cannot look into it, for it is too intensely brilliant.”</a:t>
            </a:r>
          </a:p>
          <a:p>
            <a:pPr lvl="1">
              <a:buFont typeface="Arial" pitchFamily="34" charset="0"/>
              <a:buChar char="•"/>
            </a:pPr>
            <a:r>
              <a:rPr lang="en-US" b="1" baseline="0" dirty="0" smtClean="0"/>
              <a:t>Psalm 104:2 </a:t>
            </a:r>
            <a:r>
              <a:rPr lang="en-US" b="0" baseline="0" dirty="0" smtClean="0"/>
              <a:t>– He covers Himself with light as a garment</a:t>
            </a:r>
            <a:endParaRPr lang="en-US" b="0" baseline="0" dirty="0"/>
          </a:p>
          <a:p>
            <a:pPr lvl="0">
              <a:buFont typeface="Arial" pitchFamily="34" charset="0"/>
              <a:buChar char="•"/>
            </a:pPr>
            <a:r>
              <a:rPr lang="en-US" b="0" baseline="0" dirty="0"/>
              <a:t> </a:t>
            </a:r>
            <a:r>
              <a:rPr lang="en-US" b="0" baseline="0" dirty="0" smtClean="0"/>
              <a:t>No man has seen God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Some have seen some manifestation that God has allowed them to see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</a:t>
            </a:r>
            <a:r>
              <a:rPr lang="en-US" b="1" baseline="0" dirty="0" smtClean="0"/>
              <a:t>Exodus 33:20-23-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He said, “You cannot see My face; for no man shall see Me, and live.” 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b="0" i="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said, “Here is a place by Me, and you shall stand on the rock. 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it shall be, while My glory passes by, that I will put you in the cleft of the rock, and will cover you with My hand while I pass by. 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I will take away My hand, and you shall see My back; but My face shall not be seen.</a:t>
            </a:r>
          </a:p>
          <a:p>
            <a:pPr lvl="1">
              <a:buFont typeface="Arial" pitchFamily="34" charset="0"/>
              <a:buChar char="•"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700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Already addressed those who wish/desire to be rich.  Now he talks to the ones who already have earthly riches.</a:t>
            </a:r>
          </a:p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City of Ephesus was one of the richest in the world at that time.</a:t>
            </a:r>
          </a:p>
          <a:p>
            <a:pPr>
              <a:buFont typeface="Arial" pitchFamily="34" charset="0"/>
              <a:buChar char="•"/>
            </a:pPr>
            <a:endParaRPr lang="en-US" b="0" baseline="0" dirty="0" smtClean="0"/>
          </a:p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Haughty- Pride, arrogance and the disposition to look down on others is a temptation to the rich</a:t>
            </a:r>
          </a:p>
          <a:p>
            <a:pPr lvl="1">
              <a:buFont typeface="Arial" pitchFamily="34" charset="0"/>
              <a:buChar char="•"/>
            </a:pPr>
            <a:r>
              <a:rPr lang="en-US" b="1" baseline="0" dirty="0" smtClean="0"/>
              <a:t>Rom. 12:16-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 of the same mind toward one another. Do not set your mind on high things, but associate with the humble. Do not be wise in your own opinion.</a:t>
            </a:r>
          </a:p>
          <a:p>
            <a:pPr lvl="1">
              <a:buFont typeface="Arial" pitchFamily="34" charset="0"/>
              <a:buChar char="•"/>
            </a:pP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Luke 12:15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And He said to them, “Take heed and beware of covetousness,</a:t>
            </a:r>
            <a:r>
              <a:rPr lang="en-US" sz="1200" b="0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lang="en-US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See footnote a"/>
              </a:rPr>
              <a:t>a</a:t>
            </a:r>
            <a:r>
              <a:rPr lang="en-US" sz="1200" b="0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for one’s life does not consist in the abundance of the things he possesses.”</a:t>
            </a:r>
          </a:p>
          <a:p>
            <a:pPr lvl="0">
              <a:buFont typeface="Arial" pitchFamily="34" charset="0"/>
              <a:buChar char="•"/>
            </a:pPr>
            <a:r>
              <a:rPr lang="en-US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Don’t trust in</a:t>
            </a:r>
            <a:r>
              <a:rPr lang="en-US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riches – Riches offer no security for tomorrow or more importantly for the life to come</a:t>
            </a:r>
          </a:p>
          <a:p>
            <a:pPr lvl="1">
              <a:buFont typeface="Arial" pitchFamily="34" charset="0"/>
              <a:buChar char="•"/>
            </a:pPr>
            <a:r>
              <a:rPr lang="en-US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Luke 12:16-21 – parable of rich fool</a:t>
            </a:r>
          </a:p>
          <a:p>
            <a:pPr lvl="0">
              <a:buFont typeface="Arial" pitchFamily="34" charset="0"/>
              <a:buChar char="•"/>
            </a:pPr>
            <a:r>
              <a:rPr lang="en-US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Instead trust in God who gives us richly all things to enjoy</a:t>
            </a:r>
          </a:p>
          <a:p>
            <a:pPr lvl="0">
              <a:buFont typeface="Arial" pitchFamily="34" charset="0"/>
              <a:buChar char="•"/>
            </a:pPr>
            <a:r>
              <a:rPr lang="en-US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b="1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James 1:17 </a:t>
            </a:r>
            <a:r>
              <a:rPr lang="en-US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 good gift and every perfect gift is from above, and comes down from the Father of lights, with whom there is no variation or shadow of turning.</a:t>
            </a:r>
          </a:p>
          <a:p>
            <a:pPr lvl="0">
              <a:buFont typeface="Arial" pitchFamily="34" charset="0"/>
              <a:buChar char="•"/>
            </a:pPr>
            <a:endParaRPr lang="en-U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good, be rich in good works – Use wealth in such a way to benefit the less fortunate.  By practicing benevolence one can be rich in good works.  In this way earthly riches can be a means to true/spiritual riches</a:t>
            </a:r>
          </a:p>
          <a:p>
            <a:pPr lvl="0">
              <a:buFont typeface="Arial" pitchFamily="34" charset="0"/>
              <a:buChar char="•"/>
            </a:pPr>
            <a:r>
              <a:rPr lang="en-U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Ready to give, willing to share/fellowship/communicate – willingness to share with less fortunate and willingness to associate with less fortunate.  A Christian must fellowship with all brethren, down to the poorest and humblest.</a:t>
            </a:r>
          </a:p>
          <a:p>
            <a:pPr lvl="1">
              <a:buFont typeface="Arial" pitchFamily="34" charset="0"/>
              <a:buChar char="•"/>
            </a:pPr>
            <a:r>
              <a:rPr lang="en-US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Rom. </a:t>
            </a:r>
            <a:r>
              <a:rPr lang="en-US" b="0" i="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12:16 – above</a:t>
            </a:r>
          </a:p>
          <a:p>
            <a:pPr lvl="1">
              <a:buFont typeface="Arial" pitchFamily="34" charset="0"/>
              <a:buChar char="•"/>
            </a:pPr>
            <a:endParaRPr lang="en-US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>
              <a:buFont typeface="Arial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9454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 </a:t>
            </a:r>
            <a:r>
              <a:rPr lang="en-US" b="0" dirty="0" smtClean="0"/>
              <a:t>Paul</a:t>
            </a:r>
            <a:r>
              <a:rPr lang="en-US" b="0" baseline="0" dirty="0" smtClean="0"/>
              <a:t> charges Timothy to keep diligent and watchful guard over the faith committed to his trust; to preserve it unaltered and uncorrupt, so it can be handed down and taught exactly as it was received.</a:t>
            </a:r>
          </a:p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This similar thought is mentioned 7-8 times in this epistle. (1:3, 18-20, 4:1-6, 16, 6:3-5, 12-14, 20, 21)</a:t>
            </a:r>
          </a:p>
          <a:p>
            <a:pPr>
              <a:buFont typeface="Arial" pitchFamily="34" charset="0"/>
              <a:buChar char="•"/>
            </a:pPr>
            <a:r>
              <a:rPr lang="en-US" b="0" dirty="0" smtClean="0"/>
              <a:t> Profane and idle babblings</a:t>
            </a:r>
            <a:r>
              <a:rPr lang="en-US" b="0" baseline="0" dirty="0" smtClean="0"/>
              <a:t> (1:6, 4:7, 5:13, 6:5)</a:t>
            </a:r>
          </a:p>
          <a:p>
            <a:pPr>
              <a:buFont typeface="Arial" pitchFamily="34" charset="0"/>
              <a:buChar char="•"/>
            </a:pPr>
            <a:r>
              <a:rPr lang="en-US" b="0" baseline="0" dirty="0" smtClean="0"/>
              <a:t> Some were relying on modern/earthly “knowledge” </a:t>
            </a:r>
          </a:p>
          <a:p>
            <a:pPr>
              <a:buFont typeface="Arial" pitchFamily="34" charset="0"/>
              <a:buChar char="•"/>
            </a:pPr>
            <a:endParaRPr lang="en-US" b="0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1 John 4:1 </a:t>
            </a:r>
            <a:r>
              <a:rPr lang="en-US" b="0" dirty="0" smtClean="0"/>
              <a:t>- </a:t>
            </a:r>
            <a:r>
              <a:rPr lang="en-US" dirty="0" smtClean="0"/>
              <a:t>Beloved, do not believe every spirit, but test the spirits, whether they are of God; because many false prophets have gone out into the world.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221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b="0" dirty="0" smtClean="0"/>
              <a:t>Charge</a:t>
            </a:r>
          </a:p>
          <a:p>
            <a:pPr lvl="1">
              <a:buFont typeface="Arial" pitchFamily="34" charset="0"/>
              <a:buChar char="•"/>
            </a:pPr>
            <a:r>
              <a:rPr lang="en-US" b="0" dirty="0" smtClean="0"/>
              <a:t>1:3-4</a:t>
            </a:r>
            <a:r>
              <a:rPr lang="en-US" b="0" baseline="0" dirty="0" smtClean="0"/>
              <a:t>  - </a:t>
            </a:r>
            <a:r>
              <a:rPr lang="en-US" b="0" dirty="0" smtClean="0"/>
              <a:t>Teach</a:t>
            </a:r>
            <a:r>
              <a:rPr lang="en-US" b="0" baseline="0" dirty="0" smtClean="0"/>
              <a:t> no other doctrine, nor give heed to fables/endless genealogies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1:18 -  that you may wage the good warfare</a:t>
            </a:r>
            <a:endParaRPr lang="en-US" b="0" baseline="0" dirty="0"/>
          </a:p>
          <a:p>
            <a:pPr lvl="0">
              <a:buFont typeface="Arial" pitchFamily="34" charset="0"/>
              <a:buChar char="•"/>
            </a:pPr>
            <a:endParaRPr lang="en-US" b="0" baseline="0" dirty="0"/>
          </a:p>
          <a:p>
            <a:pPr lvl="0">
              <a:buFont typeface="Arial" pitchFamily="34" charset="0"/>
              <a:buChar char="•"/>
            </a:pPr>
            <a:r>
              <a:rPr lang="en-US" b="0" baseline="0" dirty="0" smtClean="0"/>
              <a:t>Paul was grateful that he was able to work for Christ</a:t>
            </a:r>
          </a:p>
          <a:p>
            <a:pPr lvl="0">
              <a:buFont typeface="Arial" pitchFamily="34" charset="0"/>
              <a:buChar char="•"/>
            </a:pPr>
            <a:endParaRPr lang="en-US" b="0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b="0" baseline="0" dirty="0" smtClean="0"/>
              <a:t>Instructions for the church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Prayer (2:1-7)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Roles of men and women (2:8-15)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Qualification of Elders/Deacons (3:1-13)</a:t>
            </a:r>
          </a:p>
          <a:p>
            <a:pPr lvl="0">
              <a:buFont typeface="Arial" pitchFamily="34" charset="0"/>
              <a:buChar char="•"/>
            </a:pPr>
            <a:endParaRPr lang="en-US" b="0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b="0" baseline="0" dirty="0" smtClean="0"/>
              <a:t>Instructions to Timothy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Apostasy will come (4:1-5)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Teaching and Conduct (4:6-16)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Dealing with classes of people, widows/elders/servants (5:1 – 6:2) </a:t>
            </a:r>
          </a:p>
          <a:p>
            <a:pPr lvl="1">
              <a:buFont typeface="Arial" pitchFamily="34" charset="0"/>
              <a:buChar char="•"/>
            </a:pPr>
            <a:endParaRPr lang="en-US" b="0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b="0" baseline="0" dirty="0" smtClean="0"/>
              <a:t> Conclusion (6:3-21)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Warning against covetousness/desire to be rich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Fight the good fight of faith</a:t>
            </a:r>
          </a:p>
          <a:p>
            <a:pPr lvl="1">
              <a:buFont typeface="Arial" pitchFamily="34" charset="0"/>
              <a:buChar char="•"/>
            </a:pPr>
            <a:r>
              <a:rPr lang="en-US" b="0" baseline="0" dirty="0" smtClean="0"/>
              <a:t> Final charge</a:t>
            </a:r>
          </a:p>
          <a:p>
            <a:pPr lvl="1">
              <a:buFont typeface="Arial" pitchFamily="34" charset="0"/>
              <a:buChar char="•"/>
            </a:pPr>
            <a:endParaRPr lang="en-US" b="0" baseline="0" dirty="0" smtClean="0"/>
          </a:p>
          <a:p>
            <a:pPr lvl="1">
              <a:buFont typeface="Arial" pitchFamily="34" charset="0"/>
              <a:buChar char="•"/>
            </a:pPr>
            <a:endParaRPr lang="en-US" b="0" baseline="0" dirty="0" smtClean="0"/>
          </a:p>
          <a:p>
            <a:pPr lvl="1">
              <a:buFont typeface="Arial" pitchFamily="34" charset="0"/>
              <a:buChar char="•"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87F31-BA5A-449B-AB63-0323003816E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2221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7/16/2014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 &amp; 2 Timothy  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Auditorium Class Summer 2014</a:t>
            </a:r>
          </a:p>
          <a:p>
            <a:endParaRPr lang="en-US" dirty="0" smtClean="0"/>
          </a:p>
          <a:p>
            <a:r>
              <a:rPr lang="en-US" dirty="0" smtClean="0"/>
              <a:t>Lesson 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Timothy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/>
          </a:bodyPr>
          <a:lstStyle/>
          <a:p>
            <a:pPr lvl="2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3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5334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Greeting (1:1-2)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Instructions to the House of God (1:3 - 3:16)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Warning Against False Doctrine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Pray for All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lang="en-US" sz="26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Woman’s Role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Qualification of Elders/Deacons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Instructions to Timothy (4:1 - 6:21)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Take Heed to Yourself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 Careful How You Deal with People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Beware False Teachers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Fight the Good Fight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Timothy 6:11-16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600200"/>
            <a:ext cx="88392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Flee “these things”… (6:11)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desire to be rich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consequences that result in desiring riches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Do everything to get away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from these types of things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1280160" lvl="2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Cor. 6:18, 1 Cor. 10:14, 2 Tim. </a:t>
            </a: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2:22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Instead,  pursue… (6:11)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Righteousness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Godliness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Faith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Love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Patience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Gentleness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Timothy 6:11-16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600200"/>
            <a:ext cx="88392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Fight the good fight, lay hold on eternal life..( 6:12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Paul uses similar language in other places</a:t>
            </a:r>
          </a:p>
          <a:p>
            <a:pPr marL="1280160" lvl="2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Cor. 9:24-27, Eph. 6:10-12, 2 Tim. 2:3-5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Fighting the good fight allows us to grasp eternal life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To  which you were called (6:12)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Called through the gospel</a:t>
            </a:r>
          </a:p>
          <a:p>
            <a:pPr marL="1280160" lvl="2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 Thess. 2:14</a:t>
            </a:r>
          </a:p>
          <a:p>
            <a:pPr marL="1280160" lvl="2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And have confessed the good confession (6:12)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Timothy’s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confession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faith in Christ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Timothy 6:11-16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600200"/>
            <a:ext cx="88392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 urge you to keep this commandment without spot, blameless until Jesus’s appearing (6:13-14)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 the sight of God and Christ Jesus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Be on guard against any corruption of the gospel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Must keep doing this until the end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Which will be manifested in His own time (6:15)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Time is known only by the Father</a:t>
            </a:r>
          </a:p>
          <a:p>
            <a:pPr marL="1280160" lvl="2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Acts 1:7, Matt. 24:36</a:t>
            </a:r>
          </a:p>
        </p:txBody>
      </p:sp>
    </p:spTree>
    <p:extLst>
      <p:ext uri="{BB962C8B-B14F-4D97-AF65-F5344CB8AC3E}">
        <p14:creationId xmlns:p14="http://schemas.microsoft.com/office/powerpoint/2010/main" xmlns="" val="62212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Timothy 6:11-16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600200"/>
            <a:ext cx="88392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He who: (6:15-16)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Is the Blessed and only Potentate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Is the King of kings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Is the Lord of lords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Alone has immortality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Dwells in unapproachable light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No man has seen or can see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Has honor and everlasting power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278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Timothy </a:t>
            </a:r>
            <a:r>
              <a:rPr lang="en-US" dirty="0" smtClean="0"/>
              <a:t>6:17-19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600200"/>
            <a:ext cx="88392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Command those who are rich in this age: (6:17-19)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Do not be haughty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Do not trust in these riches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Trust in the Living God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Do good, be rich in good works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Ready to give, willing to share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Store up a good foundation for the time to come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Lay hold on eternal life</a:t>
            </a:r>
          </a:p>
        </p:txBody>
      </p:sp>
    </p:spTree>
    <p:extLst>
      <p:ext uri="{BB962C8B-B14F-4D97-AF65-F5344CB8AC3E}">
        <p14:creationId xmlns:p14="http://schemas.microsoft.com/office/powerpoint/2010/main" xmlns="" val="116731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Timothy </a:t>
            </a:r>
            <a:r>
              <a:rPr lang="en-US" dirty="0" smtClean="0"/>
              <a:t>6:20-21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600200"/>
            <a:ext cx="88392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Final instruction to Timothy (6:20-21)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Guard that which was committed to your trust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Avoid profane and idle babblings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Avoid contradictions of what is falsely called knowledge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Why? Because it has caused some to stray from the faith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986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Timothy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600200"/>
            <a:ext cx="8839200" cy="50292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Charge to Timothy/Ephesians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Paul’s gratitude 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General instructions for th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 church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Prayer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Roles of men/women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Qualifications of Elders/Deacons</a:t>
            </a: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Instructions to Timothy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Apostasy foretold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Teaching and conduct</a:t>
            </a: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Dealing with different people (widows/elders/servants)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65760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Conclusion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300"/>
              </a:spcBef>
              <a:buClr>
                <a:schemeClr val="accent3"/>
              </a:buClr>
              <a:buFont typeface="Arial" pitchFamily="34" charset="0"/>
              <a:buChar char="•"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Fight the good fight</a:t>
            </a:r>
          </a:p>
        </p:txBody>
      </p:sp>
    </p:spTree>
    <p:extLst>
      <p:ext uri="{BB962C8B-B14F-4D97-AF65-F5344CB8AC3E}">
        <p14:creationId xmlns:p14="http://schemas.microsoft.com/office/powerpoint/2010/main" xmlns="" val="337986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9463</TotalTime>
  <Words>1439</Words>
  <Application>Microsoft Office PowerPoint</Application>
  <PresentationFormat>On-screen Show (4:3)</PresentationFormat>
  <Paragraphs>188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1 &amp; 2 Timothy    </vt:lpstr>
      <vt:lpstr>1 Timothy Outline</vt:lpstr>
      <vt:lpstr>1 Timothy 6:11-16</vt:lpstr>
      <vt:lpstr>1 Timothy 6:11-16</vt:lpstr>
      <vt:lpstr>1 Timothy 6:11-16</vt:lpstr>
      <vt:lpstr>1 Timothy 6:11-16</vt:lpstr>
      <vt:lpstr>1 Timothy 6:17-19</vt:lpstr>
      <vt:lpstr>1 Timothy 6:20-21</vt:lpstr>
      <vt:lpstr>1 Timothy Review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Intro, 1 Thessalonians 1</dc:title>
  <dc:creator>James Bullington</dc:creator>
  <cp:lastModifiedBy>RufJT</cp:lastModifiedBy>
  <cp:revision>569</cp:revision>
  <dcterms:created xsi:type="dcterms:W3CDTF">2013-09-01T10:11:04Z</dcterms:created>
  <dcterms:modified xsi:type="dcterms:W3CDTF">2014-07-16T20:38:27Z</dcterms:modified>
</cp:coreProperties>
</file>