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2" r:id="rId3"/>
    <p:sldId id="270" r:id="rId4"/>
    <p:sldId id="283" r:id="rId5"/>
    <p:sldId id="284" r:id="rId6"/>
    <p:sldId id="285" r:id="rId7"/>
    <p:sldId id="286" r:id="rId8"/>
    <p:sldId id="287" r:id="rId9"/>
    <p:sldId id="292" r:id="rId10"/>
    <p:sldId id="293" r:id="rId11"/>
    <p:sldId id="288" r:id="rId12"/>
    <p:sldId id="289" r:id="rId13"/>
    <p:sldId id="290" r:id="rId14"/>
    <p:sldId id="291" r:id="rId15"/>
    <p:sldId id="281" r:id="rId16"/>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517" autoAdjust="0"/>
    <p:restoredTop sz="99487" autoAdjust="0"/>
  </p:normalViewPr>
  <p:slideViewPr>
    <p:cSldViewPr>
      <p:cViewPr varScale="1">
        <p:scale>
          <a:sx n="40" d="100"/>
          <a:sy n="40" d="100"/>
        </p:scale>
        <p:origin x="-1086"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47C9B81F-C347-4BEF-BFDF-29C42F48304A}" type="datetimeFigureOut">
              <a:rPr lang="en-US" smtClean="0"/>
              <a:pPr/>
              <a:t>10/16/2013</a:t>
            </a:fld>
            <a:endParaRPr lang="en-US"/>
          </a:p>
        </p:txBody>
      </p:sp>
      <p:sp>
        <p:nvSpPr>
          <p:cNvPr id="19" name="Footer Placeholder 18"/>
          <p:cNvSpPr>
            <a:spLocks noGrp="1"/>
          </p:cNvSpPr>
          <p:nvPr>
            <p:ph type="ftr" sz="quarter" idx="11"/>
          </p:nvPr>
        </p:nvSpPr>
        <p:spPr/>
        <p:txBody>
          <a:bodyPr/>
          <a:lstStyle/>
          <a:p>
            <a:endParaRPr kumimoji="0" lang="en-US"/>
          </a:p>
        </p:txBody>
      </p:sp>
      <p:sp>
        <p:nvSpPr>
          <p:cNvPr id="27" name="Slide Number Placeholder 26"/>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7C9B81F-C347-4BEF-BFDF-29C42F48304A}" type="datetimeFigureOut">
              <a:rPr lang="en-US" smtClean="0"/>
              <a:pPr/>
              <a:t>10/16/2013</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7C9B81F-C347-4BEF-BFDF-29C42F48304A}" type="datetimeFigureOut">
              <a:rPr lang="en-US" smtClean="0"/>
              <a:pPr/>
              <a:t>10/16/2013</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7C9B81F-C347-4BEF-BFDF-29C42F48304A}" type="datetimeFigureOut">
              <a:rPr lang="en-US" smtClean="0"/>
              <a:pPr/>
              <a:t>10/16/2013</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47C9B81F-C347-4BEF-BFDF-29C42F48304A}" type="datetimeFigureOut">
              <a:rPr lang="en-US" smtClean="0"/>
              <a:pPr/>
              <a:t>10/16/2013</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7C9B81F-C347-4BEF-BFDF-29C42F48304A}" type="datetimeFigureOut">
              <a:rPr lang="en-US" smtClean="0"/>
              <a:pPr/>
              <a:t>10/16/2013</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47C9B81F-C347-4BEF-BFDF-29C42F48304A}" type="datetimeFigureOut">
              <a:rPr lang="en-US" smtClean="0"/>
              <a:pPr/>
              <a:t>10/16/2013</a:t>
            </a:fld>
            <a:endParaRPr lang="en-US"/>
          </a:p>
        </p:txBody>
      </p:sp>
      <p:sp>
        <p:nvSpPr>
          <p:cNvPr id="8" name="Footer Placeholder 7"/>
          <p:cNvSpPr>
            <a:spLocks noGrp="1"/>
          </p:cNvSpPr>
          <p:nvPr>
            <p:ph type="ftr" sz="quarter" idx="11"/>
          </p:nvPr>
        </p:nvSpPr>
        <p:spPr/>
        <p:txBody>
          <a:bodyPr/>
          <a:lstStyle/>
          <a:p>
            <a:endParaRPr kumimoji="0" lang="en-US" dirty="0"/>
          </a:p>
        </p:txBody>
      </p:sp>
      <p:sp>
        <p:nvSpPr>
          <p:cNvPr id="9" name="Slide Number Placeholder 8"/>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7C9B81F-C347-4BEF-BFDF-29C42F48304A}" type="datetimeFigureOut">
              <a:rPr lang="en-US" smtClean="0"/>
              <a:pPr/>
              <a:t>10/16/2013</a:t>
            </a:fld>
            <a:endParaRPr lang="en-US"/>
          </a:p>
        </p:txBody>
      </p:sp>
      <p:sp>
        <p:nvSpPr>
          <p:cNvPr id="4" name="Footer Placeholder 3"/>
          <p:cNvSpPr>
            <a:spLocks noGrp="1"/>
          </p:cNvSpPr>
          <p:nvPr>
            <p:ph type="ftr" sz="quarter" idx="11"/>
          </p:nvPr>
        </p:nvSpPr>
        <p:spPr/>
        <p:txBody>
          <a:bodyPr/>
          <a:lstStyle/>
          <a:p>
            <a:endParaRPr kumimoji="0" lang="en-US"/>
          </a:p>
        </p:txBody>
      </p:sp>
      <p:sp>
        <p:nvSpPr>
          <p:cNvPr id="5" name="Slide Number Placeholder 4"/>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C9B81F-C347-4BEF-BFDF-29C42F48304A}" type="datetimeFigureOut">
              <a:rPr lang="en-US" smtClean="0"/>
              <a:pPr/>
              <a:t>10/16/2013</a:t>
            </a:fld>
            <a:endParaRPr lang="en-US"/>
          </a:p>
        </p:txBody>
      </p:sp>
      <p:sp>
        <p:nvSpPr>
          <p:cNvPr id="3" name="Footer Placeholder 2"/>
          <p:cNvSpPr>
            <a:spLocks noGrp="1"/>
          </p:cNvSpPr>
          <p:nvPr>
            <p:ph type="ftr" sz="quarter" idx="11"/>
          </p:nvPr>
        </p:nvSpPr>
        <p:spPr/>
        <p:txBody>
          <a:bodyPr/>
          <a:lstStyle/>
          <a:p>
            <a:endParaRPr kumimoji="0" lang="en-US"/>
          </a:p>
        </p:txBody>
      </p:sp>
      <p:sp>
        <p:nvSpPr>
          <p:cNvPr id="4" name="Slide Number Placeholder 3"/>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7C9B81F-C347-4BEF-BFDF-29C42F48304A}" type="datetimeFigureOut">
              <a:rPr lang="en-US" smtClean="0"/>
              <a:pPr/>
              <a:t>10/16/2013</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7C9B81F-C347-4BEF-BFDF-29C42F48304A}" type="datetimeFigureOut">
              <a:rPr lang="en-US" smtClean="0"/>
              <a:pPr/>
              <a:t>10/16/2013</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a:xfrm>
            <a:off x="8077200" y="6356350"/>
            <a:ext cx="609600" cy="365125"/>
          </a:xfrm>
        </p:spPr>
        <p:txBody>
          <a:bodyPr/>
          <a:lstStyle/>
          <a:p>
            <a:fld id="{042AED99-7FB4-404E-8A97-64753DCE42EC}" type="slidenum">
              <a:rPr kumimoji="0" lang="en-US" smtClean="0"/>
              <a:pPr/>
              <a:t>‹#›</a:t>
            </a:fld>
            <a:endParaRPr kumimoji="0"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47C9B81F-C347-4BEF-BFDF-29C42F48304A}" type="datetimeFigureOut">
              <a:rPr lang="en-US" smtClean="0"/>
              <a:pPr/>
              <a:t>10/16/2013</a:t>
            </a:fld>
            <a:endParaRPr lang="en-US" dirty="0">
              <a:solidFill>
                <a:schemeClr val="tx2">
                  <a:shade val="90000"/>
                </a:schemeClr>
              </a:solidFill>
            </a:endParaRP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lgn="l" eaLnBrk="1" latinLnBrk="0" hangingPunct="1"/>
            <a:endParaRPr kumimoji="0" lang="en-US" dirty="0">
              <a:solidFill>
                <a:schemeClr val="tx2">
                  <a:shade val="90000"/>
                </a:schemeClr>
              </a:solidFill>
            </a:endParaRP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42AED99-7FB4-404E-8A97-64753DCE42EC}" type="slidenum">
              <a:rPr kumimoji="0" lang="en-US" smtClean="0"/>
              <a:pPr/>
              <a:t>‹#›</a:t>
            </a:fld>
            <a:endParaRPr kumimoji="0" lang="en-US" dirty="0">
              <a:solidFill>
                <a:schemeClr val="tx2">
                  <a:shade val="90000"/>
                </a:schemeClr>
              </a:solidFill>
            </a:endParaRP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1 Timothy 4:1-16</a:t>
            </a:r>
            <a:endParaRPr lang="en-US" dirty="0"/>
          </a:p>
        </p:txBody>
      </p:sp>
      <p:sp>
        <p:nvSpPr>
          <p:cNvPr id="3" name="Subtitle 2"/>
          <p:cNvSpPr>
            <a:spLocks noGrp="1"/>
          </p:cNvSpPr>
          <p:nvPr>
            <p:ph type="subTitle" idx="1"/>
          </p:nvPr>
        </p:nvSpPr>
        <p:spPr/>
        <p:txBody>
          <a:bodyPr/>
          <a:lstStyle/>
          <a:p>
            <a:r>
              <a:rPr lang="en-US" dirty="0" smtClean="0"/>
              <a:t>Auditorium Class Fall 2013</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Timothy 4:1-16</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en-US" dirty="0" smtClean="0">
                <a:latin typeface="Arial" panose="020B0604020202020204" pitchFamily="34" charset="0"/>
                <a:cs typeface="Arial" panose="020B0604020202020204" pitchFamily="34" charset="0"/>
              </a:rPr>
              <a:t>4:6-16  Instructions to Timothy</a:t>
            </a:r>
          </a:p>
          <a:p>
            <a:r>
              <a:rPr lang="en-US" dirty="0" smtClean="0">
                <a:latin typeface="Arial" panose="020B0604020202020204" pitchFamily="34" charset="0"/>
                <a:cs typeface="Arial" panose="020B0604020202020204" pitchFamily="34" charset="0"/>
              </a:rPr>
              <a:t>(4:7-8)  Godliness</a:t>
            </a:r>
          </a:p>
          <a:p>
            <a:pPr lvl="1"/>
            <a:r>
              <a:rPr lang="en-US" dirty="0" smtClean="0">
                <a:latin typeface="Arial" panose="020B0604020202020204" pitchFamily="34" charset="0"/>
                <a:cs typeface="Arial" panose="020B0604020202020204" pitchFamily="34" charset="0"/>
              </a:rPr>
              <a:t>1 Timothy 2:2  We want to lead a godly life</a:t>
            </a:r>
          </a:p>
          <a:p>
            <a:pPr lvl="1"/>
            <a:r>
              <a:rPr lang="en-US" dirty="0" smtClean="0">
                <a:latin typeface="Arial" panose="020B0604020202020204" pitchFamily="34" charset="0"/>
                <a:cs typeface="Arial" panose="020B0604020202020204" pitchFamily="34" charset="0"/>
              </a:rPr>
              <a:t>2 Peter 1:3  We can lead a godly life</a:t>
            </a:r>
          </a:p>
          <a:p>
            <a:pPr lvl="1"/>
            <a:r>
              <a:rPr lang="en-US" dirty="0" smtClean="0">
                <a:latin typeface="Arial" panose="020B0604020202020204" pitchFamily="34" charset="0"/>
                <a:cs typeface="Arial" panose="020B0604020202020204" pitchFamily="34" charset="0"/>
              </a:rPr>
              <a:t>2 Peter 3:11  We need to lead a godly life</a:t>
            </a:r>
          </a:p>
          <a:p>
            <a:pPr lvl="1"/>
            <a:r>
              <a:rPr lang="en-US" dirty="0" smtClean="0">
                <a:latin typeface="Arial" panose="020B0604020202020204" pitchFamily="34" charset="0"/>
                <a:cs typeface="Arial" panose="020B0604020202020204" pitchFamily="34" charset="0"/>
              </a:rPr>
              <a:t>1 Timothy 4:7-8  It will take effort and </a:t>
            </a:r>
            <a:r>
              <a:rPr lang="en-US" dirty="0" smtClean="0">
                <a:latin typeface="Arial" panose="020B0604020202020204" pitchFamily="34" charset="0"/>
                <a:cs typeface="Arial" panose="020B0604020202020204" pitchFamily="34" charset="0"/>
              </a:rPr>
              <a:t>determination.   It will involve study and prayer.</a:t>
            </a:r>
            <a:endParaRPr lang="en-US" dirty="0" smtClean="0">
              <a:latin typeface="Arial" panose="020B0604020202020204" pitchFamily="34" charset="0"/>
              <a:cs typeface="Arial" panose="020B0604020202020204" pitchFamily="34" charset="0"/>
            </a:endParaRPr>
          </a:p>
          <a:p>
            <a:pPr lvl="2"/>
            <a:r>
              <a:rPr lang="en-US" dirty="0" smtClean="0">
                <a:latin typeface="Arial" panose="020B0604020202020204" pitchFamily="34" charset="0"/>
                <a:cs typeface="Arial" panose="020B0604020202020204" pitchFamily="34" charset="0"/>
              </a:rPr>
              <a:t>Psalm 42</a:t>
            </a:r>
          </a:p>
          <a:p>
            <a:pPr lvl="2"/>
            <a:r>
              <a:rPr lang="en-US" dirty="0" smtClean="0">
                <a:latin typeface="Arial" panose="020B0604020202020204" pitchFamily="34" charset="0"/>
                <a:cs typeface="Arial" panose="020B0604020202020204" pitchFamily="34" charset="0"/>
              </a:rPr>
              <a:t>Matthew 5:6</a:t>
            </a:r>
          </a:p>
          <a:p>
            <a:pPr lvl="1"/>
            <a:r>
              <a:rPr lang="en-US" dirty="0" smtClean="0">
                <a:latin typeface="Arial" panose="020B0604020202020204" pitchFamily="34" charset="0"/>
                <a:cs typeface="Arial" panose="020B0604020202020204" pitchFamily="34" charset="0"/>
              </a:rPr>
              <a:t>Examples showing devotion</a:t>
            </a:r>
            <a:r>
              <a:rPr lang="en-US" dirty="0" smtClean="0">
                <a:latin typeface="Arial" panose="020B0604020202020204" pitchFamily="34" charset="0"/>
                <a:cs typeface="Arial" panose="020B0604020202020204" pitchFamily="34" charset="0"/>
              </a:rPr>
              <a:t>:  Enoch, Joseph</a:t>
            </a:r>
            <a:endParaRPr lang="en-US" dirty="0" smtClean="0">
              <a:latin typeface="Arial" panose="020B0604020202020204" pitchFamily="34" charset="0"/>
              <a:cs typeface="Arial" panose="020B0604020202020204" pitchFamily="34" charset="0"/>
            </a:endParaRPr>
          </a:p>
          <a:p>
            <a:pPr lvl="2"/>
            <a:r>
              <a:rPr lang="en-US" dirty="0" smtClean="0">
                <a:latin typeface="Arial" panose="020B0604020202020204" pitchFamily="34" charset="0"/>
                <a:cs typeface="Arial" panose="020B0604020202020204" pitchFamily="34" charset="0"/>
              </a:rPr>
              <a:t>Enoch:  Hebrews </a:t>
            </a:r>
            <a:r>
              <a:rPr lang="en-US" dirty="0" smtClean="0">
                <a:latin typeface="Arial" panose="020B0604020202020204" pitchFamily="34" charset="0"/>
                <a:cs typeface="Arial" panose="020B0604020202020204" pitchFamily="34" charset="0"/>
              </a:rPr>
              <a:t>11:5 He pleased </a:t>
            </a:r>
            <a:r>
              <a:rPr lang="en-US" dirty="0" smtClean="0">
                <a:latin typeface="Arial" panose="020B0604020202020204" pitchFamily="34" charset="0"/>
                <a:cs typeface="Arial" panose="020B0604020202020204" pitchFamily="34" charset="0"/>
              </a:rPr>
              <a:t>God; Genesis 5:24  </a:t>
            </a:r>
            <a:r>
              <a:rPr lang="en-US" dirty="0" smtClean="0">
                <a:latin typeface="Arial" panose="020B0604020202020204" pitchFamily="34" charset="0"/>
                <a:cs typeface="Arial" panose="020B0604020202020204" pitchFamily="34" charset="0"/>
              </a:rPr>
              <a:t>He walked with </a:t>
            </a:r>
            <a:r>
              <a:rPr lang="en-US" dirty="0" smtClean="0">
                <a:latin typeface="Arial" panose="020B0604020202020204" pitchFamily="34" charset="0"/>
                <a:cs typeface="Arial" panose="020B0604020202020204" pitchFamily="34" charset="0"/>
              </a:rPr>
              <a:t>God</a:t>
            </a:r>
          </a:p>
          <a:p>
            <a:pPr lvl="2"/>
            <a:r>
              <a:rPr lang="en-US" dirty="0" smtClean="0">
                <a:latin typeface="Arial" panose="020B0604020202020204" pitchFamily="34" charset="0"/>
                <a:cs typeface="Arial" panose="020B0604020202020204" pitchFamily="34" charset="0"/>
              </a:rPr>
              <a:t>Joseph:  Genesis 39:9  “how can I do this…and sin against God”</a:t>
            </a:r>
            <a:endParaRPr lang="en-US" dirty="0" smtClean="0">
              <a:latin typeface="Arial" panose="020B0604020202020204" pitchFamily="34" charset="0"/>
              <a:cs typeface="Arial" panose="020B0604020202020204" pitchFamily="34" charset="0"/>
            </a:endParaRPr>
          </a:p>
          <a:p>
            <a:pPr lvl="1">
              <a:buNone/>
            </a:pPr>
            <a:endParaRPr lang="en-US" dirty="0" smtClean="0">
              <a:latin typeface="Arial" panose="020B0604020202020204" pitchFamily="34" charset="0"/>
              <a:cs typeface="Arial" panose="020B0604020202020204" pitchFamily="34" charset="0"/>
            </a:endParaRPr>
          </a:p>
          <a:p>
            <a:pPr lvl="1">
              <a:buNone/>
            </a:pPr>
            <a:endParaRPr lang="en-US" dirty="0" smtClean="0">
              <a:latin typeface="Arial" panose="020B0604020202020204" pitchFamily="34" charset="0"/>
              <a:cs typeface="Arial" panose="020B0604020202020204" pitchFamily="34" charset="0"/>
            </a:endParaRPr>
          </a:p>
        </p:txBody>
      </p:sp>
    </p:spTree>
    <p:extLst>
      <p:ext uri="{BB962C8B-B14F-4D97-AF65-F5344CB8AC3E}">
        <p14:creationId xmlns="" xmlns:p14="http://schemas.microsoft.com/office/powerpoint/2010/main" val="390070978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Timothy 4:1-16</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latin typeface="Arial" panose="020B0604020202020204" pitchFamily="34" charset="0"/>
                <a:cs typeface="Arial" panose="020B0604020202020204" pitchFamily="34" charset="0"/>
              </a:rPr>
              <a:t>4:6-16  Instructions to Timothy</a:t>
            </a:r>
          </a:p>
          <a:p>
            <a:r>
              <a:rPr lang="en-US" dirty="0" smtClean="0">
                <a:latin typeface="Arial" panose="020B0604020202020204" pitchFamily="34" charset="0"/>
                <a:cs typeface="Arial" panose="020B0604020202020204" pitchFamily="34" charset="0"/>
              </a:rPr>
              <a:t>(4:10)  We trust in the living God</a:t>
            </a:r>
          </a:p>
          <a:p>
            <a:pPr lvl="1"/>
            <a:r>
              <a:rPr lang="en-US" dirty="0" smtClean="0">
                <a:latin typeface="Arial" panose="020B0604020202020204" pitchFamily="34" charset="0"/>
                <a:cs typeface="Arial" panose="020B0604020202020204" pitchFamily="34" charset="0"/>
              </a:rPr>
              <a:t>Things will be just as God has told us (Acts 26:25)</a:t>
            </a:r>
            <a:endParaRPr lang="en-US" dirty="0" smtClean="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(4:10)  God is the savior of all men, specially of those that believe.</a:t>
            </a:r>
          </a:p>
          <a:p>
            <a:pPr lvl="1"/>
            <a:r>
              <a:rPr lang="en-US" dirty="0" smtClean="0">
                <a:latin typeface="Arial" panose="020B0604020202020204" pitchFamily="34" charset="0"/>
                <a:cs typeface="Arial" panose="020B0604020202020204" pitchFamily="34" charset="0"/>
              </a:rPr>
              <a:t>God is savior and would have all men saved.  (1 Timothy 2:3-4)</a:t>
            </a:r>
          </a:p>
          <a:p>
            <a:pPr lvl="1"/>
            <a:r>
              <a:rPr lang="en-US" dirty="0" smtClean="0">
                <a:latin typeface="Arial" panose="020B0604020202020204" pitchFamily="34" charset="0"/>
                <a:cs typeface="Arial" panose="020B0604020202020204" pitchFamily="34" charset="0"/>
              </a:rPr>
              <a:t>Jesus gave himself a ransom for all.  (1 Timothy 2:6)</a:t>
            </a:r>
          </a:p>
          <a:p>
            <a:pPr lvl="1"/>
            <a:r>
              <a:rPr lang="en-US" dirty="0" smtClean="0">
                <a:latin typeface="Arial" panose="020B0604020202020204" pitchFamily="34" charset="0"/>
                <a:cs typeface="Arial" panose="020B0604020202020204" pitchFamily="34" charset="0"/>
              </a:rPr>
              <a:t>God gave his son for the whole world, but only those who believe will be saved.  (John 3:16)</a:t>
            </a:r>
          </a:p>
          <a:p>
            <a:pPr lvl="1"/>
            <a:endParaRPr lang="en-US" dirty="0" smtClean="0">
              <a:latin typeface="Arial" panose="020B0604020202020204" pitchFamily="34" charset="0"/>
              <a:cs typeface="Arial" panose="020B0604020202020204" pitchFamily="34" charset="0"/>
            </a:endParaRPr>
          </a:p>
        </p:txBody>
      </p:sp>
    </p:spTree>
    <p:extLst>
      <p:ext uri="{BB962C8B-B14F-4D97-AF65-F5344CB8AC3E}">
        <p14:creationId xmlns="" xmlns:p14="http://schemas.microsoft.com/office/powerpoint/2010/main" val="136790276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Timothy 4:1-16</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latin typeface="Arial" panose="020B0604020202020204" pitchFamily="34" charset="0"/>
                <a:cs typeface="Arial" panose="020B0604020202020204" pitchFamily="34" charset="0"/>
              </a:rPr>
              <a:t>4:6-16  Instructions to Timothy</a:t>
            </a:r>
          </a:p>
          <a:p>
            <a:r>
              <a:rPr lang="en-US" dirty="0" smtClean="0">
                <a:latin typeface="Arial" panose="020B0604020202020204" pitchFamily="34" charset="0"/>
                <a:cs typeface="Arial" panose="020B0604020202020204" pitchFamily="34" charset="0"/>
              </a:rPr>
              <a:t>(4:12)  Keeping your youth from being despised.  Be an example in:</a:t>
            </a:r>
          </a:p>
          <a:p>
            <a:pPr lvl="1"/>
            <a:r>
              <a:rPr lang="en-US" dirty="0" smtClean="0">
                <a:latin typeface="Arial" panose="020B0604020202020204" pitchFamily="34" charset="0"/>
                <a:cs typeface="Arial" panose="020B0604020202020204" pitchFamily="34" charset="0"/>
              </a:rPr>
              <a:t>word  </a:t>
            </a:r>
          </a:p>
          <a:p>
            <a:pPr lvl="1"/>
            <a:r>
              <a:rPr lang="en-US" dirty="0" smtClean="0">
                <a:latin typeface="Arial" panose="020B0604020202020204" pitchFamily="34" charset="0"/>
                <a:cs typeface="Arial" panose="020B0604020202020204" pitchFamily="34" charset="0"/>
              </a:rPr>
              <a:t>conduct</a:t>
            </a:r>
          </a:p>
          <a:p>
            <a:pPr lvl="1"/>
            <a:r>
              <a:rPr lang="en-US" dirty="0" smtClean="0">
                <a:latin typeface="Arial" panose="020B0604020202020204" pitchFamily="34" charset="0"/>
                <a:cs typeface="Arial" panose="020B0604020202020204" pitchFamily="34" charset="0"/>
              </a:rPr>
              <a:t>love</a:t>
            </a:r>
          </a:p>
          <a:p>
            <a:pPr lvl="1"/>
            <a:r>
              <a:rPr lang="en-US" dirty="0" smtClean="0">
                <a:latin typeface="Arial" panose="020B0604020202020204" pitchFamily="34" charset="0"/>
                <a:cs typeface="Arial" panose="020B0604020202020204" pitchFamily="34" charset="0"/>
              </a:rPr>
              <a:t>faith</a:t>
            </a:r>
          </a:p>
          <a:p>
            <a:pPr lvl="1"/>
            <a:r>
              <a:rPr lang="en-US" dirty="0" smtClean="0">
                <a:latin typeface="Arial" panose="020B0604020202020204" pitchFamily="34" charset="0"/>
                <a:cs typeface="Arial" panose="020B0604020202020204" pitchFamily="34" charset="0"/>
              </a:rPr>
              <a:t>purity</a:t>
            </a:r>
          </a:p>
        </p:txBody>
      </p:sp>
    </p:spTree>
    <p:extLst>
      <p:ext uri="{BB962C8B-B14F-4D97-AF65-F5344CB8AC3E}">
        <p14:creationId xmlns="" xmlns:p14="http://schemas.microsoft.com/office/powerpoint/2010/main" val="75998415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Timothy 4:1-16</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latin typeface="Arial" panose="020B0604020202020204" pitchFamily="34" charset="0"/>
                <a:cs typeface="Arial" panose="020B0604020202020204" pitchFamily="34" charset="0"/>
              </a:rPr>
              <a:t>4:6-16  Instructions to Timothy</a:t>
            </a:r>
          </a:p>
          <a:p>
            <a:r>
              <a:rPr lang="en-US" dirty="0" smtClean="0">
                <a:latin typeface="Arial" panose="020B0604020202020204" pitchFamily="34" charset="0"/>
                <a:cs typeface="Arial" panose="020B0604020202020204" pitchFamily="34" charset="0"/>
              </a:rPr>
              <a:t>(4:13)  Give attendance to reading, exhortation, to doctrine.</a:t>
            </a:r>
          </a:p>
          <a:p>
            <a:pPr lvl="1"/>
            <a:r>
              <a:rPr lang="en-US" dirty="0" smtClean="0">
                <a:latin typeface="Arial" panose="020B0604020202020204" pitchFamily="34" charset="0"/>
                <a:cs typeface="Arial" panose="020B0604020202020204" pitchFamily="34" charset="0"/>
              </a:rPr>
              <a:t>Examples of reading and/or exhortation:  Acts 13:15, 16-43, Acts 20:7</a:t>
            </a:r>
          </a:p>
          <a:p>
            <a:pPr lvl="1"/>
            <a:r>
              <a:rPr lang="en-US" dirty="0" smtClean="0">
                <a:latin typeface="Arial" panose="020B0604020202020204" pitchFamily="34" charset="0"/>
                <a:cs typeface="Arial" panose="020B0604020202020204" pitchFamily="34" charset="0"/>
              </a:rPr>
              <a:t>Doctrine:  teaching, instruction.  Example:  Luke 11:1  “teach us to pray”; 1 Timothy 4:1,3 “doctrines of devils”</a:t>
            </a:r>
          </a:p>
          <a:p>
            <a:pPr lvl="1"/>
            <a:endParaRPr lang="en-US" dirty="0" smtClean="0">
              <a:latin typeface="Arial" panose="020B0604020202020204" pitchFamily="34" charset="0"/>
              <a:cs typeface="Arial" panose="020B0604020202020204" pitchFamily="34" charset="0"/>
            </a:endParaRPr>
          </a:p>
        </p:txBody>
      </p:sp>
    </p:spTree>
    <p:extLst>
      <p:ext uri="{BB962C8B-B14F-4D97-AF65-F5344CB8AC3E}">
        <p14:creationId xmlns="" xmlns:p14="http://schemas.microsoft.com/office/powerpoint/2010/main" val="44051782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Timothy 4:1-16</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latin typeface="Arial" panose="020B0604020202020204" pitchFamily="34" charset="0"/>
                <a:cs typeface="Arial" panose="020B0604020202020204" pitchFamily="34" charset="0"/>
              </a:rPr>
              <a:t>4:6-16  Instructions to Timothy</a:t>
            </a:r>
          </a:p>
          <a:p>
            <a:r>
              <a:rPr lang="en-US" dirty="0" smtClean="0">
                <a:latin typeface="Arial" panose="020B0604020202020204" pitchFamily="34" charset="0"/>
                <a:cs typeface="Arial" panose="020B0604020202020204" pitchFamily="34" charset="0"/>
              </a:rPr>
              <a:t>(4:14)  Timothy’s gift</a:t>
            </a:r>
            <a:endParaRPr lang="en-US" dirty="0">
              <a:latin typeface="Arial" panose="020B0604020202020204" pitchFamily="34" charset="0"/>
              <a:cs typeface="Arial" panose="020B0604020202020204" pitchFamily="34" charset="0"/>
            </a:endParaRPr>
          </a:p>
          <a:p>
            <a:pPr lvl="1"/>
            <a:r>
              <a:rPr lang="en-US" dirty="0" smtClean="0">
                <a:latin typeface="Arial" panose="020B0604020202020204" pitchFamily="34" charset="0"/>
                <a:cs typeface="Arial" panose="020B0604020202020204" pitchFamily="34" charset="0"/>
              </a:rPr>
              <a:t>Not everyone could pass on gifts of the Spirit (Acts 8:18)</a:t>
            </a:r>
          </a:p>
          <a:p>
            <a:pPr lvl="1"/>
            <a:r>
              <a:rPr lang="en-US" dirty="0" smtClean="0">
                <a:latin typeface="Arial" panose="020B0604020202020204" pitchFamily="34" charset="0"/>
                <a:cs typeface="Arial" panose="020B0604020202020204" pitchFamily="34" charset="0"/>
              </a:rPr>
              <a:t>“With the laying on of the hands of the presbytery” could just describe an event that happened alongside Timothy’s receipt of the gift by prophecy.  For example, regardless of the means by which we obtain our food, we should receive the meat “with thanksgiving” (1 Timothy 4:3-4).</a:t>
            </a:r>
          </a:p>
        </p:txBody>
      </p:sp>
    </p:spTree>
    <p:extLst>
      <p:ext uri="{BB962C8B-B14F-4D97-AF65-F5344CB8AC3E}">
        <p14:creationId xmlns="" xmlns:p14="http://schemas.microsoft.com/office/powerpoint/2010/main" val="360285793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Schedule</a:t>
            </a:r>
            <a:endParaRPr lang="en-US" dirty="0"/>
          </a:p>
        </p:txBody>
      </p:sp>
      <p:sp>
        <p:nvSpPr>
          <p:cNvPr id="3" name="Content Placeholder 2"/>
          <p:cNvSpPr>
            <a:spLocks noGrp="1"/>
          </p:cNvSpPr>
          <p:nvPr>
            <p:ph idx="1"/>
          </p:nvPr>
        </p:nvSpPr>
        <p:spPr/>
        <p:txBody>
          <a:bodyPr>
            <a:normAutofit/>
          </a:bodyPr>
          <a:lstStyle/>
          <a:p>
            <a:pPr lvl="0"/>
            <a:r>
              <a:rPr lang="en-US" sz="2800" dirty="0" smtClean="0">
                <a:latin typeface="Arial" panose="020B0604020202020204" pitchFamily="34" charset="0"/>
                <a:cs typeface="Arial" panose="020B0604020202020204" pitchFamily="34" charset="0"/>
              </a:rPr>
              <a:t>1 Timothy 5:1-16</a:t>
            </a:r>
            <a:endParaRPr lang="en-US" sz="24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 xmlns:p14="http://schemas.microsoft.com/office/powerpoint/2010/main" val="428767922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Timothy 4:1-16</a:t>
            </a:r>
            <a:endParaRPr lang="en-US" dirty="0"/>
          </a:p>
        </p:txBody>
      </p:sp>
      <p:sp>
        <p:nvSpPr>
          <p:cNvPr id="3" name="Content Placeholder 2"/>
          <p:cNvSpPr>
            <a:spLocks noGrp="1"/>
          </p:cNvSpPr>
          <p:nvPr>
            <p:ph idx="1"/>
          </p:nvPr>
        </p:nvSpPr>
        <p:spPr/>
        <p:txBody>
          <a:bodyPr/>
          <a:lstStyle/>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Timothy 4:1-16</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latin typeface="Arial" panose="020B0604020202020204" pitchFamily="34" charset="0"/>
                <a:cs typeface="Arial" panose="020B0604020202020204" pitchFamily="34" charset="0"/>
              </a:rPr>
              <a:t>4:1-5  Doctrines of demons</a:t>
            </a:r>
          </a:p>
          <a:p>
            <a:pPr marL="0" indent="0">
              <a:buNone/>
            </a:pPr>
            <a:r>
              <a:rPr lang="en-US" dirty="0" smtClean="0">
                <a:latin typeface="Arial" panose="020B0604020202020204" pitchFamily="34" charset="0"/>
                <a:cs typeface="Arial" panose="020B0604020202020204" pitchFamily="34" charset="0"/>
              </a:rPr>
              <a:t>Questions:</a:t>
            </a:r>
          </a:p>
          <a:p>
            <a:r>
              <a:rPr lang="en-US" dirty="0" smtClean="0">
                <a:latin typeface="Arial" panose="020B0604020202020204" pitchFamily="34" charset="0"/>
                <a:cs typeface="Arial" panose="020B0604020202020204" pitchFamily="34" charset="0"/>
              </a:rPr>
              <a:t>In the latter times, what would some leave?  (4:1)</a:t>
            </a:r>
          </a:p>
          <a:p>
            <a:r>
              <a:rPr lang="en-US" dirty="0" smtClean="0">
                <a:latin typeface="Arial" panose="020B0604020202020204" pitchFamily="34" charset="0"/>
                <a:cs typeface="Arial" panose="020B0604020202020204" pitchFamily="34" charset="0"/>
              </a:rPr>
              <a:t>What is “the faith”?  Who is its source?</a:t>
            </a:r>
          </a:p>
          <a:p>
            <a:r>
              <a:rPr lang="en-US" dirty="0" smtClean="0">
                <a:latin typeface="Arial" panose="020B0604020202020204" pitchFamily="34" charset="0"/>
                <a:cs typeface="Arial" panose="020B0604020202020204" pitchFamily="34" charset="0"/>
              </a:rPr>
              <a:t>But what was the source of the doctrines some would follow?  (4:2)</a:t>
            </a:r>
          </a:p>
          <a:p>
            <a:r>
              <a:rPr lang="en-US" dirty="0" smtClean="0">
                <a:latin typeface="Arial" panose="020B0604020202020204" pitchFamily="34" charset="0"/>
                <a:cs typeface="Arial" panose="020B0604020202020204" pitchFamily="34" charset="0"/>
              </a:rPr>
              <a:t>What </a:t>
            </a:r>
            <a:r>
              <a:rPr lang="en-US" dirty="0" smtClean="0">
                <a:latin typeface="Arial" panose="020B0604020202020204" pitchFamily="34" charset="0"/>
                <a:cs typeface="Arial" panose="020B0604020202020204" pitchFamily="34" charset="0"/>
              </a:rPr>
              <a:t>were two false doctrines taught?  (4:3)</a:t>
            </a:r>
          </a:p>
          <a:p>
            <a:r>
              <a:rPr lang="en-US" dirty="0" smtClean="0">
                <a:latin typeface="Arial" panose="020B0604020202020204" pitchFamily="34" charset="0"/>
                <a:cs typeface="Arial" panose="020B0604020202020204" pitchFamily="34" charset="0"/>
              </a:rPr>
              <a:t>What is the truth concerning meat?  (4:3-5)</a:t>
            </a:r>
          </a:p>
          <a:p>
            <a:pPr marL="0" indent="0">
              <a:buNone/>
            </a:pPr>
            <a:endParaRPr lang="en-US" dirty="0"/>
          </a:p>
        </p:txBody>
      </p:sp>
    </p:spTree>
    <p:extLst>
      <p:ext uri="{BB962C8B-B14F-4D97-AF65-F5344CB8AC3E}">
        <p14:creationId xmlns="" xmlns:p14="http://schemas.microsoft.com/office/powerpoint/2010/main" val="228209154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Timothy 4:1-16</a:t>
            </a:r>
            <a:endParaRPr lang="en-US" dirty="0"/>
          </a:p>
        </p:txBody>
      </p:sp>
      <p:sp>
        <p:nvSpPr>
          <p:cNvPr id="3" name="Content Placeholder 2"/>
          <p:cNvSpPr>
            <a:spLocks noGrp="1"/>
          </p:cNvSpPr>
          <p:nvPr>
            <p:ph idx="1"/>
          </p:nvPr>
        </p:nvSpPr>
        <p:spPr/>
        <p:txBody>
          <a:bodyPr>
            <a:normAutofit fontScale="92500"/>
          </a:bodyPr>
          <a:lstStyle/>
          <a:p>
            <a:pPr marL="0" indent="0">
              <a:buNone/>
            </a:pPr>
            <a:r>
              <a:rPr lang="en-US" dirty="0" smtClean="0">
                <a:latin typeface="Arial" panose="020B0604020202020204" pitchFamily="34" charset="0"/>
                <a:cs typeface="Arial" panose="020B0604020202020204" pitchFamily="34" charset="0"/>
              </a:rPr>
              <a:t>4:6-16  Instructions to Timothy</a:t>
            </a:r>
          </a:p>
          <a:p>
            <a:pPr marL="0" indent="0">
              <a:buNone/>
            </a:pPr>
            <a:r>
              <a:rPr lang="en-US" dirty="0" smtClean="0">
                <a:latin typeface="Arial" panose="020B0604020202020204" pitchFamily="34" charset="0"/>
                <a:cs typeface="Arial" panose="020B0604020202020204" pitchFamily="34" charset="0"/>
              </a:rPr>
              <a:t>Questions:</a:t>
            </a:r>
          </a:p>
          <a:p>
            <a:r>
              <a:rPr lang="en-US" dirty="0" smtClean="0">
                <a:latin typeface="Arial" panose="020B0604020202020204" pitchFamily="34" charset="0"/>
                <a:cs typeface="Arial" panose="020B0604020202020204" pitchFamily="34" charset="0"/>
              </a:rPr>
              <a:t>In contrast to the “doctrines of demons” that nourished some (4:1), what nourished Timothy?  (4:6)</a:t>
            </a:r>
          </a:p>
          <a:p>
            <a:r>
              <a:rPr lang="en-US" dirty="0" smtClean="0">
                <a:latin typeface="Arial" panose="020B0604020202020204" pitchFamily="34" charset="0"/>
                <a:cs typeface="Arial" panose="020B0604020202020204" pitchFamily="34" charset="0"/>
              </a:rPr>
              <a:t>What is involved in exercise, discipline and training?</a:t>
            </a:r>
          </a:p>
          <a:p>
            <a:r>
              <a:rPr lang="en-US" dirty="0" smtClean="0">
                <a:latin typeface="Arial" panose="020B0604020202020204" pitchFamily="34" charset="0"/>
                <a:cs typeface="Arial" panose="020B0604020202020204" pitchFamily="34" charset="0"/>
              </a:rPr>
              <a:t>Timothy was to train in what?  (4:7)</a:t>
            </a:r>
          </a:p>
          <a:p>
            <a:r>
              <a:rPr lang="en-US" dirty="0" smtClean="0">
                <a:latin typeface="Arial" panose="020B0604020202020204" pitchFamily="34" charset="0"/>
                <a:cs typeface="Arial" panose="020B0604020202020204" pitchFamily="34" charset="0"/>
              </a:rPr>
              <a:t>Of what benefit is exercise in godliness?  (4:8)</a:t>
            </a:r>
          </a:p>
          <a:p>
            <a:r>
              <a:rPr lang="en-US" dirty="0" smtClean="0">
                <a:latin typeface="Arial" panose="020B0604020202020204" pitchFamily="34" charset="0"/>
                <a:cs typeface="Arial" panose="020B0604020202020204" pitchFamily="34" charset="0"/>
              </a:rPr>
              <a:t>Thought question:  Do we spend time exercising </a:t>
            </a:r>
            <a:r>
              <a:rPr lang="en-US" dirty="0" smtClean="0">
                <a:latin typeface="Arial" panose="020B0604020202020204" pitchFamily="34" charset="0"/>
                <a:cs typeface="Arial" panose="020B0604020202020204" pitchFamily="34" charset="0"/>
              </a:rPr>
              <a:t> ourselves to </a:t>
            </a:r>
            <a:r>
              <a:rPr lang="en-US" dirty="0" smtClean="0">
                <a:latin typeface="Arial" panose="020B0604020202020204" pitchFamily="34" charset="0"/>
                <a:cs typeface="Arial" panose="020B0604020202020204" pitchFamily="34" charset="0"/>
              </a:rPr>
              <a:t>godliness?  More time in bodily exercise?  (4:7b, 4:8)</a:t>
            </a:r>
          </a:p>
          <a:p>
            <a:endParaRPr lang="en-US" dirty="0"/>
          </a:p>
        </p:txBody>
      </p:sp>
    </p:spTree>
    <p:extLst>
      <p:ext uri="{BB962C8B-B14F-4D97-AF65-F5344CB8AC3E}">
        <p14:creationId xmlns="" xmlns:p14="http://schemas.microsoft.com/office/powerpoint/2010/main" val="284144128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Timothy 4:1-16</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smtClean="0">
                <a:latin typeface="Arial" panose="020B0604020202020204" pitchFamily="34" charset="0"/>
                <a:cs typeface="Arial" panose="020B0604020202020204" pitchFamily="34" charset="0"/>
              </a:rPr>
              <a:t>4:6-16  Instructions to Timothy</a:t>
            </a:r>
          </a:p>
          <a:p>
            <a:pPr marL="0" indent="0">
              <a:buNone/>
            </a:pPr>
            <a:r>
              <a:rPr lang="en-US" dirty="0" smtClean="0">
                <a:latin typeface="Arial" panose="020B0604020202020204" pitchFamily="34" charset="0"/>
                <a:cs typeface="Arial" panose="020B0604020202020204" pitchFamily="34" charset="0"/>
              </a:rPr>
              <a:t>Questions:</a:t>
            </a:r>
          </a:p>
          <a:p>
            <a:r>
              <a:rPr lang="en-US" dirty="0" smtClean="0">
                <a:latin typeface="Arial" panose="020B0604020202020204" pitchFamily="34" charset="0"/>
                <a:cs typeface="Arial" panose="020B0604020202020204" pitchFamily="34" charset="0"/>
              </a:rPr>
              <a:t>Why did Paul say they labored and suffered?  (4:10)</a:t>
            </a:r>
          </a:p>
          <a:p>
            <a:r>
              <a:rPr lang="en-US" dirty="0" smtClean="0">
                <a:latin typeface="Arial" panose="020B0604020202020204" pitchFamily="34" charset="0"/>
                <a:cs typeface="Arial" panose="020B0604020202020204" pitchFamily="34" charset="0"/>
              </a:rPr>
              <a:t>How is God the savior of all men?  (4:10)</a:t>
            </a:r>
          </a:p>
          <a:p>
            <a:r>
              <a:rPr lang="en-US" dirty="0" smtClean="0">
                <a:latin typeface="Arial" panose="020B0604020202020204" pitchFamily="34" charset="0"/>
                <a:cs typeface="Arial" panose="020B0604020202020204" pitchFamily="34" charset="0"/>
              </a:rPr>
              <a:t>What was Timothy to be?  (4:12)</a:t>
            </a:r>
          </a:p>
          <a:p>
            <a:r>
              <a:rPr lang="en-US" dirty="0" smtClean="0">
                <a:latin typeface="Arial" panose="020B0604020202020204" pitchFamily="34" charset="0"/>
                <a:cs typeface="Arial" panose="020B0604020202020204" pitchFamily="34" charset="0"/>
              </a:rPr>
              <a:t>What three things was Timothy to give attention to?  (4:13)</a:t>
            </a:r>
          </a:p>
          <a:p>
            <a:r>
              <a:rPr lang="en-US" dirty="0" smtClean="0">
                <a:latin typeface="Arial" panose="020B0604020202020204" pitchFamily="34" charset="0"/>
                <a:cs typeface="Arial" panose="020B0604020202020204" pitchFamily="34" charset="0"/>
              </a:rPr>
              <a:t>What was Timothy not to neglect?  (4:14)</a:t>
            </a:r>
          </a:p>
          <a:p>
            <a:r>
              <a:rPr lang="en-US" dirty="0" smtClean="0">
                <a:latin typeface="Arial" panose="020B0604020202020204" pitchFamily="34" charset="0"/>
                <a:cs typeface="Arial" panose="020B0604020202020204" pitchFamily="34" charset="0"/>
              </a:rPr>
              <a:t>Who was Timothy to work on and what was he to work with?  (4:15-16)</a:t>
            </a:r>
            <a:endParaRPr lang="en-US" dirty="0"/>
          </a:p>
        </p:txBody>
      </p:sp>
    </p:spTree>
    <p:extLst>
      <p:ext uri="{BB962C8B-B14F-4D97-AF65-F5344CB8AC3E}">
        <p14:creationId xmlns="" xmlns:p14="http://schemas.microsoft.com/office/powerpoint/2010/main" val="10082679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Timothy 4:1-16</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smtClean="0">
                <a:latin typeface="Arial" panose="020B0604020202020204" pitchFamily="34" charset="0"/>
                <a:cs typeface="Arial" panose="020B0604020202020204" pitchFamily="34" charset="0"/>
              </a:rPr>
              <a:t>4:1-5  Doctrines of demons</a:t>
            </a:r>
          </a:p>
          <a:p>
            <a:r>
              <a:rPr lang="en-US" dirty="0" smtClean="0">
                <a:latin typeface="Arial" panose="020B0604020202020204" pitchFamily="34" charset="0"/>
                <a:cs typeface="Arial" panose="020B0604020202020204" pitchFamily="34" charset="0"/>
              </a:rPr>
              <a:t>(4:1) What does “the Spirit </a:t>
            </a:r>
            <a:r>
              <a:rPr lang="en-US" dirty="0" err="1" smtClean="0">
                <a:latin typeface="Arial" panose="020B0604020202020204" pitchFamily="34" charset="0"/>
                <a:cs typeface="Arial" panose="020B0604020202020204" pitchFamily="34" charset="0"/>
              </a:rPr>
              <a:t>speaketh</a:t>
            </a:r>
            <a:r>
              <a:rPr lang="en-US" dirty="0" smtClean="0">
                <a:latin typeface="Arial" panose="020B0604020202020204" pitchFamily="34" charset="0"/>
                <a:cs typeface="Arial" panose="020B0604020202020204" pitchFamily="34" charset="0"/>
              </a:rPr>
              <a:t> expressly” imply about the Spirit?</a:t>
            </a:r>
          </a:p>
          <a:p>
            <a:pPr lvl="1"/>
            <a:r>
              <a:rPr lang="en-US" dirty="0" smtClean="0">
                <a:latin typeface="Arial" panose="020B0604020202020204" pitchFamily="34" charset="0"/>
                <a:cs typeface="Arial" panose="020B0604020202020204" pitchFamily="34" charset="0"/>
              </a:rPr>
              <a:t>The Spirit is a being, not a “force” (John 16:13-15)</a:t>
            </a:r>
          </a:p>
          <a:p>
            <a:pPr lvl="1"/>
            <a:r>
              <a:rPr lang="en-US" dirty="0" smtClean="0">
                <a:latin typeface="Arial" panose="020B0604020202020204" pitchFamily="34" charset="0"/>
                <a:cs typeface="Arial" panose="020B0604020202020204" pitchFamily="34" charset="0"/>
              </a:rPr>
              <a:t>The Spirit guided men in words (1 Corinthians 1:13)</a:t>
            </a:r>
          </a:p>
          <a:p>
            <a:pPr lvl="1"/>
            <a:r>
              <a:rPr lang="en-US" dirty="0" smtClean="0">
                <a:latin typeface="Arial" panose="020B0604020202020204" pitchFamily="34" charset="0"/>
                <a:cs typeface="Arial" panose="020B0604020202020204" pitchFamily="34" charset="0"/>
              </a:rPr>
              <a:t>Note:  The Spirit is God (Acts 5:3-4)</a:t>
            </a:r>
          </a:p>
          <a:p>
            <a:r>
              <a:rPr lang="en-US" dirty="0" smtClean="0">
                <a:latin typeface="Arial" panose="020B0604020202020204" pitchFamily="34" charset="0"/>
                <a:cs typeface="Arial" panose="020B0604020202020204" pitchFamily="34" charset="0"/>
              </a:rPr>
              <a:t>(4:1) How many true “faiths” are there?</a:t>
            </a:r>
          </a:p>
          <a:p>
            <a:pPr lvl="1"/>
            <a:r>
              <a:rPr lang="en-US" dirty="0" smtClean="0">
                <a:latin typeface="Arial" panose="020B0604020202020204" pitchFamily="34" charset="0"/>
                <a:cs typeface="Arial" panose="020B0604020202020204" pitchFamily="34" charset="0"/>
              </a:rPr>
              <a:t>Some would leave “the faith”</a:t>
            </a:r>
          </a:p>
          <a:p>
            <a:pPr lvl="1"/>
            <a:r>
              <a:rPr lang="en-US" dirty="0" smtClean="0">
                <a:latin typeface="Arial" panose="020B0604020202020204" pitchFamily="34" charset="0"/>
                <a:cs typeface="Arial" panose="020B0604020202020204" pitchFamily="34" charset="0"/>
              </a:rPr>
              <a:t>There is “one faith”  (Ephesians 4:5)</a:t>
            </a:r>
          </a:p>
          <a:p>
            <a:pPr lvl="1"/>
            <a:r>
              <a:rPr lang="en-US" dirty="0" smtClean="0">
                <a:latin typeface="Arial" panose="020B0604020202020204" pitchFamily="34" charset="0"/>
                <a:cs typeface="Arial" panose="020B0604020202020204" pitchFamily="34" charset="0"/>
              </a:rPr>
              <a:t>We should contend earnestly for “the faith”  (Jude 3)</a:t>
            </a:r>
            <a:endParaRPr lang="en-US" dirty="0">
              <a:latin typeface="Arial" panose="020B0604020202020204" pitchFamily="34" charset="0"/>
              <a:cs typeface="Arial" panose="020B0604020202020204" pitchFamily="34" charset="0"/>
            </a:endParaRPr>
          </a:p>
        </p:txBody>
      </p:sp>
    </p:spTree>
    <p:extLst>
      <p:ext uri="{BB962C8B-B14F-4D97-AF65-F5344CB8AC3E}">
        <p14:creationId xmlns="" xmlns:p14="http://schemas.microsoft.com/office/powerpoint/2010/main" val="372385286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Timothy 4:1-16</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smtClean="0">
                <a:latin typeface="Arial" panose="020B0604020202020204" pitchFamily="34" charset="0"/>
                <a:cs typeface="Arial" panose="020B0604020202020204" pitchFamily="34" charset="0"/>
              </a:rPr>
              <a:t>4:1-5  Doctrines of demons</a:t>
            </a:r>
          </a:p>
          <a:p>
            <a:r>
              <a:rPr lang="en-US" dirty="0" smtClean="0">
                <a:latin typeface="Arial" panose="020B0604020202020204" pitchFamily="34" charset="0"/>
                <a:cs typeface="Arial" panose="020B0604020202020204" pitchFamily="34" charset="0"/>
              </a:rPr>
              <a:t>(4:1) While man might not think it a “big deal” for a church to teach that people should not marry and that they should abstain from certain foods that God created, what does the Spirit think about those doctrines?</a:t>
            </a:r>
          </a:p>
          <a:p>
            <a:pPr lvl="1"/>
            <a:r>
              <a:rPr lang="en-US" dirty="0" smtClean="0">
                <a:latin typeface="Arial" panose="020B0604020202020204" pitchFamily="34" charset="0"/>
                <a:cs typeface="Arial" panose="020B0604020202020204" pitchFamily="34" charset="0"/>
              </a:rPr>
              <a:t>Jesus described the act of teaching our own doctrines as “vain worship.”  (Matthew 15:9)</a:t>
            </a:r>
          </a:p>
          <a:p>
            <a:pPr lvl="1"/>
            <a:r>
              <a:rPr lang="en-US" dirty="0" smtClean="0">
                <a:latin typeface="Arial" panose="020B0604020202020204" pitchFamily="34" charset="0"/>
                <a:cs typeface="Arial" panose="020B0604020202020204" pitchFamily="34" charset="0"/>
              </a:rPr>
              <a:t>When you boil it all down, any doctrine that is not from God is from the devil.</a:t>
            </a:r>
          </a:p>
          <a:p>
            <a:pPr lvl="1"/>
            <a:r>
              <a:rPr lang="en-US" dirty="0" smtClean="0">
                <a:latin typeface="Arial" panose="020B0604020202020204" pitchFamily="34" charset="0"/>
                <a:cs typeface="Arial" panose="020B0604020202020204" pitchFamily="34" charset="0"/>
              </a:rPr>
              <a:t>Does it matter what we teach?  (Matthew 15:14)</a:t>
            </a:r>
          </a:p>
          <a:p>
            <a:pPr lvl="1"/>
            <a:endParaRPr lang="en-US" dirty="0">
              <a:latin typeface="Arial" panose="020B0604020202020204" pitchFamily="34" charset="0"/>
              <a:cs typeface="Arial" panose="020B0604020202020204" pitchFamily="34" charset="0"/>
            </a:endParaRPr>
          </a:p>
        </p:txBody>
      </p:sp>
    </p:spTree>
    <p:extLst>
      <p:ext uri="{BB962C8B-B14F-4D97-AF65-F5344CB8AC3E}">
        <p14:creationId xmlns="" xmlns:p14="http://schemas.microsoft.com/office/powerpoint/2010/main" val="368904603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Timothy 4:1-16</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latin typeface="Arial" panose="020B0604020202020204" pitchFamily="34" charset="0"/>
                <a:cs typeface="Arial" panose="020B0604020202020204" pitchFamily="34" charset="0"/>
              </a:rPr>
              <a:t>4:6-16  Instructions to Timothy</a:t>
            </a:r>
          </a:p>
          <a:p>
            <a:r>
              <a:rPr lang="en-US" dirty="0" smtClean="0">
                <a:latin typeface="Arial" panose="020B0604020202020204" pitchFamily="34" charset="0"/>
                <a:cs typeface="Arial" panose="020B0604020202020204" pitchFamily="34" charset="0"/>
              </a:rPr>
              <a:t>(4:6)  Was it commendable or reprehensible for Timothy to teach in specifics with regard to the false teachings of verse 3?</a:t>
            </a:r>
          </a:p>
          <a:p>
            <a:pPr lvl="1"/>
            <a:r>
              <a:rPr lang="en-US" dirty="0" smtClean="0">
                <a:latin typeface="Arial" panose="020B0604020202020204" pitchFamily="34" charset="0"/>
                <a:cs typeface="Arial" panose="020B0604020202020204" pitchFamily="34" charset="0"/>
              </a:rPr>
              <a:t>The aim of following God’s teaching is to save ourselves and others. (4:16)</a:t>
            </a:r>
          </a:p>
          <a:p>
            <a:pPr lvl="1"/>
            <a:r>
              <a:rPr lang="en-US" dirty="0" smtClean="0">
                <a:latin typeface="Arial" panose="020B0604020202020204" pitchFamily="34" charset="0"/>
                <a:cs typeface="Arial" panose="020B0604020202020204" pitchFamily="34" charset="0"/>
              </a:rPr>
              <a:t>We can emphasize any Truth without minimizing God’s grace.  (Titus 2:11-15)</a:t>
            </a:r>
          </a:p>
        </p:txBody>
      </p:sp>
    </p:spTree>
    <p:extLst>
      <p:ext uri="{BB962C8B-B14F-4D97-AF65-F5344CB8AC3E}">
        <p14:creationId xmlns="" xmlns:p14="http://schemas.microsoft.com/office/powerpoint/2010/main" val="390070978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Timothy 4:1-16</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latin typeface="Arial" panose="020B0604020202020204" pitchFamily="34" charset="0"/>
                <a:cs typeface="Arial" panose="020B0604020202020204" pitchFamily="34" charset="0"/>
              </a:rPr>
              <a:t>4:6-16  Instructions to Timothy</a:t>
            </a:r>
          </a:p>
          <a:p>
            <a:r>
              <a:rPr lang="en-US" dirty="0" smtClean="0">
                <a:latin typeface="Arial" panose="020B0604020202020204" pitchFamily="34" charset="0"/>
                <a:cs typeface="Arial" panose="020B0604020202020204" pitchFamily="34" charset="0"/>
              </a:rPr>
              <a:t>(4:7-8)  Godliness</a:t>
            </a:r>
          </a:p>
          <a:p>
            <a:pPr>
              <a:buNone/>
            </a:pPr>
            <a:endParaRPr lang="en-US" dirty="0" smtClean="0">
              <a:latin typeface="Arial" panose="020B0604020202020204" pitchFamily="34" charset="0"/>
              <a:cs typeface="Arial" panose="020B0604020202020204" pitchFamily="34" charset="0"/>
            </a:endParaRPr>
          </a:p>
          <a:p>
            <a:pPr>
              <a:buNone/>
            </a:pPr>
            <a:r>
              <a:rPr lang="en-US" dirty="0" smtClean="0">
                <a:latin typeface="Arial" panose="020B0604020202020204" pitchFamily="34" charset="0"/>
                <a:cs typeface="Arial" panose="020B0604020202020204" pitchFamily="34" charset="0"/>
              </a:rPr>
              <a:t>American Heritage Dictionary:</a:t>
            </a:r>
          </a:p>
          <a:p>
            <a:pPr>
              <a:buNone/>
            </a:pPr>
            <a:r>
              <a:rPr lang="en-US" dirty="0" smtClean="0">
                <a:latin typeface="Arial" panose="020B0604020202020204" pitchFamily="34" charset="0"/>
                <a:cs typeface="Arial" panose="020B0604020202020204" pitchFamily="34" charset="0"/>
              </a:rPr>
              <a:t>Godly: </a:t>
            </a:r>
          </a:p>
          <a:p>
            <a:pPr marL="514350" indent="-514350">
              <a:buNone/>
            </a:pPr>
            <a:r>
              <a:rPr lang="en-US" dirty="0" smtClean="0">
                <a:latin typeface="Arial" panose="020B0604020202020204" pitchFamily="34" charset="0"/>
                <a:cs typeface="Arial" panose="020B0604020202020204" pitchFamily="34" charset="0"/>
              </a:rPr>
              <a:t>1) Having great reverence for God, pious, 2) divine</a:t>
            </a:r>
          </a:p>
          <a:p>
            <a:pPr marL="514350" indent="-514350">
              <a:buNone/>
            </a:pPr>
            <a:r>
              <a:rPr lang="en-US" dirty="0" smtClean="0">
                <a:latin typeface="Arial" panose="020B0604020202020204" pitchFamily="34" charset="0"/>
                <a:cs typeface="Arial" panose="020B0604020202020204" pitchFamily="34" charset="0"/>
              </a:rPr>
              <a:t>Piety:  </a:t>
            </a:r>
          </a:p>
          <a:p>
            <a:pPr marL="514350" indent="-514350">
              <a:buNone/>
            </a:pPr>
            <a:r>
              <a:rPr lang="en-US" dirty="0" smtClean="0">
                <a:latin typeface="Arial" panose="020B0604020202020204" pitchFamily="34" charset="0"/>
                <a:cs typeface="Arial" panose="020B0604020202020204" pitchFamily="34" charset="0"/>
              </a:rPr>
              <a:t>religious devotion and reverence towards God</a:t>
            </a:r>
          </a:p>
          <a:p>
            <a:pPr lvl="1">
              <a:buNone/>
            </a:pPr>
            <a:endParaRPr lang="en-US" dirty="0" smtClean="0">
              <a:latin typeface="Arial" panose="020B0604020202020204" pitchFamily="34" charset="0"/>
              <a:cs typeface="Arial" panose="020B0604020202020204" pitchFamily="34" charset="0"/>
            </a:endParaRPr>
          </a:p>
        </p:txBody>
      </p:sp>
    </p:spTree>
    <p:extLst>
      <p:ext uri="{BB962C8B-B14F-4D97-AF65-F5344CB8AC3E}">
        <p14:creationId xmlns="" xmlns:p14="http://schemas.microsoft.com/office/powerpoint/2010/main" val="390070978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4027</TotalTime>
  <Words>906</Words>
  <Application>Microsoft Office PowerPoint</Application>
  <PresentationFormat>On-screen Show (4:3)</PresentationFormat>
  <Paragraphs>98</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Flow</vt:lpstr>
      <vt:lpstr>1 Timothy 4:1-16</vt:lpstr>
      <vt:lpstr>1 Timothy 4:1-16</vt:lpstr>
      <vt:lpstr>1 Timothy 4:1-16</vt:lpstr>
      <vt:lpstr>1 Timothy 4:1-16</vt:lpstr>
      <vt:lpstr>1 Timothy 4:1-16</vt:lpstr>
      <vt:lpstr>1 Timothy 4:1-16</vt:lpstr>
      <vt:lpstr>1 Timothy 4:1-16</vt:lpstr>
      <vt:lpstr>1 Timothy 4:1-16</vt:lpstr>
      <vt:lpstr>1 Timothy 4:1-16</vt:lpstr>
      <vt:lpstr>1 Timothy 4:1-16</vt:lpstr>
      <vt:lpstr>1 Timothy 4:1-16</vt:lpstr>
      <vt:lpstr>1 Timothy 4:1-16</vt:lpstr>
      <vt:lpstr>1 Timothy 4:1-16</vt:lpstr>
      <vt:lpstr>1 Timothy 4:1-16</vt:lpstr>
      <vt:lpstr>Schedule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 1 Thessalonians 1</dc:title>
  <dc:creator>James Bullington</dc:creator>
  <cp:lastModifiedBy>Rico</cp:lastModifiedBy>
  <cp:revision>267</cp:revision>
  <dcterms:created xsi:type="dcterms:W3CDTF">2013-09-01T10:11:04Z</dcterms:created>
  <dcterms:modified xsi:type="dcterms:W3CDTF">2013-10-16T22:30:53Z</dcterms:modified>
</cp:coreProperties>
</file>