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3" r:id="rId1"/>
    <p:sldMasterId id="2147483687" r:id="rId2"/>
  </p:sldMasterIdLst>
  <p:notesMasterIdLst>
    <p:notesMasterId r:id="rId39"/>
  </p:notesMasterIdLst>
  <p:sldIdLst>
    <p:sldId id="303" r:id="rId3"/>
    <p:sldId id="312" r:id="rId4"/>
    <p:sldId id="343" r:id="rId5"/>
    <p:sldId id="304" r:id="rId6"/>
    <p:sldId id="311" r:id="rId7"/>
    <p:sldId id="305" r:id="rId8"/>
    <p:sldId id="310" r:id="rId9"/>
    <p:sldId id="313" r:id="rId10"/>
    <p:sldId id="309" r:id="rId11"/>
    <p:sldId id="314" r:id="rId12"/>
    <p:sldId id="308" r:id="rId13"/>
    <p:sldId id="307" r:id="rId14"/>
    <p:sldId id="315" r:id="rId15"/>
    <p:sldId id="306" r:id="rId16"/>
    <p:sldId id="317" r:id="rId17"/>
    <p:sldId id="316" r:id="rId18"/>
    <p:sldId id="318" r:id="rId19"/>
    <p:sldId id="320" r:id="rId20"/>
    <p:sldId id="345" r:id="rId21"/>
    <p:sldId id="346" r:id="rId22"/>
    <p:sldId id="347" r:id="rId23"/>
    <p:sldId id="350" r:id="rId24"/>
    <p:sldId id="351" r:id="rId25"/>
    <p:sldId id="352" r:id="rId26"/>
    <p:sldId id="355" r:id="rId27"/>
    <p:sldId id="356" r:id="rId28"/>
    <p:sldId id="357" r:id="rId29"/>
    <p:sldId id="358" r:id="rId30"/>
    <p:sldId id="359" r:id="rId31"/>
    <p:sldId id="331" r:id="rId32"/>
    <p:sldId id="332" r:id="rId33"/>
    <p:sldId id="335" r:id="rId34"/>
    <p:sldId id="336" r:id="rId35"/>
    <p:sldId id="339" r:id="rId36"/>
    <p:sldId id="340" r:id="rId37"/>
    <p:sldId id="341"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gridSpacing cx="78027213" cy="78027213"/>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endParaRPr lang="en-US"/>
          </a:p>
        </p:txBody>
      </p:sp>
      <p:sp>
        <p:nvSpPr>
          <p:cNvPr id="3075" name="Rectangle 3"/>
          <p:cNvSpPr>
            <a:spLocks noGrp="1" noChangeArrowheads="1"/>
          </p:cNvSpPr>
          <p:nvPr>
            <p:ph type="dt" idx="1"/>
          </p:nvPr>
        </p:nvSpPr>
        <p:spPr bwMode="auto">
          <a:xfrm>
            <a:off x="3883025" y="0"/>
            <a:ext cx="2973388"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endParaRPr lang="en-US"/>
          </a:p>
        </p:txBody>
      </p:sp>
      <p:sp>
        <p:nvSpPr>
          <p:cNvPr id="3076" name="Rectangle 4"/>
          <p:cNvSpPr>
            <a:spLocks noGrp="1" noChangeArrowheads="1"/>
          </p:cNvSpPr>
          <p:nvPr>
            <p:ph type="sldImg" idx="2"/>
          </p:nvPr>
        </p:nvSpPr>
        <p:spPr bwMode="auto">
          <a:xfrm>
            <a:off x="1143000" y="685800"/>
            <a:ext cx="4572000" cy="3429000"/>
          </a:xfrm>
          <a:prstGeom prst="rect">
            <a:avLst/>
          </a:prstGeom>
          <a:noFill/>
          <a:ln w="9525">
            <a:no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0213"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endParaRPr lang="en-US"/>
          </a:p>
        </p:txBody>
      </p:sp>
      <p:sp>
        <p:nvSpPr>
          <p:cNvPr id="3079" name="Rectangle 7"/>
          <p:cNvSpPr>
            <a:spLocks noGrp="1" noChangeArrowheads="1"/>
          </p:cNvSpPr>
          <p:nvPr>
            <p:ph type="sldNum" sz="quarter" idx="5"/>
          </p:nvPr>
        </p:nvSpPr>
        <p:spPr bwMode="auto">
          <a:xfrm>
            <a:off x="3883025" y="8685213"/>
            <a:ext cx="2973388"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fld id="{A18A7FAA-9E9D-4BCB-81E7-6595CDF2DF6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285F50-DED3-4A26-8E2D-B41E58BC418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1EDE4B-939A-41AD-9338-3E4AE9FEA69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BC9DCC-8DB0-406C-A668-5D9DB67270C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ED99A0F-BDCB-455E-9932-EECDE06719D5}" type="datetimeFigureOut">
              <a:rPr lang="en-US"/>
              <a:pPr/>
              <a:t>7/17/2013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7C9366-31BE-482A-B3B5-F4891CD0B0E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F8BDAA5-4FB6-49B6-A1F3-1B915A810A08}" type="datetimeFigureOut">
              <a:rPr lang="en-US"/>
              <a:pPr/>
              <a:t>7/17/2013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89AE0F-5200-4159-83AA-F1741AD0156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4B4CE33-E06B-4162-908F-4E2E4BFBC621}" type="datetimeFigureOut">
              <a:rPr lang="en-US"/>
              <a:pPr/>
              <a:t>7/17/2013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6EC759-FE8E-4F34-9AAD-7CAD60A1D3B2}"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1C770AC-A87A-4F2B-AC21-3A9227563E2C}" type="datetimeFigureOut">
              <a:rPr lang="en-US"/>
              <a:pPr/>
              <a:t>7/17/2013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F238A3D-EC80-4912-A03E-D89DEE3ACF2E}"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1057D8A-DFE7-4968-A16F-9FA9EC127421}" type="datetimeFigureOut">
              <a:rPr lang="en-US"/>
              <a:pPr/>
              <a:t>7/17/2013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1A24BDC-B88E-467D-B6A9-7B8B136742E0}"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F3D8C6D-C7E1-418E-8948-531AF658045B}" type="datetimeFigureOut">
              <a:rPr lang="en-US"/>
              <a:pPr/>
              <a:t>7/17/2013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2ACDC1D-275E-474E-8FB7-348C9775918A}"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9C6F006-EDEA-4CB2-A9F4-C2FAC079E2BF}" type="datetimeFigureOut">
              <a:rPr lang="en-US"/>
              <a:pPr/>
              <a:t>7/17/2013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57E3423-033B-4FDF-8C92-174114788E77}"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0952026-A3D4-42C8-8941-40EE069211F6}" type="datetimeFigureOut">
              <a:rPr lang="en-US"/>
              <a:pPr/>
              <a:t>7/17/2013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1E5EBD6-F66A-4A95-90C7-38CE9A0E221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204056-9E15-4711-8526-A84A8810801C}"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0ECAB97-D8B2-43D6-856B-F412DE938017}" type="datetimeFigureOut">
              <a:rPr lang="en-US"/>
              <a:pPr/>
              <a:t>7/17/2013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9155777-1780-4D01-B98D-B0ECA6106C94}"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F41A89B-7A49-496B-B3D9-656CEA66EF82}" type="datetimeFigureOut">
              <a:rPr lang="en-US"/>
              <a:pPr/>
              <a:t>7/17/2013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D4042A-CCBA-427B-AB07-D5C8341C6ED7}"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126EAC7-5C95-44D6-A716-7A3A920DCEC5}" type="datetimeFigureOut">
              <a:rPr lang="en-US"/>
              <a:pPr/>
              <a:t>7/17/2013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EBEE8C-CFB7-4568-A405-8E28F911482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9F5A30-1802-4FEA-9460-1FB28270D86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5783586-453F-469D-A95D-9C2FC59F6A9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8DF1BB7-65AA-466E-8559-D75588B9582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96B419F-E124-4962-A9ED-D7225395DCE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0654FA7-F178-4191-85E3-5784E956BFB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F03211A-B57F-4C4A-A3FF-F34CC6E5BCA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51D831-AC47-4BF2-A8C5-D7E98118663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defRPr>
            </a:lvl1pPr>
          </a:lstStyle>
          <a:p>
            <a:fld id="{8BE88ABA-73F8-4B20-8FCC-26D69C8B0DE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2E91171-56A6-4B2A-95B9-4AB1650A7725}" type="datetimeFigureOut">
              <a:rPr lang="en-US"/>
              <a:pPr/>
              <a:t>7/17/2013</a:t>
            </a:fld>
            <a:endParaRPr lang="en-US"/>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87B91AB-CCCB-4546-93F3-BDC2D25F88A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2"/>
          <p:cNvSpPr>
            <a:spLocks noGrp="1"/>
          </p:cNvSpPr>
          <p:nvPr>
            <p:ph type="subTitle" idx="4294967295"/>
          </p:nvPr>
        </p:nvSpPr>
        <p:spPr>
          <a:xfrm>
            <a:off x="0" y="5181600"/>
            <a:ext cx="8991600" cy="1219200"/>
          </a:xfrm>
        </p:spPr>
        <p:txBody>
          <a:bodyPr/>
          <a:lstStyle/>
          <a:p>
            <a:pPr marL="0" indent="0" algn="ctr" eaLnBrk="1" hangingPunct="1">
              <a:buFontTx/>
              <a:buNone/>
            </a:pPr>
            <a:r>
              <a:rPr lang="en-US"/>
              <a:t>Lesson 13: Boldness in Trials</a:t>
            </a:r>
          </a:p>
        </p:txBody>
      </p:sp>
      <p:sp>
        <p:nvSpPr>
          <p:cNvPr id="4099" name="Rectangle 3"/>
          <p:cNvSpPr>
            <a:spLocks noChangeArrowheads="1"/>
          </p:cNvSpPr>
          <p:nvPr/>
        </p:nvSpPr>
        <p:spPr bwMode="auto">
          <a:xfrm>
            <a:off x="381000" y="381000"/>
            <a:ext cx="8077200" cy="1015663"/>
          </a:xfrm>
          <a:prstGeom prst="rect">
            <a:avLst/>
          </a:prstGeom>
          <a:noFill/>
          <a:ln w="9525">
            <a:noFill/>
            <a:miter lim="800000"/>
            <a:headEnd/>
            <a:tailEnd/>
          </a:ln>
        </p:spPr>
        <p:txBody>
          <a:bodyPr>
            <a:spAutoFit/>
          </a:bodyPr>
          <a:lstStyle/>
          <a:p>
            <a:pPr lvl="1" algn="ctr"/>
            <a:r>
              <a:rPr lang="en-US" sz="6000" b="1" dirty="0">
                <a:solidFill>
                  <a:srgbClr val="16165D"/>
                </a:solidFill>
                <a:latin typeface="Edwardian Script ITC"/>
              </a:rPr>
              <a:t>Lessons From Acts</a:t>
            </a:r>
          </a:p>
        </p:txBody>
      </p:sp>
      <p:pic>
        <p:nvPicPr>
          <p:cNvPr id="4100" name="Picture 4" descr="https://encrypted-tbn2.google.com/images?q=tbn:ANd9GcRWZT1Iz5Vmg5ZdDM8UqJY2IA7vCQm2vzFD4rWWRwWCST7ZHi6U"/>
          <p:cNvPicPr>
            <a:picLocks noChangeAspect="1" noChangeArrowheads="1"/>
          </p:cNvPicPr>
          <p:nvPr/>
        </p:nvPicPr>
        <p:blipFill>
          <a:blip r:embed="rId2" cstate="print"/>
          <a:srcRect/>
          <a:stretch>
            <a:fillRect/>
          </a:stretch>
        </p:blipFill>
        <p:spPr bwMode="auto">
          <a:xfrm>
            <a:off x="2359025" y="1920875"/>
            <a:ext cx="4432300" cy="29495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457200" y="274638"/>
            <a:ext cx="6248400" cy="1143000"/>
          </a:xfrm>
        </p:spPr>
        <p:txBody>
          <a:bodyPr/>
          <a:lstStyle/>
          <a:p>
            <a:pPr eaLnBrk="1" hangingPunct="1"/>
            <a:r>
              <a:rPr lang="en-US"/>
              <a:t>OT Example of Boldness</a:t>
            </a:r>
          </a:p>
        </p:txBody>
      </p:sp>
      <p:sp>
        <p:nvSpPr>
          <p:cNvPr id="13315" name="Content Placeholder 2"/>
          <p:cNvSpPr>
            <a:spLocks noGrp="1"/>
          </p:cNvSpPr>
          <p:nvPr>
            <p:ph idx="4294967295"/>
          </p:nvPr>
        </p:nvSpPr>
        <p:spPr>
          <a:xfrm>
            <a:off x="685800" y="1676400"/>
            <a:ext cx="7772400" cy="5029200"/>
          </a:xfrm>
        </p:spPr>
        <p:txBody>
          <a:bodyPr/>
          <a:lstStyle/>
          <a:p>
            <a:pPr eaLnBrk="1" hangingPunct="1"/>
            <a:r>
              <a:rPr lang="en-US" sz="2800"/>
              <a:t>Ex 14:13 And Moses said to the people, "Do not be afraid. Stand still, and see the salvation of the LORD, which He will accomplish for you today. For the Egyptians whom you see today, you shall see again no more forever.</a:t>
            </a:r>
          </a:p>
          <a:p>
            <a:pPr eaLnBrk="1" hangingPunct="1"/>
            <a:r>
              <a:rPr lang="en-US" sz="2800"/>
              <a:t> 14 "The LORD will fight for you, and you shall hold your peace."</a:t>
            </a:r>
          </a:p>
        </p:txBody>
      </p:sp>
      <p:pic>
        <p:nvPicPr>
          <p:cNvPr id="13316" name="Picture 4" descr="https://encrypted-tbn2.google.com/images?q=tbn:ANd9GcRWZT1Iz5Vmg5ZdDM8UqJY2IA7vCQm2vzFD4rWWRwWCST7ZHi6U"/>
          <p:cNvPicPr>
            <a:picLocks noChangeAspect="1" noChangeArrowheads="1"/>
          </p:cNvPicPr>
          <p:nvPr/>
        </p:nvPicPr>
        <p:blipFill>
          <a:blip r:embed="rId2" cstate="print"/>
          <a:srcRect/>
          <a:stretch>
            <a:fillRect/>
          </a:stretch>
        </p:blipFill>
        <p:spPr bwMode="auto">
          <a:xfrm>
            <a:off x="6705600" y="0"/>
            <a:ext cx="2438400" cy="1622425"/>
          </a:xfrm>
          <a:prstGeom prst="rect">
            <a:avLst/>
          </a:prstGeom>
          <a:noFill/>
          <a:ln w="9525">
            <a:noFill/>
            <a:miter lim="800000"/>
            <a:headEnd/>
            <a:tailEnd/>
          </a:ln>
        </p:spPr>
      </p:pic>
      <p:sp>
        <p:nvSpPr>
          <p:cNvPr id="13317" name="Rectangle 3"/>
          <p:cNvSpPr>
            <a:spLocks noChangeArrowheads="1"/>
          </p:cNvSpPr>
          <p:nvPr/>
        </p:nvSpPr>
        <p:spPr bwMode="auto">
          <a:xfrm>
            <a:off x="381000" y="1447800"/>
            <a:ext cx="6324600" cy="76200"/>
          </a:xfrm>
          <a:prstGeom prst="rect">
            <a:avLst/>
          </a:prstGeom>
          <a:solidFill>
            <a:srgbClr val="996633"/>
          </a:solidFill>
          <a:ln w="9525">
            <a:noFill/>
            <a:miter lim="800000"/>
            <a:headEnd/>
            <a:tailEnd/>
          </a:ln>
        </p:spPr>
        <p:txBody>
          <a:bodyPr anchor="ctr"/>
          <a:lstStyle/>
          <a:p>
            <a:pPr algn="ctr"/>
            <a:endParaRPr lang="en-US">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457200" y="274638"/>
            <a:ext cx="6248400" cy="1143000"/>
          </a:xfrm>
        </p:spPr>
        <p:txBody>
          <a:bodyPr/>
          <a:lstStyle/>
          <a:p>
            <a:pPr eaLnBrk="1" hangingPunct="1"/>
            <a:r>
              <a:rPr lang="en-US"/>
              <a:t>NT Example of Boldness</a:t>
            </a:r>
          </a:p>
        </p:txBody>
      </p:sp>
      <p:sp>
        <p:nvSpPr>
          <p:cNvPr id="14339" name="Content Placeholder 2"/>
          <p:cNvSpPr>
            <a:spLocks noGrp="1"/>
          </p:cNvSpPr>
          <p:nvPr>
            <p:ph idx="4294967295"/>
          </p:nvPr>
        </p:nvSpPr>
        <p:spPr>
          <a:xfrm>
            <a:off x="685800" y="1676400"/>
            <a:ext cx="7772400" cy="5029200"/>
          </a:xfrm>
        </p:spPr>
        <p:txBody>
          <a:bodyPr/>
          <a:lstStyle/>
          <a:p>
            <a:pPr eaLnBrk="1" hangingPunct="1"/>
            <a:r>
              <a:rPr lang="en-US" sz="2800"/>
              <a:t>Acts 9:18-29 – Saul converted, preaching </a:t>
            </a:r>
            <a:r>
              <a:rPr lang="en-US" sz="2800" b="1"/>
              <a:t>immediately</a:t>
            </a:r>
            <a:r>
              <a:rPr lang="en-US" sz="2800"/>
              <a:t> afterward</a:t>
            </a:r>
          </a:p>
          <a:p>
            <a:r>
              <a:rPr lang="en-US" sz="2800"/>
              <a:t>29 And </a:t>
            </a:r>
            <a:r>
              <a:rPr lang="en-US" sz="2800" b="1"/>
              <a:t>he spoke </a:t>
            </a:r>
            <a:r>
              <a:rPr lang="en-US" sz="2800" b="1">
                <a:solidFill>
                  <a:srgbClr val="FF0000"/>
                </a:solidFill>
              </a:rPr>
              <a:t>boldly</a:t>
            </a:r>
            <a:r>
              <a:rPr lang="en-US" sz="2800" b="1"/>
              <a:t> in the name of the Lord Jesus</a:t>
            </a:r>
            <a:r>
              <a:rPr lang="en-US" sz="2800"/>
              <a:t> and disputed against the Hellenists, but they attempted to kill him.</a:t>
            </a:r>
          </a:p>
          <a:p>
            <a:r>
              <a:rPr lang="en-US" sz="2800"/>
              <a:t>Why would it take boldness for Saul to preach Jesus?  </a:t>
            </a:r>
          </a:p>
          <a:p>
            <a:pPr lvl="1" eaLnBrk="1" hangingPunct="1"/>
            <a:r>
              <a:rPr lang="en-US" sz="2400"/>
              <a:t>Vs 21 – his history</a:t>
            </a:r>
          </a:p>
          <a:p>
            <a:pPr lvl="1" eaLnBrk="1" hangingPunct="1"/>
            <a:r>
              <a:rPr lang="en-US" sz="2400"/>
              <a:t>Vs 23 – plot to kill him</a:t>
            </a:r>
          </a:p>
          <a:p>
            <a:pPr lvl="1" eaLnBrk="1" hangingPunct="1"/>
            <a:r>
              <a:rPr lang="en-US" sz="2400"/>
              <a:t>Vs 26 – not accepted as a disciple at first</a:t>
            </a:r>
          </a:p>
          <a:p>
            <a:pPr lvl="1"/>
            <a:endParaRPr lang="en-US" sz="2400"/>
          </a:p>
          <a:p>
            <a:pPr eaLnBrk="1" hangingPunct="1"/>
            <a:endParaRPr lang="en-US" sz="2800"/>
          </a:p>
        </p:txBody>
      </p:sp>
      <p:pic>
        <p:nvPicPr>
          <p:cNvPr id="14340" name="Picture 4" descr="https://encrypted-tbn2.google.com/images?q=tbn:ANd9GcRWZT1Iz5Vmg5ZdDM8UqJY2IA7vCQm2vzFD4rWWRwWCST7ZHi6U"/>
          <p:cNvPicPr>
            <a:picLocks noChangeAspect="1" noChangeArrowheads="1"/>
          </p:cNvPicPr>
          <p:nvPr/>
        </p:nvPicPr>
        <p:blipFill>
          <a:blip r:embed="rId2" cstate="print"/>
          <a:srcRect/>
          <a:stretch>
            <a:fillRect/>
          </a:stretch>
        </p:blipFill>
        <p:spPr bwMode="auto">
          <a:xfrm>
            <a:off x="6705600" y="0"/>
            <a:ext cx="2438400" cy="1622425"/>
          </a:xfrm>
          <a:prstGeom prst="rect">
            <a:avLst/>
          </a:prstGeom>
          <a:noFill/>
          <a:ln w="9525">
            <a:noFill/>
            <a:miter lim="800000"/>
            <a:headEnd/>
            <a:tailEnd/>
          </a:ln>
        </p:spPr>
      </p:pic>
      <p:sp>
        <p:nvSpPr>
          <p:cNvPr id="14341" name="Rectangle 3"/>
          <p:cNvSpPr>
            <a:spLocks noChangeArrowheads="1"/>
          </p:cNvSpPr>
          <p:nvPr/>
        </p:nvSpPr>
        <p:spPr bwMode="auto">
          <a:xfrm>
            <a:off x="381000" y="1447800"/>
            <a:ext cx="6324600" cy="76200"/>
          </a:xfrm>
          <a:prstGeom prst="rect">
            <a:avLst/>
          </a:prstGeom>
          <a:solidFill>
            <a:srgbClr val="996633"/>
          </a:solidFill>
          <a:ln w="9525">
            <a:noFill/>
            <a:miter lim="800000"/>
            <a:headEnd/>
            <a:tailEnd/>
          </a:ln>
        </p:spPr>
        <p:txBody>
          <a:bodyPr anchor="ctr"/>
          <a:lstStyle/>
          <a:p>
            <a:pPr algn="ctr"/>
            <a:endParaRPr lang="en-US">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457200" y="274638"/>
            <a:ext cx="6248400" cy="1143000"/>
          </a:xfrm>
        </p:spPr>
        <p:txBody>
          <a:bodyPr/>
          <a:lstStyle/>
          <a:p>
            <a:pPr eaLnBrk="1" hangingPunct="1"/>
            <a:r>
              <a:rPr lang="en-US"/>
              <a:t>Our Boldness</a:t>
            </a:r>
          </a:p>
        </p:txBody>
      </p:sp>
      <p:sp>
        <p:nvSpPr>
          <p:cNvPr id="15363" name="Content Placeholder 2"/>
          <p:cNvSpPr>
            <a:spLocks noGrp="1"/>
          </p:cNvSpPr>
          <p:nvPr>
            <p:ph idx="4294967295"/>
          </p:nvPr>
        </p:nvSpPr>
        <p:spPr>
          <a:xfrm>
            <a:off x="685800" y="1676400"/>
            <a:ext cx="7772400" cy="5029200"/>
          </a:xfrm>
        </p:spPr>
        <p:txBody>
          <a:bodyPr/>
          <a:lstStyle/>
          <a:p>
            <a:pPr eaLnBrk="1" hangingPunct="1">
              <a:lnSpc>
                <a:spcPct val="90000"/>
              </a:lnSpc>
            </a:pPr>
            <a:r>
              <a:rPr lang="en-US" altLang="en-US"/>
              <a:t>Eph. 3:1-13</a:t>
            </a:r>
          </a:p>
          <a:p>
            <a:pPr>
              <a:lnSpc>
                <a:spcPct val="90000"/>
              </a:lnSpc>
            </a:pPr>
            <a:r>
              <a:rPr lang="en-US" altLang="en-US"/>
              <a:t>11 according to the eternal purpose which He accomplished in Christ Jesus our Lord,</a:t>
            </a:r>
          </a:p>
          <a:p>
            <a:pPr>
              <a:lnSpc>
                <a:spcPct val="90000"/>
              </a:lnSpc>
            </a:pPr>
            <a:r>
              <a:rPr lang="en-US" altLang="en-US"/>
              <a:t>12 </a:t>
            </a:r>
            <a:r>
              <a:rPr lang="en-US" altLang="en-US" b="1"/>
              <a:t>in whom we have </a:t>
            </a:r>
            <a:r>
              <a:rPr lang="en-US" altLang="en-US" b="1">
                <a:solidFill>
                  <a:srgbClr val="FF0000"/>
                </a:solidFill>
              </a:rPr>
              <a:t>boldness</a:t>
            </a:r>
            <a:r>
              <a:rPr lang="en-US" altLang="en-US">
                <a:solidFill>
                  <a:srgbClr val="FF0000"/>
                </a:solidFill>
              </a:rPr>
              <a:t> </a:t>
            </a:r>
            <a:r>
              <a:rPr lang="en-US" altLang="en-US"/>
              <a:t>and access with confidence through faith in Him.</a:t>
            </a:r>
          </a:p>
          <a:p>
            <a:pPr>
              <a:lnSpc>
                <a:spcPct val="90000"/>
              </a:lnSpc>
            </a:pPr>
            <a:r>
              <a:rPr lang="en-US" altLang="en-US"/>
              <a:t>Boldness here means, properly, boldness of speaking. Here it seems to mean, "freedom of </a:t>
            </a:r>
            <a:r>
              <a:rPr lang="en-US"/>
              <a:t>speech (RSV)</a:t>
            </a:r>
            <a:r>
              <a:rPr lang="en-US" altLang="en-US"/>
              <a:t>;" and the idea is, that we may come to God now in prayer with confidence through the Lord Jesus.</a:t>
            </a:r>
          </a:p>
          <a:p>
            <a:pPr>
              <a:lnSpc>
                <a:spcPct val="90000"/>
              </a:lnSpc>
            </a:pPr>
            <a:endParaRPr lang="en-US" altLang="en-US"/>
          </a:p>
          <a:p>
            <a:pPr eaLnBrk="1" hangingPunct="1">
              <a:lnSpc>
                <a:spcPct val="90000"/>
              </a:lnSpc>
            </a:pPr>
            <a:endParaRPr lang="en-US" altLang="en-US"/>
          </a:p>
        </p:txBody>
      </p:sp>
      <p:pic>
        <p:nvPicPr>
          <p:cNvPr id="15364" name="Picture 4" descr="https://encrypted-tbn2.google.com/images?q=tbn:ANd9GcRWZT1Iz5Vmg5ZdDM8UqJY2IA7vCQm2vzFD4rWWRwWCST7ZHi6U"/>
          <p:cNvPicPr>
            <a:picLocks noChangeAspect="1" noChangeArrowheads="1"/>
          </p:cNvPicPr>
          <p:nvPr/>
        </p:nvPicPr>
        <p:blipFill>
          <a:blip r:embed="rId2" cstate="print"/>
          <a:srcRect/>
          <a:stretch>
            <a:fillRect/>
          </a:stretch>
        </p:blipFill>
        <p:spPr bwMode="auto">
          <a:xfrm>
            <a:off x="6705600" y="0"/>
            <a:ext cx="2438400" cy="1622425"/>
          </a:xfrm>
          <a:prstGeom prst="rect">
            <a:avLst/>
          </a:prstGeom>
          <a:noFill/>
          <a:ln w="9525">
            <a:noFill/>
            <a:miter lim="800000"/>
            <a:headEnd/>
            <a:tailEnd/>
          </a:ln>
        </p:spPr>
      </p:pic>
      <p:sp>
        <p:nvSpPr>
          <p:cNvPr id="15365" name="Rectangle 3"/>
          <p:cNvSpPr>
            <a:spLocks noChangeArrowheads="1"/>
          </p:cNvSpPr>
          <p:nvPr/>
        </p:nvSpPr>
        <p:spPr bwMode="auto">
          <a:xfrm>
            <a:off x="381000" y="1447800"/>
            <a:ext cx="6324600" cy="76200"/>
          </a:xfrm>
          <a:prstGeom prst="rect">
            <a:avLst/>
          </a:prstGeom>
          <a:solidFill>
            <a:srgbClr val="996633"/>
          </a:solidFill>
          <a:ln w="9525">
            <a:noFill/>
            <a:miter lim="800000"/>
            <a:headEnd/>
            <a:tailEnd/>
          </a:ln>
        </p:spPr>
        <p:txBody>
          <a:bodyPr anchor="ctr"/>
          <a:lstStyle/>
          <a:p>
            <a:pPr algn="ctr"/>
            <a:endParaRPr lang="en-US">
              <a:solidFill>
                <a:srgbClr val="FFFFFF"/>
              </a:solidFill>
              <a:latin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6248400" cy="1143000"/>
          </a:xfrm>
        </p:spPr>
        <p:txBody>
          <a:bodyPr/>
          <a:lstStyle/>
          <a:p>
            <a:pPr eaLnBrk="1" hangingPunct="1"/>
            <a:r>
              <a:rPr lang="en-US"/>
              <a:t>Our Boldness</a:t>
            </a:r>
          </a:p>
        </p:txBody>
      </p:sp>
      <p:sp>
        <p:nvSpPr>
          <p:cNvPr id="16387" name="Content Placeholder 2"/>
          <p:cNvSpPr>
            <a:spLocks noGrp="1"/>
          </p:cNvSpPr>
          <p:nvPr>
            <p:ph idx="4294967295"/>
          </p:nvPr>
        </p:nvSpPr>
        <p:spPr>
          <a:xfrm>
            <a:off x="685800" y="1676400"/>
            <a:ext cx="7772400" cy="5029200"/>
          </a:xfrm>
        </p:spPr>
        <p:txBody>
          <a:bodyPr/>
          <a:lstStyle/>
          <a:p>
            <a:pPr eaLnBrk="1" hangingPunct="1"/>
            <a:r>
              <a:rPr lang="en-US" altLang="en-US"/>
              <a:t>Read Heb. 4:14-16</a:t>
            </a:r>
          </a:p>
          <a:p>
            <a:r>
              <a:rPr lang="en-US" altLang="en-US"/>
              <a:t>Heb 4:16 Let us therefore come </a:t>
            </a:r>
            <a:r>
              <a:rPr lang="en-US" altLang="en-US" b="1">
                <a:solidFill>
                  <a:srgbClr val="FF0000"/>
                </a:solidFill>
              </a:rPr>
              <a:t>boldly</a:t>
            </a:r>
            <a:r>
              <a:rPr lang="en-US" altLang="en-US"/>
              <a:t> to the throne of grace, that we may obtain mercy and find grace to help in time of need.</a:t>
            </a:r>
            <a:r>
              <a:rPr lang="en-US"/>
              <a:t> </a:t>
            </a:r>
            <a:r>
              <a:rPr lang="en-US">
                <a:solidFill>
                  <a:srgbClr val="FF0000"/>
                </a:solidFill>
              </a:rPr>
              <a:t>(Confidence in God)</a:t>
            </a:r>
          </a:p>
          <a:p>
            <a:pPr eaLnBrk="1" hangingPunct="1"/>
            <a:endParaRPr lang="en-US" altLang="en-US"/>
          </a:p>
        </p:txBody>
      </p:sp>
      <p:pic>
        <p:nvPicPr>
          <p:cNvPr id="16388" name="Picture 4" descr="https://encrypted-tbn2.google.com/images?q=tbn:ANd9GcRWZT1Iz5Vmg5ZdDM8UqJY2IA7vCQm2vzFD4rWWRwWCST7ZHi6U"/>
          <p:cNvPicPr>
            <a:picLocks noChangeAspect="1" noChangeArrowheads="1"/>
          </p:cNvPicPr>
          <p:nvPr/>
        </p:nvPicPr>
        <p:blipFill>
          <a:blip r:embed="rId2" cstate="print"/>
          <a:srcRect/>
          <a:stretch>
            <a:fillRect/>
          </a:stretch>
        </p:blipFill>
        <p:spPr bwMode="auto">
          <a:xfrm>
            <a:off x="6705600" y="0"/>
            <a:ext cx="2438400" cy="1622425"/>
          </a:xfrm>
          <a:prstGeom prst="rect">
            <a:avLst/>
          </a:prstGeom>
          <a:noFill/>
          <a:ln w="9525">
            <a:noFill/>
            <a:miter lim="800000"/>
            <a:headEnd/>
            <a:tailEnd/>
          </a:ln>
        </p:spPr>
      </p:pic>
      <p:sp>
        <p:nvSpPr>
          <p:cNvPr id="16389" name="Rectangle 3"/>
          <p:cNvSpPr>
            <a:spLocks noChangeArrowheads="1"/>
          </p:cNvSpPr>
          <p:nvPr/>
        </p:nvSpPr>
        <p:spPr bwMode="auto">
          <a:xfrm>
            <a:off x="381000" y="1447800"/>
            <a:ext cx="6324600" cy="76200"/>
          </a:xfrm>
          <a:prstGeom prst="rect">
            <a:avLst/>
          </a:prstGeom>
          <a:solidFill>
            <a:srgbClr val="996633"/>
          </a:solidFill>
          <a:ln w="9525">
            <a:noFill/>
            <a:miter lim="800000"/>
            <a:headEnd/>
            <a:tailEnd/>
          </a:ln>
        </p:spPr>
        <p:txBody>
          <a:bodyPr anchor="ctr"/>
          <a:lstStyle/>
          <a:p>
            <a:pPr algn="ctr"/>
            <a:endParaRPr lang="en-US">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457200" y="274638"/>
            <a:ext cx="6248400" cy="1143000"/>
          </a:xfrm>
        </p:spPr>
        <p:txBody>
          <a:bodyPr/>
          <a:lstStyle/>
          <a:p>
            <a:pPr eaLnBrk="1" hangingPunct="1"/>
            <a:r>
              <a:rPr lang="en-US"/>
              <a:t>Our Boldness</a:t>
            </a:r>
          </a:p>
        </p:txBody>
      </p:sp>
      <p:sp>
        <p:nvSpPr>
          <p:cNvPr id="17411" name="Content Placeholder 2"/>
          <p:cNvSpPr>
            <a:spLocks noGrp="1"/>
          </p:cNvSpPr>
          <p:nvPr>
            <p:ph idx="4294967295"/>
          </p:nvPr>
        </p:nvSpPr>
        <p:spPr>
          <a:xfrm>
            <a:off x="685800" y="1676400"/>
            <a:ext cx="7772400" cy="5029200"/>
          </a:xfrm>
        </p:spPr>
        <p:txBody>
          <a:bodyPr/>
          <a:lstStyle/>
          <a:p>
            <a:pPr eaLnBrk="1" hangingPunct="1"/>
            <a:r>
              <a:rPr lang="en-US" sz="2800"/>
              <a:t>Heb. 13:1-6</a:t>
            </a:r>
          </a:p>
          <a:p>
            <a:r>
              <a:rPr lang="en-US" sz="2800"/>
              <a:t>Heb 13:6 So we may boldly say: "The LORD is my helper; I will not fear. What can man do to me?“</a:t>
            </a:r>
          </a:p>
          <a:p>
            <a:r>
              <a:rPr lang="en-US" sz="2800"/>
              <a:t>We can, in such circumstances, while trusting the Lord, confidently apply to ourselves what God said in Psalm 118:6, "The Lord is my helper, I will not fear what man can do." God is omnipotent, man's power is limited; however strong man may be, he can do nothing against the Almighty.</a:t>
            </a:r>
          </a:p>
        </p:txBody>
      </p:sp>
      <p:pic>
        <p:nvPicPr>
          <p:cNvPr id="17412" name="Picture 4" descr="https://encrypted-tbn2.google.com/images?q=tbn:ANd9GcRWZT1Iz5Vmg5ZdDM8UqJY2IA7vCQm2vzFD4rWWRwWCST7ZHi6U"/>
          <p:cNvPicPr>
            <a:picLocks noChangeAspect="1" noChangeArrowheads="1"/>
          </p:cNvPicPr>
          <p:nvPr/>
        </p:nvPicPr>
        <p:blipFill>
          <a:blip r:embed="rId2" cstate="print"/>
          <a:srcRect/>
          <a:stretch>
            <a:fillRect/>
          </a:stretch>
        </p:blipFill>
        <p:spPr bwMode="auto">
          <a:xfrm>
            <a:off x="6705600" y="0"/>
            <a:ext cx="2438400" cy="1622425"/>
          </a:xfrm>
          <a:prstGeom prst="rect">
            <a:avLst/>
          </a:prstGeom>
          <a:noFill/>
          <a:ln w="9525">
            <a:noFill/>
            <a:miter lim="800000"/>
            <a:headEnd/>
            <a:tailEnd/>
          </a:ln>
        </p:spPr>
      </p:pic>
      <p:sp>
        <p:nvSpPr>
          <p:cNvPr id="17413" name="Rectangle 3"/>
          <p:cNvSpPr>
            <a:spLocks noChangeArrowheads="1"/>
          </p:cNvSpPr>
          <p:nvPr/>
        </p:nvSpPr>
        <p:spPr bwMode="auto">
          <a:xfrm>
            <a:off x="381000" y="1447800"/>
            <a:ext cx="6324600" cy="76200"/>
          </a:xfrm>
          <a:prstGeom prst="rect">
            <a:avLst/>
          </a:prstGeom>
          <a:solidFill>
            <a:srgbClr val="996633"/>
          </a:solidFill>
          <a:ln w="9525">
            <a:noFill/>
            <a:miter lim="800000"/>
            <a:headEnd/>
            <a:tailEnd/>
          </a:ln>
        </p:spPr>
        <p:txBody>
          <a:bodyPr anchor="ctr"/>
          <a:lstStyle/>
          <a:p>
            <a:pPr algn="ctr"/>
            <a:endParaRPr lang="en-US">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457200" y="274638"/>
            <a:ext cx="6248400" cy="1143000"/>
          </a:xfrm>
        </p:spPr>
        <p:txBody>
          <a:bodyPr/>
          <a:lstStyle/>
          <a:p>
            <a:pPr eaLnBrk="1" hangingPunct="1"/>
            <a:r>
              <a:rPr lang="en-US"/>
              <a:t>Our Source of Boldness</a:t>
            </a:r>
          </a:p>
        </p:txBody>
      </p:sp>
      <p:sp>
        <p:nvSpPr>
          <p:cNvPr id="18435" name="Content Placeholder 2"/>
          <p:cNvSpPr>
            <a:spLocks noGrp="1"/>
          </p:cNvSpPr>
          <p:nvPr>
            <p:ph idx="4294967295"/>
          </p:nvPr>
        </p:nvSpPr>
        <p:spPr>
          <a:xfrm>
            <a:off x="685800" y="1676400"/>
            <a:ext cx="7772400" cy="5029200"/>
          </a:xfrm>
        </p:spPr>
        <p:txBody>
          <a:bodyPr/>
          <a:lstStyle/>
          <a:p>
            <a:pPr eaLnBrk="1" hangingPunct="1"/>
            <a:r>
              <a:rPr lang="en-US" sz="2800"/>
              <a:t>Heb 13:5,6 - I will never leave thee, nor forsake thee…</a:t>
            </a:r>
          </a:p>
          <a:p>
            <a:pPr eaLnBrk="1" hangingPunct="1"/>
            <a:r>
              <a:rPr lang="en-US" sz="2800"/>
              <a:t>This was said to Joshua (Josh. 1:5), but belongs to all the faithful servants of God. Old Testament promises may be applied to New Testament saints.</a:t>
            </a:r>
          </a:p>
          <a:p>
            <a:pPr eaLnBrk="1" hangingPunct="1"/>
            <a:r>
              <a:rPr lang="en-US" sz="2800"/>
              <a:t>This promise contains the sum and substance of all the promises. </a:t>
            </a:r>
          </a:p>
          <a:p>
            <a:pPr eaLnBrk="1" hangingPunct="1"/>
            <a:r>
              <a:rPr lang="en-US" sz="2800"/>
              <a:t>A true believer shall have the gracious presence of God with him in life, at death, and forever. </a:t>
            </a:r>
          </a:p>
          <a:p>
            <a:pPr eaLnBrk="1" hangingPunct="1"/>
            <a:endParaRPr lang="en-US" sz="2800"/>
          </a:p>
        </p:txBody>
      </p:sp>
      <p:pic>
        <p:nvPicPr>
          <p:cNvPr id="18436" name="Picture 4" descr="https://encrypted-tbn2.google.com/images?q=tbn:ANd9GcRWZT1Iz5Vmg5ZdDM8UqJY2IA7vCQm2vzFD4rWWRwWCST7ZHi6U"/>
          <p:cNvPicPr>
            <a:picLocks noChangeAspect="1" noChangeArrowheads="1"/>
          </p:cNvPicPr>
          <p:nvPr/>
        </p:nvPicPr>
        <p:blipFill>
          <a:blip r:embed="rId2" cstate="print"/>
          <a:srcRect/>
          <a:stretch>
            <a:fillRect/>
          </a:stretch>
        </p:blipFill>
        <p:spPr bwMode="auto">
          <a:xfrm>
            <a:off x="6705600" y="0"/>
            <a:ext cx="2438400" cy="1622425"/>
          </a:xfrm>
          <a:prstGeom prst="rect">
            <a:avLst/>
          </a:prstGeom>
          <a:noFill/>
          <a:ln w="9525">
            <a:noFill/>
            <a:miter lim="800000"/>
            <a:headEnd/>
            <a:tailEnd/>
          </a:ln>
        </p:spPr>
      </p:pic>
      <p:sp>
        <p:nvSpPr>
          <p:cNvPr id="18437" name="Rectangle 3"/>
          <p:cNvSpPr>
            <a:spLocks noChangeArrowheads="1"/>
          </p:cNvSpPr>
          <p:nvPr/>
        </p:nvSpPr>
        <p:spPr bwMode="auto">
          <a:xfrm>
            <a:off x="381000" y="1447800"/>
            <a:ext cx="6324600" cy="76200"/>
          </a:xfrm>
          <a:prstGeom prst="rect">
            <a:avLst/>
          </a:prstGeom>
          <a:solidFill>
            <a:srgbClr val="996633"/>
          </a:solidFill>
          <a:ln w="9525">
            <a:noFill/>
            <a:miter lim="800000"/>
            <a:headEnd/>
            <a:tailEnd/>
          </a:ln>
        </p:spPr>
        <p:txBody>
          <a:bodyPr anchor="ctr"/>
          <a:lstStyle/>
          <a:p>
            <a:pPr algn="ctr"/>
            <a:endParaRPr lang="en-US">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457200" y="274638"/>
            <a:ext cx="6248400" cy="1143000"/>
          </a:xfrm>
        </p:spPr>
        <p:txBody>
          <a:bodyPr/>
          <a:lstStyle/>
          <a:p>
            <a:pPr eaLnBrk="1" hangingPunct="1"/>
            <a:r>
              <a:rPr lang="en-US"/>
              <a:t>Promises</a:t>
            </a:r>
          </a:p>
        </p:txBody>
      </p:sp>
      <p:sp>
        <p:nvSpPr>
          <p:cNvPr id="19459" name="Content Placeholder 2"/>
          <p:cNvSpPr>
            <a:spLocks noGrp="1"/>
          </p:cNvSpPr>
          <p:nvPr>
            <p:ph idx="4294967295"/>
          </p:nvPr>
        </p:nvSpPr>
        <p:spPr>
          <a:xfrm>
            <a:off x="685800" y="1676400"/>
            <a:ext cx="7772400" cy="5029200"/>
          </a:xfrm>
        </p:spPr>
        <p:txBody>
          <a:bodyPr/>
          <a:lstStyle/>
          <a:p>
            <a:pPr>
              <a:lnSpc>
                <a:spcPct val="90000"/>
              </a:lnSpc>
            </a:pPr>
            <a:r>
              <a:rPr lang="en-US" altLang="en-US"/>
              <a:t>To Jacob - Gen 28:15 "Behold, I am with you and will keep you wherever you go, and will bring you back to this land; for I will not leave you until I have done what I have spoken to you.</a:t>
            </a:r>
            <a:r>
              <a:rPr lang="en-US"/>
              <a:t>"</a:t>
            </a:r>
            <a:endParaRPr lang="en-US" altLang="en-US"/>
          </a:p>
          <a:p>
            <a:pPr>
              <a:lnSpc>
                <a:spcPct val="90000"/>
              </a:lnSpc>
            </a:pPr>
            <a:r>
              <a:rPr lang="en-US" altLang="en-US"/>
              <a:t>To the Israelites - Deut 31:6 "Be strong and of good courage, do not fear nor be afraid of them; for the LORD your God, He is the One who goes with you. He will not leave you nor forsake you."</a:t>
            </a:r>
          </a:p>
          <a:p>
            <a:pPr>
              <a:lnSpc>
                <a:spcPct val="90000"/>
              </a:lnSpc>
            </a:pPr>
            <a:endParaRPr lang="en-US" altLang="en-US"/>
          </a:p>
          <a:p>
            <a:pPr eaLnBrk="1" hangingPunct="1">
              <a:lnSpc>
                <a:spcPct val="90000"/>
              </a:lnSpc>
            </a:pPr>
            <a:endParaRPr lang="en-US" altLang="en-US"/>
          </a:p>
        </p:txBody>
      </p:sp>
      <p:pic>
        <p:nvPicPr>
          <p:cNvPr id="19460" name="Picture 4" descr="https://encrypted-tbn2.google.com/images?q=tbn:ANd9GcRWZT1Iz5Vmg5ZdDM8UqJY2IA7vCQm2vzFD4rWWRwWCST7ZHi6U"/>
          <p:cNvPicPr>
            <a:picLocks noChangeAspect="1" noChangeArrowheads="1"/>
          </p:cNvPicPr>
          <p:nvPr/>
        </p:nvPicPr>
        <p:blipFill>
          <a:blip r:embed="rId2" cstate="print"/>
          <a:srcRect/>
          <a:stretch>
            <a:fillRect/>
          </a:stretch>
        </p:blipFill>
        <p:spPr bwMode="auto">
          <a:xfrm>
            <a:off x="6705600" y="0"/>
            <a:ext cx="2438400" cy="1622425"/>
          </a:xfrm>
          <a:prstGeom prst="rect">
            <a:avLst/>
          </a:prstGeom>
          <a:noFill/>
          <a:ln w="9525">
            <a:noFill/>
            <a:miter lim="800000"/>
            <a:headEnd/>
            <a:tailEnd/>
          </a:ln>
        </p:spPr>
      </p:pic>
      <p:sp>
        <p:nvSpPr>
          <p:cNvPr id="19461" name="Rectangle 3"/>
          <p:cNvSpPr>
            <a:spLocks noChangeArrowheads="1"/>
          </p:cNvSpPr>
          <p:nvPr/>
        </p:nvSpPr>
        <p:spPr bwMode="auto">
          <a:xfrm>
            <a:off x="381000" y="1447800"/>
            <a:ext cx="6324600" cy="76200"/>
          </a:xfrm>
          <a:prstGeom prst="rect">
            <a:avLst/>
          </a:prstGeom>
          <a:solidFill>
            <a:srgbClr val="996633"/>
          </a:solidFill>
          <a:ln w="9525">
            <a:noFill/>
            <a:miter lim="800000"/>
            <a:headEnd/>
            <a:tailEnd/>
          </a:ln>
        </p:spPr>
        <p:txBody>
          <a:bodyPr anchor="ctr"/>
          <a:lstStyle/>
          <a:p>
            <a:pPr algn="ctr"/>
            <a:endParaRPr lang="en-US">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457200" y="274638"/>
            <a:ext cx="6248400" cy="1143000"/>
          </a:xfrm>
        </p:spPr>
        <p:txBody>
          <a:bodyPr/>
          <a:lstStyle/>
          <a:p>
            <a:pPr eaLnBrk="1" hangingPunct="1"/>
            <a:r>
              <a:rPr lang="en-US"/>
              <a:t>Promises</a:t>
            </a:r>
          </a:p>
        </p:txBody>
      </p:sp>
      <p:sp>
        <p:nvSpPr>
          <p:cNvPr id="20483" name="Content Placeholder 2"/>
          <p:cNvSpPr>
            <a:spLocks noGrp="1"/>
          </p:cNvSpPr>
          <p:nvPr>
            <p:ph idx="4294967295"/>
          </p:nvPr>
        </p:nvSpPr>
        <p:spPr>
          <a:xfrm>
            <a:off x="685800" y="1676400"/>
            <a:ext cx="7772400" cy="5029200"/>
          </a:xfrm>
        </p:spPr>
        <p:txBody>
          <a:bodyPr/>
          <a:lstStyle/>
          <a:p>
            <a:pPr eaLnBrk="1" hangingPunct="1"/>
            <a:r>
              <a:rPr lang="en-US"/>
              <a:t>1 Chron 28:20 And David said to his son Solomon, "Be strong and of good courage, and do it; do not fear nor be dismayed, for the LORD God-my God-will be with you. He will not leave you nor forsake you, until you have finished all the work for the service of the house of the LORD.</a:t>
            </a:r>
          </a:p>
          <a:p>
            <a:pPr eaLnBrk="1" hangingPunct="1"/>
            <a:endParaRPr lang="en-US"/>
          </a:p>
          <a:p>
            <a:pPr eaLnBrk="1" hangingPunct="1"/>
            <a:endParaRPr lang="en-US"/>
          </a:p>
        </p:txBody>
      </p:sp>
      <p:pic>
        <p:nvPicPr>
          <p:cNvPr id="20484" name="Picture 4" descr="https://encrypted-tbn2.google.com/images?q=tbn:ANd9GcRWZT1Iz5Vmg5ZdDM8UqJY2IA7vCQm2vzFD4rWWRwWCST7ZHi6U"/>
          <p:cNvPicPr>
            <a:picLocks noChangeAspect="1" noChangeArrowheads="1"/>
          </p:cNvPicPr>
          <p:nvPr/>
        </p:nvPicPr>
        <p:blipFill>
          <a:blip r:embed="rId2" cstate="print"/>
          <a:srcRect/>
          <a:stretch>
            <a:fillRect/>
          </a:stretch>
        </p:blipFill>
        <p:spPr bwMode="auto">
          <a:xfrm>
            <a:off x="6705600" y="0"/>
            <a:ext cx="2438400" cy="1622425"/>
          </a:xfrm>
          <a:prstGeom prst="rect">
            <a:avLst/>
          </a:prstGeom>
          <a:noFill/>
          <a:ln w="9525">
            <a:noFill/>
            <a:miter lim="800000"/>
            <a:headEnd/>
            <a:tailEnd/>
          </a:ln>
        </p:spPr>
      </p:pic>
      <p:sp>
        <p:nvSpPr>
          <p:cNvPr id="20485" name="Rectangle 3"/>
          <p:cNvSpPr>
            <a:spLocks noChangeArrowheads="1"/>
          </p:cNvSpPr>
          <p:nvPr/>
        </p:nvSpPr>
        <p:spPr bwMode="auto">
          <a:xfrm>
            <a:off x="381000" y="1447800"/>
            <a:ext cx="6324600" cy="76200"/>
          </a:xfrm>
          <a:prstGeom prst="rect">
            <a:avLst/>
          </a:prstGeom>
          <a:solidFill>
            <a:srgbClr val="996633"/>
          </a:solidFill>
          <a:ln w="9525">
            <a:noFill/>
            <a:miter lim="800000"/>
            <a:headEnd/>
            <a:tailEnd/>
          </a:ln>
        </p:spPr>
        <p:txBody>
          <a:bodyPr anchor="ctr"/>
          <a:lstStyle/>
          <a:p>
            <a:pPr algn="ctr"/>
            <a:endParaRPr lang="en-US">
              <a:solidFill>
                <a:srgbClr val="FFFFFF"/>
              </a:solidFill>
              <a:latin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457200" y="274638"/>
            <a:ext cx="6248400" cy="1143000"/>
          </a:xfrm>
        </p:spPr>
        <p:txBody>
          <a:bodyPr/>
          <a:lstStyle/>
          <a:p>
            <a:pPr eaLnBrk="1" hangingPunct="1"/>
            <a:r>
              <a:rPr lang="en-US"/>
              <a:t>Promises</a:t>
            </a:r>
          </a:p>
        </p:txBody>
      </p:sp>
      <p:sp>
        <p:nvSpPr>
          <p:cNvPr id="21507" name="Content Placeholder 2"/>
          <p:cNvSpPr>
            <a:spLocks noGrp="1"/>
          </p:cNvSpPr>
          <p:nvPr>
            <p:ph idx="4294967295"/>
          </p:nvPr>
        </p:nvSpPr>
        <p:spPr>
          <a:xfrm>
            <a:off x="685800" y="1676400"/>
            <a:ext cx="7772400" cy="5029200"/>
          </a:xfrm>
        </p:spPr>
        <p:txBody>
          <a:bodyPr/>
          <a:lstStyle/>
          <a:p>
            <a:pPr eaLnBrk="1" hangingPunct="1"/>
            <a:r>
              <a:rPr lang="en-US" sz="2800"/>
              <a:t>Ps 37:25 I have been young, and now am old; Yet I have not seen the righteous forsaken, Nor his descendants begging bread.</a:t>
            </a:r>
          </a:p>
          <a:p>
            <a:pPr eaLnBrk="1" hangingPunct="1"/>
            <a:r>
              <a:rPr lang="en-US" sz="2800"/>
              <a:t>Matt 6:25, 30 "Therefore I say to you, do not worry about your life, what you will eat or what you will drink; nor about your body, what you will put on. Is not life more than food and the body more than clothing?... Now if God so clothes the grass of the field, which today is, and tomorrow is thrown into the oven, will He not much more clothe you, O you of little faith?”</a:t>
            </a:r>
          </a:p>
          <a:p>
            <a:pPr eaLnBrk="1" hangingPunct="1"/>
            <a:endParaRPr lang="en-US" sz="2800"/>
          </a:p>
        </p:txBody>
      </p:sp>
      <p:pic>
        <p:nvPicPr>
          <p:cNvPr id="21508" name="Picture 4" descr="https://encrypted-tbn2.google.com/images?q=tbn:ANd9GcRWZT1Iz5Vmg5ZdDM8UqJY2IA7vCQm2vzFD4rWWRwWCST7ZHi6U"/>
          <p:cNvPicPr>
            <a:picLocks noChangeAspect="1" noChangeArrowheads="1"/>
          </p:cNvPicPr>
          <p:nvPr/>
        </p:nvPicPr>
        <p:blipFill>
          <a:blip r:embed="rId2" cstate="print"/>
          <a:srcRect/>
          <a:stretch>
            <a:fillRect/>
          </a:stretch>
        </p:blipFill>
        <p:spPr bwMode="auto">
          <a:xfrm>
            <a:off x="6705600" y="0"/>
            <a:ext cx="2438400" cy="1622425"/>
          </a:xfrm>
          <a:prstGeom prst="rect">
            <a:avLst/>
          </a:prstGeom>
          <a:noFill/>
          <a:ln w="9525">
            <a:noFill/>
            <a:miter lim="800000"/>
            <a:headEnd/>
            <a:tailEnd/>
          </a:ln>
        </p:spPr>
      </p:pic>
      <p:sp>
        <p:nvSpPr>
          <p:cNvPr id="21509" name="Rectangle 3"/>
          <p:cNvSpPr>
            <a:spLocks noChangeArrowheads="1"/>
          </p:cNvSpPr>
          <p:nvPr/>
        </p:nvSpPr>
        <p:spPr bwMode="auto">
          <a:xfrm>
            <a:off x="381000" y="1447800"/>
            <a:ext cx="6324600" cy="76200"/>
          </a:xfrm>
          <a:prstGeom prst="rect">
            <a:avLst/>
          </a:prstGeom>
          <a:solidFill>
            <a:srgbClr val="996633"/>
          </a:solidFill>
          <a:ln w="9525">
            <a:noFill/>
            <a:miter lim="800000"/>
            <a:headEnd/>
            <a:tailEnd/>
          </a:ln>
        </p:spPr>
        <p:txBody>
          <a:bodyPr anchor="ctr"/>
          <a:lstStyle/>
          <a:p>
            <a:pPr algn="ctr"/>
            <a:endParaRPr lang="en-US">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022 - Be Strong And Courageous - 1.1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457200" y="274638"/>
            <a:ext cx="6248400" cy="1143000"/>
          </a:xfrm>
        </p:spPr>
        <p:txBody>
          <a:bodyPr/>
          <a:lstStyle/>
          <a:p>
            <a:pPr eaLnBrk="1" hangingPunct="1"/>
            <a:r>
              <a:rPr lang="en-US"/>
              <a:t>Bold (adjective)</a:t>
            </a:r>
          </a:p>
        </p:txBody>
      </p:sp>
      <p:sp>
        <p:nvSpPr>
          <p:cNvPr id="5123" name="Content Placeholder 2"/>
          <p:cNvSpPr>
            <a:spLocks noGrp="1"/>
          </p:cNvSpPr>
          <p:nvPr>
            <p:ph idx="4294967295"/>
          </p:nvPr>
        </p:nvSpPr>
        <p:spPr>
          <a:xfrm>
            <a:off x="685800" y="1676400"/>
            <a:ext cx="7772400" cy="5029200"/>
          </a:xfrm>
        </p:spPr>
        <p:txBody>
          <a:bodyPr/>
          <a:lstStyle/>
          <a:p>
            <a:pPr marL="514350" indent="-514350">
              <a:buFont typeface="Times New Roman" pitchFamily="18" charset="0"/>
              <a:buAutoNum type="arabicPeriod"/>
            </a:pPr>
            <a:r>
              <a:rPr lang="en-US" sz="2800"/>
              <a:t>not hesitating or fearful in the face</a:t>
            </a:r>
            <a:r>
              <a:rPr lang="en-US" sz="2800" u="sng"/>
              <a:t> </a:t>
            </a:r>
            <a:r>
              <a:rPr lang="en-US" sz="2800"/>
              <a:t>of actual or possible danger or rebuff; courageous and daring: </a:t>
            </a:r>
            <a:r>
              <a:rPr lang="en-US" sz="2800" i="1"/>
              <a:t>a bold hero. </a:t>
            </a:r>
            <a:endParaRPr lang="en-US" sz="2800"/>
          </a:p>
          <a:p>
            <a:pPr marL="514350" indent="-514350">
              <a:buFont typeface="Times New Roman" pitchFamily="18" charset="0"/>
              <a:buAutoNum type="arabicPeriod"/>
            </a:pPr>
            <a:r>
              <a:rPr lang="en-US" sz="2800"/>
              <a:t>not hesitating to break the rules of propriety; forward; impudent: </a:t>
            </a:r>
            <a:r>
              <a:rPr lang="en-US" sz="2800" i="1"/>
              <a:t>He apologized for being so bold as to speak to the emperor. </a:t>
            </a:r>
            <a:endParaRPr lang="en-US" sz="2800"/>
          </a:p>
          <a:p>
            <a:pPr marL="514350" indent="-514350" eaLnBrk="1" hangingPunct="1"/>
            <a:endParaRPr lang="en-US" sz="2800"/>
          </a:p>
        </p:txBody>
      </p:sp>
      <p:pic>
        <p:nvPicPr>
          <p:cNvPr id="5124" name="Picture 4" descr="https://encrypted-tbn2.google.com/images?q=tbn:ANd9GcRWZT1Iz5Vmg5ZdDM8UqJY2IA7vCQm2vzFD4rWWRwWCST7ZHi6U"/>
          <p:cNvPicPr>
            <a:picLocks noChangeAspect="1" noChangeArrowheads="1"/>
          </p:cNvPicPr>
          <p:nvPr/>
        </p:nvPicPr>
        <p:blipFill>
          <a:blip r:embed="rId2" cstate="print"/>
          <a:srcRect/>
          <a:stretch>
            <a:fillRect/>
          </a:stretch>
        </p:blipFill>
        <p:spPr bwMode="auto">
          <a:xfrm>
            <a:off x="6705600" y="0"/>
            <a:ext cx="2438400" cy="1622425"/>
          </a:xfrm>
          <a:prstGeom prst="rect">
            <a:avLst/>
          </a:prstGeom>
          <a:noFill/>
          <a:ln w="9525">
            <a:noFill/>
            <a:miter lim="800000"/>
            <a:headEnd/>
            <a:tailEnd/>
          </a:ln>
        </p:spPr>
      </p:pic>
      <p:sp>
        <p:nvSpPr>
          <p:cNvPr id="5125" name="Rectangle 3"/>
          <p:cNvSpPr>
            <a:spLocks noChangeArrowheads="1"/>
          </p:cNvSpPr>
          <p:nvPr/>
        </p:nvSpPr>
        <p:spPr bwMode="auto">
          <a:xfrm>
            <a:off x="381000" y="1447800"/>
            <a:ext cx="6324600" cy="76200"/>
          </a:xfrm>
          <a:prstGeom prst="rect">
            <a:avLst/>
          </a:prstGeom>
          <a:solidFill>
            <a:srgbClr val="996633"/>
          </a:solidFill>
          <a:ln w="9525">
            <a:noFill/>
            <a:miter lim="800000"/>
            <a:headEnd/>
            <a:tailEnd/>
          </a:ln>
        </p:spPr>
        <p:txBody>
          <a:bodyPr anchor="ctr"/>
          <a:lstStyle/>
          <a:p>
            <a:pPr algn="ctr"/>
            <a:endParaRPr lang="en-US">
              <a:solidFill>
                <a:srgbClr val="FFFFFF"/>
              </a:solidFill>
              <a:latin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022 - Be Strong And Courageous - 1.2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022 - Be Strong And Courageous - 1.3</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022 - Be Strong And Courageous - 2.1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022 - Be Strong And Courageous - 2.2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022 - Be Strong And Courageous - 2.3</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022 - Be Strong And Courageous - 3.1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022 - Be Strong And Courageous - 3.2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022 - Be Strong And Courageous - 3.3</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022 - Be Strong And Courageous - C.1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022 - Be Strong And Courageous - C.2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77788" y="274638"/>
            <a:ext cx="6627812" cy="1143000"/>
          </a:xfrm>
        </p:spPr>
        <p:txBody>
          <a:bodyPr/>
          <a:lstStyle/>
          <a:p>
            <a:pPr eaLnBrk="1" hangingPunct="1"/>
            <a:r>
              <a:rPr lang="en-US" sz="4000"/>
              <a:t>Scriptures on Boldness</a:t>
            </a:r>
          </a:p>
        </p:txBody>
      </p:sp>
      <p:sp>
        <p:nvSpPr>
          <p:cNvPr id="6147" name="Content Placeholder 2"/>
          <p:cNvSpPr>
            <a:spLocks noGrp="1"/>
          </p:cNvSpPr>
          <p:nvPr>
            <p:ph idx="4294967295"/>
          </p:nvPr>
        </p:nvSpPr>
        <p:spPr>
          <a:xfrm>
            <a:off x="685800" y="1676400"/>
            <a:ext cx="7772400" cy="5029200"/>
          </a:xfrm>
        </p:spPr>
        <p:txBody>
          <a:bodyPr/>
          <a:lstStyle/>
          <a:p>
            <a:pPr marL="514350" indent="-514350">
              <a:buFont typeface="Times New Roman" pitchFamily="18" charset="0"/>
              <a:buNone/>
            </a:pPr>
            <a:r>
              <a:rPr lang="en-US" sz="3600"/>
              <a:t>Acts 13:46</a:t>
            </a:r>
          </a:p>
          <a:p>
            <a:pPr marL="514350" indent="-514350">
              <a:buFont typeface="Times New Roman" pitchFamily="18" charset="0"/>
              <a:buNone/>
            </a:pPr>
            <a:r>
              <a:rPr lang="en-US" sz="3600"/>
              <a:t>Phil. 1:14</a:t>
            </a:r>
          </a:p>
          <a:p>
            <a:pPr marL="514350" indent="-514350">
              <a:buFont typeface="Times New Roman" pitchFamily="18" charset="0"/>
              <a:buNone/>
            </a:pPr>
            <a:r>
              <a:rPr lang="en-US" sz="3600"/>
              <a:t>I Thess. 2:2</a:t>
            </a:r>
          </a:p>
          <a:p>
            <a:pPr marL="514350" indent="-514350">
              <a:buFont typeface="Times New Roman" pitchFamily="18" charset="0"/>
              <a:buNone/>
            </a:pPr>
            <a:r>
              <a:rPr lang="en-US" sz="3600"/>
              <a:t>Philemon 8</a:t>
            </a:r>
          </a:p>
          <a:p>
            <a:pPr marL="514350" indent="-514350">
              <a:buFont typeface="Times New Roman" pitchFamily="18" charset="0"/>
              <a:buNone/>
            </a:pPr>
            <a:r>
              <a:rPr lang="en-US" sz="3600"/>
              <a:t>Prov. 28:1</a:t>
            </a:r>
            <a:endParaRPr lang="en-US" altLang="en-US" sz="3600"/>
          </a:p>
          <a:p>
            <a:pPr marL="514350" indent="-514350" eaLnBrk="1" hangingPunct="1"/>
            <a:endParaRPr lang="en-US" altLang="en-US" sz="3600"/>
          </a:p>
        </p:txBody>
      </p:sp>
      <p:pic>
        <p:nvPicPr>
          <p:cNvPr id="6148" name="Picture 4" descr="https://encrypted-tbn2.google.com/images?q=tbn:ANd9GcRWZT1Iz5Vmg5ZdDM8UqJY2IA7vCQm2vzFD4rWWRwWCST7ZHi6U"/>
          <p:cNvPicPr>
            <a:picLocks noChangeAspect="1" noChangeArrowheads="1"/>
          </p:cNvPicPr>
          <p:nvPr/>
        </p:nvPicPr>
        <p:blipFill>
          <a:blip r:embed="rId2" cstate="print"/>
          <a:srcRect/>
          <a:stretch>
            <a:fillRect/>
          </a:stretch>
        </p:blipFill>
        <p:spPr bwMode="auto">
          <a:xfrm>
            <a:off x="6705600" y="0"/>
            <a:ext cx="2438400" cy="1622425"/>
          </a:xfrm>
          <a:prstGeom prst="rect">
            <a:avLst/>
          </a:prstGeom>
          <a:noFill/>
          <a:ln w="9525">
            <a:noFill/>
            <a:miter lim="800000"/>
            <a:headEnd/>
            <a:tailEnd/>
          </a:ln>
        </p:spPr>
      </p:pic>
      <p:sp>
        <p:nvSpPr>
          <p:cNvPr id="6149" name="Rectangle 3"/>
          <p:cNvSpPr>
            <a:spLocks noChangeArrowheads="1"/>
          </p:cNvSpPr>
          <p:nvPr/>
        </p:nvSpPr>
        <p:spPr bwMode="auto">
          <a:xfrm>
            <a:off x="381000" y="1447800"/>
            <a:ext cx="6324600" cy="76200"/>
          </a:xfrm>
          <a:prstGeom prst="rect">
            <a:avLst/>
          </a:prstGeom>
          <a:solidFill>
            <a:srgbClr val="996633"/>
          </a:solidFill>
          <a:ln w="9525">
            <a:noFill/>
            <a:miter lim="800000"/>
            <a:headEnd/>
            <a:tailEnd/>
          </a:ln>
        </p:spPr>
        <p:txBody>
          <a:bodyPr anchor="ctr"/>
          <a:lstStyle/>
          <a:p>
            <a:pPr algn="ctr"/>
            <a:endParaRPr lang="en-US">
              <a:solidFill>
                <a:srgbClr val="FFFFFF"/>
              </a:solidFill>
              <a:latin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660525" y="1870075"/>
            <a:ext cx="6178550" cy="1917700"/>
          </a:xfrm>
          <a:prstGeom prst="rect">
            <a:avLst/>
          </a:prstGeom>
          <a:noFill/>
          <a:ln w="9525">
            <a:noFill/>
            <a:miter lim="800000"/>
            <a:headEnd/>
            <a:tailEnd/>
          </a:ln>
          <a:effectLst/>
        </p:spPr>
        <p:txBody>
          <a:bodyPr wrap="none">
            <a:spAutoFit/>
          </a:bodyPr>
          <a:lstStyle/>
          <a:p>
            <a:r>
              <a:rPr lang="en-US"/>
              <a:t>1.</a:t>
            </a:r>
          </a:p>
          <a:p>
            <a:r>
              <a:rPr lang="en-US"/>
              <a:t>In heavenly armor we'll enter the land,</a:t>
            </a:r>
          </a:p>
          <a:p>
            <a:r>
              <a:rPr lang="en-US"/>
              <a:t>The battle belongs to the Lord.</a:t>
            </a:r>
          </a:p>
          <a:p>
            <a:r>
              <a:rPr lang="en-US"/>
              <a:t>No weapon that's fashioned against us will stand,</a:t>
            </a:r>
          </a:p>
          <a:p>
            <a:r>
              <a:rPr lang="en-US"/>
              <a:t>The battle belongs to the Lord.</a:t>
            </a:r>
          </a:p>
        </p:txBody>
      </p:sp>
      <p:pic>
        <p:nvPicPr>
          <p:cNvPr id="23555" name="Picture 3" descr="E:\ThePapHy\SONGS\FinaleFilesForPP\T\TheBattleBelongsToTheLord001.T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cmpd="sng">
            <a:noFill/>
            <a:miter lim="800000"/>
            <a:headEnd/>
            <a:tailEnd/>
          </a:ln>
        </p:spPr>
      </p:pic>
      <p:sp>
        <p:nvSpPr>
          <p:cNvPr id="23556" name="Rectangle 4"/>
          <p:cNvSpPr>
            <a:spLocks noGrp="1" noChangeArrowheads="1"/>
          </p:cNvSpPr>
          <p:nvPr>
            <p:ph type="title" idx="4294967295"/>
          </p:nvPr>
        </p:nvSpPr>
        <p:spPr>
          <a:xfrm>
            <a:off x="76200" y="152400"/>
            <a:ext cx="7772400" cy="304800"/>
          </a:xfrm>
        </p:spPr>
        <p:txBody>
          <a:bodyPr/>
          <a:lstStyle/>
          <a:p>
            <a:pPr algn="l"/>
            <a:r>
              <a:rPr lang="en-US" sz="2800">
                <a:solidFill>
                  <a:schemeClr val="tx1"/>
                </a:solidFill>
                <a:latin typeface="Arial" pitchFamily="34" charset="0"/>
              </a:rPr>
              <a:t>1 – The Battle Belongs to the Lord</a:t>
            </a:r>
          </a:p>
        </p:txBody>
      </p:sp>
      <p:sp>
        <p:nvSpPr>
          <p:cNvPr id="23557" name="Text Box 5"/>
          <p:cNvSpPr txBox="1">
            <a:spLocks noChangeArrowheads="1"/>
          </p:cNvSpPr>
          <p:nvPr/>
        </p:nvSpPr>
        <p:spPr bwMode="auto">
          <a:xfrm>
            <a:off x="103188" y="6248400"/>
            <a:ext cx="3859212" cy="517525"/>
          </a:xfrm>
          <a:prstGeom prst="rect">
            <a:avLst/>
          </a:prstGeom>
          <a:noFill/>
          <a:ln w="9525">
            <a:noFill/>
            <a:miter lim="800000"/>
            <a:headEnd/>
            <a:tailEnd/>
          </a:ln>
          <a:effectLst/>
        </p:spPr>
        <p:txBody>
          <a:bodyPr wrap="none">
            <a:spAutoFit/>
          </a:bodyPr>
          <a:lstStyle/>
          <a:p>
            <a:r>
              <a:rPr lang="en-US" sz="1400"/>
              <a:t>Words &amp; Music: Jamie Owens-Collins</a:t>
            </a:r>
          </a:p>
          <a:p>
            <a:r>
              <a:rPr lang="en-US" sz="1400"/>
              <a:t>Copyright © 1984 by Fairhill Music, Inc. (ASCAP)</a:t>
            </a:r>
          </a:p>
        </p:txBody>
      </p:sp>
      <p:sp>
        <p:nvSpPr>
          <p:cNvPr id="23558" name="Text Box 6"/>
          <p:cNvSpPr txBox="1">
            <a:spLocks noChangeArrowheads="1"/>
          </p:cNvSpPr>
          <p:nvPr/>
        </p:nvSpPr>
        <p:spPr bwMode="auto">
          <a:xfrm>
            <a:off x="6594475" y="6553200"/>
            <a:ext cx="2549525" cy="304800"/>
          </a:xfrm>
          <a:prstGeom prst="rect">
            <a:avLst/>
          </a:prstGeom>
          <a:noFill/>
          <a:ln w="9525">
            <a:noFill/>
            <a:miter lim="800000"/>
            <a:headEnd/>
            <a:tailEnd/>
          </a:ln>
          <a:effectLst/>
        </p:spPr>
        <p:txBody>
          <a:bodyPr wrap="none">
            <a:spAutoFit/>
          </a:bodyPr>
          <a:lstStyle/>
          <a:p>
            <a:r>
              <a:rPr lang="en-US" sz="1400"/>
              <a:t>© 2003 The Paperless Hymnal™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E:\ThePapHy\SONGS\FinaleFilesForPP\T\TheBattleBelongsToTheLord002.T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cmpd="sng">
            <a:noFill/>
            <a:miter lim="800000"/>
            <a:headEnd/>
            <a:tailEnd/>
          </a:ln>
        </p:spPr>
      </p:pic>
      <p:sp>
        <p:nvSpPr>
          <p:cNvPr id="24579" name="Rectangle 3"/>
          <p:cNvSpPr>
            <a:spLocks noGrp="1" noChangeArrowheads="1"/>
          </p:cNvSpPr>
          <p:nvPr>
            <p:ph type="title" idx="4294967295"/>
          </p:nvPr>
        </p:nvSpPr>
        <p:spPr>
          <a:xfrm>
            <a:off x="76200" y="152400"/>
            <a:ext cx="7772400" cy="304800"/>
          </a:xfrm>
        </p:spPr>
        <p:txBody>
          <a:bodyPr/>
          <a:lstStyle/>
          <a:p>
            <a:pPr algn="l"/>
            <a:r>
              <a:rPr lang="en-US" sz="2800">
                <a:solidFill>
                  <a:schemeClr val="tx1"/>
                </a:solidFill>
                <a:latin typeface="Arial" pitchFamily="34" charset="0"/>
              </a:rPr>
              <a:t>1 – The Battle Belongs to the Lord</a:t>
            </a:r>
          </a:p>
        </p:txBody>
      </p:sp>
      <p:sp>
        <p:nvSpPr>
          <p:cNvPr id="24580" name="Text Box 4"/>
          <p:cNvSpPr txBox="1">
            <a:spLocks noChangeArrowheads="1"/>
          </p:cNvSpPr>
          <p:nvPr/>
        </p:nvSpPr>
        <p:spPr bwMode="auto">
          <a:xfrm>
            <a:off x="6594475" y="6553200"/>
            <a:ext cx="2549525" cy="304800"/>
          </a:xfrm>
          <a:prstGeom prst="rect">
            <a:avLst/>
          </a:prstGeom>
          <a:noFill/>
          <a:ln w="9525">
            <a:noFill/>
            <a:miter lim="800000"/>
            <a:headEnd/>
            <a:tailEnd/>
          </a:ln>
          <a:effectLst/>
        </p:spPr>
        <p:txBody>
          <a:bodyPr wrap="none">
            <a:spAutoFit/>
          </a:bodyPr>
          <a:lstStyle/>
          <a:p>
            <a:r>
              <a:rPr lang="en-US" sz="1400"/>
              <a:t>© 2003 The Paperless Hymnal™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203325" y="1946275"/>
            <a:ext cx="6375400" cy="1917700"/>
          </a:xfrm>
          <a:prstGeom prst="rect">
            <a:avLst/>
          </a:prstGeom>
          <a:noFill/>
          <a:ln w="9525">
            <a:noFill/>
            <a:miter lim="800000"/>
            <a:headEnd/>
            <a:tailEnd/>
          </a:ln>
          <a:effectLst/>
        </p:spPr>
        <p:txBody>
          <a:bodyPr wrap="none">
            <a:spAutoFit/>
          </a:bodyPr>
          <a:lstStyle/>
          <a:p>
            <a:r>
              <a:rPr lang="en-US"/>
              <a:t>2.</a:t>
            </a:r>
          </a:p>
          <a:p>
            <a:r>
              <a:rPr lang="en-US"/>
              <a:t>When the power of darkness comes in like a flood,</a:t>
            </a:r>
          </a:p>
          <a:p>
            <a:r>
              <a:rPr lang="en-US"/>
              <a:t>The battle be-longs to the Lord.</a:t>
            </a:r>
          </a:p>
          <a:p>
            <a:r>
              <a:rPr lang="en-US"/>
              <a:t>He's raised up a standard, the power of His blood,</a:t>
            </a:r>
          </a:p>
          <a:p>
            <a:r>
              <a:rPr lang="en-US"/>
              <a:t>The battle belongs to the Lord.</a:t>
            </a:r>
          </a:p>
        </p:txBody>
      </p:sp>
      <p:pic>
        <p:nvPicPr>
          <p:cNvPr id="25603" name="Picture 3" descr="E:\ThePapHy\SONGS\FinaleFilesForPP\T\TheBattleBelongsToTheLord005.T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cmpd="sng">
            <a:noFill/>
            <a:miter lim="800000"/>
            <a:headEnd/>
            <a:tailEnd/>
          </a:ln>
        </p:spPr>
      </p:pic>
      <p:sp>
        <p:nvSpPr>
          <p:cNvPr id="25604" name="Rectangle 4"/>
          <p:cNvSpPr>
            <a:spLocks noGrp="1" noChangeArrowheads="1"/>
          </p:cNvSpPr>
          <p:nvPr>
            <p:ph type="title" idx="4294967295"/>
          </p:nvPr>
        </p:nvSpPr>
        <p:spPr>
          <a:xfrm>
            <a:off x="76200" y="152400"/>
            <a:ext cx="7772400" cy="304800"/>
          </a:xfrm>
        </p:spPr>
        <p:txBody>
          <a:bodyPr/>
          <a:lstStyle/>
          <a:p>
            <a:pPr algn="l"/>
            <a:r>
              <a:rPr lang="en-US" sz="2800">
                <a:solidFill>
                  <a:schemeClr val="tx1"/>
                </a:solidFill>
                <a:latin typeface="Arial" pitchFamily="34" charset="0"/>
              </a:rPr>
              <a:t>2 – The Battle Belongs to the Lord</a:t>
            </a:r>
          </a:p>
        </p:txBody>
      </p:sp>
      <p:sp>
        <p:nvSpPr>
          <p:cNvPr id="25605" name="Text Box 5"/>
          <p:cNvSpPr txBox="1">
            <a:spLocks noChangeArrowheads="1"/>
          </p:cNvSpPr>
          <p:nvPr/>
        </p:nvSpPr>
        <p:spPr bwMode="auto">
          <a:xfrm>
            <a:off x="103188" y="6248400"/>
            <a:ext cx="3859212" cy="517525"/>
          </a:xfrm>
          <a:prstGeom prst="rect">
            <a:avLst/>
          </a:prstGeom>
          <a:noFill/>
          <a:ln w="9525">
            <a:noFill/>
            <a:miter lim="800000"/>
            <a:headEnd/>
            <a:tailEnd/>
          </a:ln>
          <a:effectLst/>
        </p:spPr>
        <p:txBody>
          <a:bodyPr wrap="none">
            <a:spAutoFit/>
          </a:bodyPr>
          <a:lstStyle/>
          <a:p>
            <a:r>
              <a:rPr lang="en-US" sz="1400"/>
              <a:t>Words &amp; Music: Jamie Owens-Collins</a:t>
            </a:r>
          </a:p>
          <a:p>
            <a:r>
              <a:rPr lang="en-US" sz="1400"/>
              <a:t>Copyright © 1984 by Fairhill Music, Inc. (ASCAP)</a:t>
            </a:r>
          </a:p>
        </p:txBody>
      </p:sp>
      <p:sp>
        <p:nvSpPr>
          <p:cNvPr id="25606" name="Text Box 6"/>
          <p:cNvSpPr txBox="1">
            <a:spLocks noChangeArrowheads="1"/>
          </p:cNvSpPr>
          <p:nvPr/>
        </p:nvSpPr>
        <p:spPr bwMode="auto">
          <a:xfrm>
            <a:off x="6594475" y="6553200"/>
            <a:ext cx="2549525" cy="304800"/>
          </a:xfrm>
          <a:prstGeom prst="rect">
            <a:avLst/>
          </a:prstGeom>
          <a:noFill/>
          <a:ln w="9525">
            <a:noFill/>
            <a:miter lim="800000"/>
            <a:headEnd/>
            <a:tailEnd/>
          </a:ln>
          <a:effectLst/>
        </p:spPr>
        <p:txBody>
          <a:bodyPr wrap="none">
            <a:spAutoFit/>
          </a:bodyPr>
          <a:lstStyle/>
          <a:p>
            <a:r>
              <a:rPr lang="en-US" sz="1400"/>
              <a:t>© 2003 The Paperless Hymnal™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ThePapHy\SONGS\FinaleFilesForPP\T\TheBattleBelongsToTheLord006.T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cmpd="sng">
            <a:noFill/>
            <a:miter lim="800000"/>
            <a:headEnd/>
            <a:tailEnd/>
          </a:ln>
        </p:spPr>
      </p:pic>
      <p:sp>
        <p:nvSpPr>
          <p:cNvPr id="26627" name="Rectangle 3"/>
          <p:cNvSpPr>
            <a:spLocks noGrp="1" noChangeArrowheads="1"/>
          </p:cNvSpPr>
          <p:nvPr>
            <p:ph type="title" idx="4294967295"/>
          </p:nvPr>
        </p:nvSpPr>
        <p:spPr>
          <a:xfrm>
            <a:off x="76200" y="152400"/>
            <a:ext cx="7772400" cy="304800"/>
          </a:xfrm>
        </p:spPr>
        <p:txBody>
          <a:bodyPr/>
          <a:lstStyle/>
          <a:p>
            <a:pPr algn="l"/>
            <a:r>
              <a:rPr lang="en-US" sz="2800">
                <a:solidFill>
                  <a:schemeClr val="tx1"/>
                </a:solidFill>
                <a:latin typeface="Arial" pitchFamily="34" charset="0"/>
              </a:rPr>
              <a:t>2 – The Battle Belongs to the Lord</a:t>
            </a:r>
          </a:p>
        </p:txBody>
      </p:sp>
      <p:sp>
        <p:nvSpPr>
          <p:cNvPr id="26628" name="Text Box 4"/>
          <p:cNvSpPr txBox="1">
            <a:spLocks noChangeArrowheads="1"/>
          </p:cNvSpPr>
          <p:nvPr/>
        </p:nvSpPr>
        <p:spPr bwMode="auto">
          <a:xfrm>
            <a:off x="6594475" y="6553200"/>
            <a:ext cx="2549525" cy="304800"/>
          </a:xfrm>
          <a:prstGeom prst="rect">
            <a:avLst/>
          </a:prstGeom>
          <a:noFill/>
          <a:ln w="9525">
            <a:noFill/>
            <a:miter lim="800000"/>
            <a:headEnd/>
            <a:tailEnd/>
          </a:ln>
          <a:effectLst/>
        </p:spPr>
        <p:txBody>
          <a:bodyPr wrap="none">
            <a:spAutoFit/>
          </a:bodyPr>
          <a:lstStyle/>
          <a:p>
            <a:r>
              <a:rPr lang="en-US" sz="1400"/>
              <a:t>© 2003 The Paperless Hymnal™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279525" y="1870075"/>
            <a:ext cx="6305550" cy="1917700"/>
          </a:xfrm>
          <a:prstGeom prst="rect">
            <a:avLst/>
          </a:prstGeom>
          <a:noFill/>
          <a:ln w="9525">
            <a:noFill/>
            <a:miter lim="800000"/>
            <a:headEnd/>
            <a:tailEnd/>
          </a:ln>
          <a:effectLst/>
        </p:spPr>
        <p:txBody>
          <a:bodyPr wrap="none">
            <a:spAutoFit/>
          </a:bodyPr>
          <a:lstStyle/>
          <a:p>
            <a:r>
              <a:rPr lang="en-US"/>
              <a:t>3.</a:t>
            </a:r>
          </a:p>
          <a:p>
            <a:r>
              <a:rPr lang="en-US"/>
              <a:t>When your enemy presses in hard, do not fear,</a:t>
            </a:r>
          </a:p>
          <a:p>
            <a:r>
              <a:rPr lang="en-US"/>
              <a:t>The battle belongs to the Lord.</a:t>
            </a:r>
          </a:p>
          <a:p>
            <a:r>
              <a:rPr lang="en-US"/>
              <a:t>Take courage, my friend, your redemption is near,</a:t>
            </a:r>
          </a:p>
          <a:p>
            <a:r>
              <a:rPr lang="en-US"/>
              <a:t>The battle belongs to the Lord.</a:t>
            </a:r>
          </a:p>
        </p:txBody>
      </p:sp>
      <p:pic>
        <p:nvPicPr>
          <p:cNvPr id="27651" name="Picture 3" descr="E:\ThePapHy\SONGS\FinaleFilesForPP\T\TheBattleBelongsToTheLord007.T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cmpd="sng">
            <a:noFill/>
            <a:miter lim="800000"/>
            <a:headEnd/>
            <a:tailEnd/>
          </a:ln>
        </p:spPr>
      </p:pic>
      <p:sp>
        <p:nvSpPr>
          <p:cNvPr id="27652" name="Rectangle 4"/>
          <p:cNvSpPr>
            <a:spLocks noGrp="1" noChangeArrowheads="1"/>
          </p:cNvSpPr>
          <p:nvPr>
            <p:ph type="title" idx="4294967295"/>
          </p:nvPr>
        </p:nvSpPr>
        <p:spPr>
          <a:xfrm>
            <a:off x="76200" y="152400"/>
            <a:ext cx="7772400" cy="304800"/>
          </a:xfrm>
        </p:spPr>
        <p:txBody>
          <a:bodyPr/>
          <a:lstStyle/>
          <a:p>
            <a:pPr algn="l"/>
            <a:r>
              <a:rPr lang="en-US" sz="2800">
                <a:solidFill>
                  <a:schemeClr val="tx1"/>
                </a:solidFill>
                <a:latin typeface="Arial" pitchFamily="34" charset="0"/>
              </a:rPr>
              <a:t>3 – The Battle Belongs to the Lord</a:t>
            </a:r>
          </a:p>
        </p:txBody>
      </p:sp>
      <p:sp>
        <p:nvSpPr>
          <p:cNvPr id="27653" name="Text Box 5"/>
          <p:cNvSpPr txBox="1">
            <a:spLocks noChangeArrowheads="1"/>
          </p:cNvSpPr>
          <p:nvPr/>
        </p:nvSpPr>
        <p:spPr bwMode="auto">
          <a:xfrm>
            <a:off x="103188" y="6248400"/>
            <a:ext cx="3859212" cy="517525"/>
          </a:xfrm>
          <a:prstGeom prst="rect">
            <a:avLst/>
          </a:prstGeom>
          <a:noFill/>
          <a:ln w="9525">
            <a:noFill/>
            <a:miter lim="800000"/>
            <a:headEnd/>
            <a:tailEnd/>
          </a:ln>
          <a:effectLst/>
        </p:spPr>
        <p:txBody>
          <a:bodyPr wrap="none">
            <a:spAutoFit/>
          </a:bodyPr>
          <a:lstStyle/>
          <a:p>
            <a:r>
              <a:rPr lang="en-US" sz="1400"/>
              <a:t>Words &amp; Music: Jamie Owens-Collins</a:t>
            </a:r>
          </a:p>
          <a:p>
            <a:r>
              <a:rPr lang="en-US" sz="1400"/>
              <a:t>Copyright © 1984 by Fairhill Music, Inc. (ASCAP)</a:t>
            </a:r>
          </a:p>
        </p:txBody>
      </p:sp>
      <p:sp>
        <p:nvSpPr>
          <p:cNvPr id="27654" name="Text Box 6"/>
          <p:cNvSpPr txBox="1">
            <a:spLocks noChangeArrowheads="1"/>
          </p:cNvSpPr>
          <p:nvPr/>
        </p:nvSpPr>
        <p:spPr bwMode="auto">
          <a:xfrm>
            <a:off x="6594475" y="6553200"/>
            <a:ext cx="2549525" cy="304800"/>
          </a:xfrm>
          <a:prstGeom prst="rect">
            <a:avLst/>
          </a:prstGeom>
          <a:noFill/>
          <a:ln w="9525">
            <a:noFill/>
            <a:miter lim="800000"/>
            <a:headEnd/>
            <a:tailEnd/>
          </a:ln>
          <a:effectLst/>
        </p:spPr>
        <p:txBody>
          <a:bodyPr wrap="none">
            <a:spAutoFit/>
          </a:bodyPr>
          <a:lstStyle/>
          <a:p>
            <a:r>
              <a:rPr lang="en-US" sz="1400"/>
              <a:t>© 2003 The Paperless Hymnal™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E:\ThePapHy\SONGS\FinaleFilesForPP\T\TheBattleBelongsToTheLord008.T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cmpd="sng">
            <a:noFill/>
            <a:miter lim="800000"/>
            <a:headEnd/>
            <a:tailEnd/>
          </a:ln>
        </p:spPr>
      </p:pic>
      <p:sp>
        <p:nvSpPr>
          <p:cNvPr id="28675" name="Rectangle 3"/>
          <p:cNvSpPr>
            <a:spLocks noGrp="1" noChangeArrowheads="1"/>
          </p:cNvSpPr>
          <p:nvPr>
            <p:ph type="title" idx="4294967295"/>
          </p:nvPr>
        </p:nvSpPr>
        <p:spPr>
          <a:xfrm>
            <a:off x="76200" y="152400"/>
            <a:ext cx="7772400" cy="304800"/>
          </a:xfrm>
        </p:spPr>
        <p:txBody>
          <a:bodyPr/>
          <a:lstStyle/>
          <a:p>
            <a:pPr algn="l"/>
            <a:r>
              <a:rPr lang="en-US" sz="2800">
                <a:solidFill>
                  <a:schemeClr val="tx1"/>
                </a:solidFill>
                <a:latin typeface="Arial" pitchFamily="34" charset="0"/>
              </a:rPr>
              <a:t>3 – The Battle Belongs to the Lord</a:t>
            </a:r>
          </a:p>
        </p:txBody>
      </p:sp>
      <p:sp>
        <p:nvSpPr>
          <p:cNvPr id="28676" name="Text Box 4"/>
          <p:cNvSpPr txBox="1">
            <a:spLocks noChangeArrowheads="1"/>
          </p:cNvSpPr>
          <p:nvPr/>
        </p:nvSpPr>
        <p:spPr bwMode="auto">
          <a:xfrm>
            <a:off x="6594475" y="6553200"/>
            <a:ext cx="2549525" cy="304800"/>
          </a:xfrm>
          <a:prstGeom prst="rect">
            <a:avLst/>
          </a:prstGeom>
          <a:noFill/>
          <a:ln w="9525">
            <a:noFill/>
            <a:miter lim="800000"/>
            <a:headEnd/>
            <a:tailEnd/>
          </a:ln>
          <a:effectLst/>
        </p:spPr>
        <p:txBody>
          <a:bodyPr wrap="none">
            <a:spAutoFit/>
          </a:bodyPr>
          <a:lstStyle/>
          <a:p>
            <a:r>
              <a:rPr lang="en-US" sz="1400"/>
              <a:t>© 2003 The Paperless Hymnal™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279525" y="1717675"/>
            <a:ext cx="4041775" cy="1552575"/>
          </a:xfrm>
          <a:prstGeom prst="rect">
            <a:avLst/>
          </a:prstGeom>
          <a:noFill/>
          <a:ln w="9525">
            <a:noFill/>
            <a:miter lim="800000"/>
            <a:headEnd/>
            <a:tailEnd/>
          </a:ln>
          <a:effectLst/>
        </p:spPr>
        <p:txBody>
          <a:bodyPr wrap="none">
            <a:spAutoFit/>
          </a:bodyPr>
          <a:lstStyle/>
          <a:p>
            <a:r>
              <a:rPr lang="en-US"/>
              <a:t>And we sing glory, honor</a:t>
            </a:r>
          </a:p>
          <a:p>
            <a:r>
              <a:rPr lang="en-US"/>
              <a:t>Power and strength to the Lord.</a:t>
            </a:r>
          </a:p>
          <a:p>
            <a:r>
              <a:rPr lang="en-US"/>
              <a:t>We sing glory, honor,</a:t>
            </a:r>
          </a:p>
          <a:p>
            <a:r>
              <a:rPr lang="en-US"/>
              <a:t>Power and strength to the Lord.</a:t>
            </a:r>
          </a:p>
        </p:txBody>
      </p:sp>
      <p:pic>
        <p:nvPicPr>
          <p:cNvPr id="29699" name="Picture 3" descr="E:\ThePapHy\SONGS\FinaleFilesForPP\T\TheBattleBelongsToTheLord003.T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cmpd="sng">
            <a:noFill/>
            <a:miter lim="800000"/>
            <a:headEnd/>
            <a:tailEnd/>
          </a:ln>
        </p:spPr>
      </p:pic>
      <p:sp>
        <p:nvSpPr>
          <p:cNvPr id="29700" name="Rectangle 4"/>
          <p:cNvSpPr>
            <a:spLocks noGrp="1" noChangeArrowheads="1"/>
          </p:cNvSpPr>
          <p:nvPr>
            <p:ph type="title" idx="4294967295"/>
          </p:nvPr>
        </p:nvSpPr>
        <p:spPr>
          <a:xfrm>
            <a:off x="76200" y="152400"/>
            <a:ext cx="7772400" cy="304800"/>
          </a:xfrm>
        </p:spPr>
        <p:txBody>
          <a:bodyPr/>
          <a:lstStyle/>
          <a:p>
            <a:pPr algn="l"/>
            <a:r>
              <a:rPr lang="en-US" sz="2800">
                <a:solidFill>
                  <a:schemeClr val="tx1"/>
                </a:solidFill>
                <a:latin typeface="Arial" pitchFamily="34" charset="0"/>
              </a:rPr>
              <a:t>c – The Battle Belongs to the Lord</a:t>
            </a:r>
          </a:p>
        </p:txBody>
      </p:sp>
      <p:sp>
        <p:nvSpPr>
          <p:cNvPr id="29701" name="Text Box 5"/>
          <p:cNvSpPr txBox="1">
            <a:spLocks noChangeArrowheads="1"/>
          </p:cNvSpPr>
          <p:nvPr/>
        </p:nvSpPr>
        <p:spPr bwMode="auto">
          <a:xfrm>
            <a:off x="6594475" y="6553200"/>
            <a:ext cx="2549525" cy="304800"/>
          </a:xfrm>
          <a:prstGeom prst="rect">
            <a:avLst/>
          </a:prstGeom>
          <a:noFill/>
          <a:ln w="9525">
            <a:noFill/>
            <a:miter lim="800000"/>
            <a:headEnd/>
            <a:tailEnd/>
          </a:ln>
          <a:effectLst/>
        </p:spPr>
        <p:txBody>
          <a:bodyPr wrap="none">
            <a:spAutoFit/>
          </a:bodyPr>
          <a:lstStyle/>
          <a:p>
            <a:r>
              <a:rPr lang="en-US" sz="1400"/>
              <a:t>© 2003 The Paperless Hymnal™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457200" y="274638"/>
            <a:ext cx="6248400" cy="1143000"/>
          </a:xfrm>
        </p:spPr>
        <p:txBody>
          <a:bodyPr/>
          <a:lstStyle/>
          <a:p>
            <a:pPr eaLnBrk="1" hangingPunct="1"/>
            <a:r>
              <a:rPr lang="en-US"/>
              <a:t>“with all boldness” </a:t>
            </a:r>
            <a:br>
              <a:rPr lang="en-US"/>
            </a:br>
            <a:r>
              <a:rPr lang="en-US"/>
              <a:t>Acts 4:29-31</a:t>
            </a:r>
          </a:p>
        </p:txBody>
      </p:sp>
      <p:sp>
        <p:nvSpPr>
          <p:cNvPr id="7171" name="Content Placeholder 2"/>
          <p:cNvSpPr>
            <a:spLocks noGrp="1"/>
          </p:cNvSpPr>
          <p:nvPr>
            <p:ph idx="4294967295"/>
          </p:nvPr>
        </p:nvSpPr>
        <p:spPr>
          <a:xfrm>
            <a:off x="685800" y="1676400"/>
            <a:ext cx="7772400" cy="5029200"/>
          </a:xfrm>
        </p:spPr>
        <p:txBody>
          <a:bodyPr/>
          <a:lstStyle/>
          <a:p>
            <a:pPr eaLnBrk="1" hangingPunct="1"/>
            <a:r>
              <a:rPr lang="en-US" sz="2800"/>
              <a:t>Peter and John arrested for preaching Jesus</a:t>
            </a:r>
          </a:p>
          <a:p>
            <a:pPr eaLnBrk="1" hangingPunct="1"/>
            <a:r>
              <a:rPr lang="en-US" sz="2800"/>
              <a:t>Acts 4:8 – Peter filled with the Holy Spirit spoke</a:t>
            </a:r>
          </a:p>
          <a:p>
            <a:pPr eaLnBrk="1" hangingPunct="1"/>
            <a:r>
              <a:rPr lang="en-US" sz="2800"/>
              <a:t>Acts 4:13 – They spoke with boldness</a:t>
            </a:r>
          </a:p>
          <a:p>
            <a:pPr eaLnBrk="1" hangingPunct="1"/>
            <a:r>
              <a:rPr lang="en-US" sz="2800"/>
              <a:t>Acts 4:18, 21 – Threatened not to teach in the name of Jesus</a:t>
            </a:r>
          </a:p>
          <a:p>
            <a:pPr eaLnBrk="1" hangingPunct="1"/>
            <a:r>
              <a:rPr lang="en-US" sz="2800"/>
              <a:t>Read Acts 4:29-31</a:t>
            </a:r>
          </a:p>
          <a:p>
            <a:pPr lvl="1" eaLnBrk="1" hangingPunct="1"/>
            <a:r>
              <a:rPr lang="en-US" sz="2400"/>
              <a:t>Prayer</a:t>
            </a:r>
          </a:p>
          <a:p>
            <a:pPr lvl="1" eaLnBrk="1" hangingPunct="1"/>
            <a:r>
              <a:rPr lang="en-US" sz="2400"/>
              <a:t>Place shaken</a:t>
            </a:r>
          </a:p>
          <a:p>
            <a:pPr lvl="1" eaLnBrk="1" hangingPunct="1"/>
            <a:r>
              <a:rPr lang="en-US" sz="2400"/>
              <a:t>Filled with Holy Spirit</a:t>
            </a:r>
          </a:p>
          <a:p>
            <a:pPr lvl="1" eaLnBrk="1" hangingPunct="1"/>
            <a:r>
              <a:rPr lang="en-US" sz="2400"/>
              <a:t>Spoke with boldness</a:t>
            </a:r>
          </a:p>
          <a:p>
            <a:pPr eaLnBrk="1" hangingPunct="1"/>
            <a:endParaRPr lang="en-US" sz="2800"/>
          </a:p>
        </p:txBody>
      </p:sp>
      <p:pic>
        <p:nvPicPr>
          <p:cNvPr id="7172" name="Picture 4" descr="https://encrypted-tbn2.google.com/images?q=tbn:ANd9GcRWZT1Iz5Vmg5ZdDM8UqJY2IA7vCQm2vzFD4rWWRwWCST7ZHi6U"/>
          <p:cNvPicPr>
            <a:picLocks noChangeAspect="1" noChangeArrowheads="1"/>
          </p:cNvPicPr>
          <p:nvPr/>
        </p:nvPicPr>
        <p:blipFill>
          <a:blip r:embed="rId2" cstate="print"/>
          <a:srcRect/>
          <a:stretch>
            <a:fillRect/>
          </a:stretch>
        </p:blipFill>
        <p:spPr bwMode="auto">
          <a:xfrm>
            <a:off x="6705600" y="0"/>
            <a:ext cx="2438400" cy="1622425"/>
          </a:xfrm>
          <a:prstGeom prst="rect">
            <a:avLst/>
          </a:prstGeom>
          <a:noFill/>
          <a:ln w="9525">
            <a:noFill/>
            <a:miter lim="800000"/>
            <a:headEnd/>
            <a:tailEnd/>
          </a:ln>
        </p:spPr>
      </p:pic>
      <p:sp>
        <p:nvSpPr>
          <p:cNvPr id="7173" name="Rectangle 3"/>
          <p:cNvSpPr>
            <a:spLocks noChangeArrowheads="1"/>
          </p:cNvSpPr>
          <p:nvPr/>
        </p:nvSpPr>
        <p:spPr bwMode="auto">
          <a:xfrm>
            <a:off x="381000" y="1447800"/>
            <a:ext cx="6324600" cy="76200"/>
          </a:xfrm>
          <a:prstGeom prst="rect">
            <a:avLst/>
          </a:prstGeom>
          <a:solidFill>
            <a:srgbClr val="996633"/>
          </a:solidFill>
          <a:ln w="9525">
            <a:noFill/>
            <a:miter lim="800000"/>
            <a:headEnd/>
            <a:tailEnd/>
          </a:ln>
        </p:spPr>
        <p:txBody>
          <a:bodyPr anchor="ctr"/>
          <a:lstStyle/>
          <a:p>
            <a:pPr algn="ctr"/>
            <a:endParaRPr lang="en-US">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5" end="5"/>
                                            </p:txEl>
                                          </p:spTgt>
                                        </p:tgtEl>
                                        <p:attrNameLst>
                                          <p:attrName>style.visibility</p:attrName>
                                        </p:attrNameLst>
                                      </p:cBhvr>
                                      <p:to>
                                        <p:strVal val="visible"/>
                                      </p:to>
                                    </p:set>
                                  </p:childTnLst>
                                </p:cTn>
                              </p:par>
                            </p:childTnLst>
                          </p:cTn>
                        </p:par>
                        <p:par>
                          <p:cTn id="23" fill="hold">
                            <p:stCondLst>
                              <p:cond delay="1"/>
                            </p:stCondLst>
                            <p:childTnLst>
                              <p:par>
                                <p:cTn id="24" presetID="1" presetClass="entr" presetSubtype="0" fill="hold" nodeType="afterEffect">
                                  <p:stCondLst>
                                    <p:cond delay="0"/>
                                  </p:stCondLst>
                                  <p:childTnLst>
                                    <p:set>
                                      <p:cBhvr>
                                        <p:cTn id="25" dur="1" fill="hold">
                                          <p:stCondLst>
                                            <p:cond delay="0"/>
                                          </p:stCondLst>
                                        </p:cTn>
                                        <p:tgtEl>
                                          <p:spTgt spid="7171">
                                            <p:txEl>
                                              <p:pRg st="6" end="6"/>
                                            </p:txEl>
                                          </p:spTgt>
                                        </p:tgtEl>
                                        <p:attrNameLst>
                                          <p:attrName>style.visibility</p:attrName>
                                        </p:attrNameLst>
                                      </p:cBhvr>
                                      <p:to>
                                        <p:strVal val="visible"/>
                                      </p:to>
                                    </p:set>
                                  </p:childTnLst>
                                </p:cTn>
                              </p:par>
                            </p:childTnLst>
                          </p:cTn>
                        </p:par>
                        <p:par>
                          <p:cTn id="26" fill="hold">
                            <p:stCondLst>
                              <p:cond delay="2"/>
                            </p:stCondLst>
                            <p:childTnLst>
                              <p:par>
                                <p:cTn id="27" presetID="1" presetClass="entr" presetSubtype="0" fill="hold" nodeType="afterEffect">
                                  <p:stCondLst>
                                    <p:cond delay="0"/>
                                  </p:stCondLst>
                                  <p:childTnLst>
                                    <p:set>
                                      <p:cBhvr>
                                        <p:cTn id="28" dur="1" fill="hold">
                                          <p:stCondLst>
                                            <p:cond delay="0"/>
                                          </p:stCondLst>
                                        </p:cTn>
                                        <p:tgtEl>
                                          <p:spTgt spid="7171">
                                            <p:txEl>
                                              <p:pRg st="7" end="7"/>
                                            </p:txEl>
                                          </p:spTgt>
                                        </p:tgtEl>
                                        <p:attrNameLst>
                                          <p:attrName>style.visibility</p:attrName>
                                        </p:attrNameLst>
                                      </p:cBhvr>
                                      <p:to>
                                        <p:strVal val="visible"/>
                                      </p:to>
                                    </p:set>
                                  </p:childTnLst>
                                </p:cTn>
                              </p:par>
                            </p:childTnLst>
                          </p:cTn>
                        </p:par>
                        <p:par>
                          <p:cTn id="29" fill="hold">
                            <p:stCondLst>
                              <p:cond delay="3"/>
                            </p:stCondLst>
                            <p:childTnLst>
                              <p:par>
                                <p:cTn id="30" presetID="1" presetClass="entr" presetSubtype="0" fill="hold" nodeType="afterEffect">
                                  <p:stCondLst>
                                    <p:cond delay="0"/>
                                  </p:stCondLst>
                                  <p:childTnLst>
                                    <p:set>
                                      <p:cBhvr>
                                        <p:cTn id="31"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457200" y="274638"/>
            <a:ext cx="6248400" cy="1143000"/>
          </a:xfrm>
        </p:spPr>
        <p:txBody>
          <a:bodyPr/>
          <a:lstStyle/>
          <a:p>
            <a:pPr eaLnBrk="1" hangingPunct="1"/>
            <a:r>
              <a:rPr lang="en-US"/>
              <a:t>“with all boldness” </a:t>
            </a:r>
            <a:br>
              <a:rPr lang="en-US"/>
            </a:br>
            <a:r>
              <a:rPr lang="en-US"/>
              <a:t>Acts 4:29-31</a:t>
            </a:r>
          </a:p>
        </p:txBody>
      </p:sp>
      <p:sp>
        <p:nvSpPr>
          <p:cNvPr id="8195" name="Content Placeholder 2"/>
          <p:cNvSpPr>
            <a:spLocks noGrp="1"/>
          </p:cNvSpPr>
          <p:nvPr>
            <p:ph idx="4294967295"/>
          </p:nvPr>
        </p:nvSpPr>
        <p:spPr>
          <a:xfrm>
            <a:off x="685800" y="1676400"/>
            <a:ext cx="7772400" cy="5029200"/>
          </a:xfrm>
        </p:spPr>
        <p:txBody>
          <a:bodyPr/>
          <a:lstStyle/>
          <a:p>
            <a:pPr eaLnBrk="1" hangingPunct="1"/>
            <a:r>
              <a:rPr lang="en-US" altLang="en-US"/>
              <a:t>Acts 4:29 "Now, Lord, look on their threats, and grant to Your servants that with all </a:t>
            </a:r>
            <a:r>
              <a:rPr lang="en-US" altLang="en-US">
                <a:solidFill>
                  <a:srgbClr val="FF0000"/>
                </a:solidFill>
              </a:rPr>
              <a:t>boldness</a:t>
            </a:r>
            <a:r>
              <a:rPr lang="en-US" altLang="en-US"/>
              <a:t> they may speak Your word</a:t>
            </a:r>
          </a:p>
          <a:p>
            <a:pPr eaLnBrk="1" hangingPunct="1"/>
            <a:r>
              <a:rPr lang="en-US" altLang="en-US"/>
              <a:t>that with all boldness they may speak </a:t>
            </a:r>
            <a:r>
              <a:rPr lang="en-US"/>
              <a:t>T</a:t>
            </a:r>
            <a:r>
              <a:rPr lang="en-US" altLang="en-US"/>
              <a:t>hy word--</a:t>
            </a:r>
            <a:r>
              <a:rPr lang="en-US" altLang="en-US" b="1"/>
              <a:t>Rising above self</a:t>
            </a:r>
            <a:r>
              <a:rPr lang="en-US" altLang="en-US"/>
              <a:t>, they ask only fearless courage to testify for their Master, and divine </a:t>
            </a:r>
            <a:r>
              <a:rPr lang="en-US"/>
              <a:t>confirmation</a:t>
            </a:r>
            <a:r>
              <a:rPr lang="en-US" altLang="en-US"/>
              <a:t> to their testimony by miracles of healing in His name.</a:t>
            </a:r>
          </a:p>
          <a:p>
            <a:pPr eaLnBrk="1" hangingPunct="1"/>
            <a:endParaRPr lang="en-US" altLang="en-US"/>
          </a:p>
        </p:txBody>
      </p:sp>
      <p:pic>
        <p:nvPicPr>
          <p:cNvPr id="8196" name="Picture 4" descr="https://encrypted-tbn2.google.com/images?q=tbn:ANd9GcRWZT1Iz5Vmg5ZdDM8UqJY2IA7vCQm2vzFD4rWWRwWCST7ZHi6U"/>
          <p:cNvPicPr>
            <a:picLocks noChangeAspect="1" noChangeArrowheads="1"/>
          </p:cNvPicPr>
          <p:nvPr/>
        </p:nvPicPr>
        <p:blipFill>
          <a:blip r:embed="rId2" cstate="print"/>
          <a:srcRect/>
          <a:stretch>
            <a:fillRect/>
          </a:stretch>
        </p:blipFill>
        <p:spPr bwMode="auto">
          <a:xfrm>
            <a:off x="6705600" y="0"/>
            <a:ext cx="2438400" cy="1622425"/>
          </a:xfrm>
          <a:prstGeom prst="rect">
            <a:avLst/>
          </a:prstGeom>
          <a:noFill/>
          <a:ln w="9525">
            <a:noFill/>
            <a:miter lim="800000"/>
            <a:headEnd/>
            <a:tailEnd/>
          </a:ln>
        </p:spPr>
      </p:pic>
      <p:sp>
        <p:nvSpPr>
          <p:cNvPr id="8197" name="Rectangle 3"/>
          <p:cNvSpPr>
            <a:spLocks noChangeArrowheads="1"/>
          </p:cNvSpPr>
          <p:nvPr/>
        </p:nvSpPr>
        <p:spPr bwMode="auto">
          <a:xfrm>
            <a:off x="381000" y="1447800"/>
            <a:ext cx="6324600" cy="76200"/>
          </a:xfrm>
          <a:prstGeom prst="rect">
            <a:avLst/>
          </a:prstGeom>
          <a:solidFill>
            <a:srgbClr val="996633"/>
          </a:solidFill>
          <a:ln w="9525">
            <a:noFill/>
            <a:miter lim="800000"/>
            <a:headEnd/>
            <a:tailEnd/>
          </a:ln>
        </p:spPr>
        <p:txBody>
          <a:bodyPr anchor="ctr"/>
          <a:lstStyle/>
          <a:p>
            <a:pPr algn="ctr"/>
            <a:endParaRPr lang="en-US">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457200" y="274638"/>
            <a:ext cx="6248400" cy="1143000"/>
          </a:xfrm>
        </p:spPr>
        <p:txBody>
          <a:bodyPr/>
          <a:lstStyle/>
          <a:p>
            <a:pPr eaLnBrk="1" hangingPunct="1"/>
            <a:r>
              <a:rPr lang="en-US" sz="4000"/>
              <a:t>Where did they get boldness?</a:t>
            </a:r>
          </a:p>
        </p:txBody>
      </p:sp>
      <p:sp>
        <p:nvSpPr>
          <p:cNvPr id="9219" name="Content Placeholder 2"/>
          <p:cNvSpPr>
            <a:spLocks noGrp="1"/>
          </p:cNvSpPr>
          <p:nvPr>
            <p:ph idx="4294967295"/>
          </p:nvPr>
        </p:nvSpPr>
        <p:spPr>
          <a:xfrm>
            <a:off x="685800" y="1676400"/>
            <a:ext cx="7772400" cy="5029200"/>
          </a:xfrm>
        </p:spPr>
        <p:txBody>
          <a:bodyPr/>
          <a:lstStyle/>
          <a:p>
            <a:pPr eaLnBrk="1" hangingPunct="1"/>
            <a:r>
              <a:rPr lang="en-US" sz="2800"/>
              <a:t>Acts 4:29 "Now, </a:t>
            </a:r>
            <a:r>
              <a:rPr lang="en-US" sz="2800" b="1">
                <a:solidFill>
                  <a:srgbClr val="FF0000"/>
                </a:solidFill>
              </a:rPr>
              <a:t>Lord</a:t>
            </a:r>
            <a:r>
              <a:rPr lang="en-US" sz="2800"/>
              <a:t>, look on their threats, and grant to Your servants that with all boldness they may speak Your word</a:t>
            </a:r>
          </a:p>
          <a:p>
            <a:pPr eaLnBrk="1" hangingPunct="1"/>
            <a:r>
              <a:rPr lang="en-US" sz="2800"/>
              <a:t>Acts 4:31 And when they had prayed, the place where they were assembled together was </a:t>
            </a:r>
            <a:r>
              <a:rPr lang="en-US" sz="2800" b="1"/>
              <a:t>shaken</a:t>
            </a:r>
            <a:r>
              <a:rPr lang="en-US" sz="2800"/>
              <a:t>; and they were all </a:t>
            </a:r>
            <a:r>
              <a:rPr lang="en-US" sz="2800" b="1"/>
              <a:t>filled with the Holy Spirit</a:t>
            </a:r>
            <a:r>
              <a:rPr lang="en-US" sz="2800"/>
              <a:t>, and they spoke the word of God with </a:t>
            </a:r>
            <a:r>
              <a:rPr lang="en-US" sz="2800">
                <a:solidFill>
                  <a:srgbClr val="FF0000"/>
                </a:solidFill>
              </a:rPr>
              <a:t>boldness</a:t>
            </a:r>
            <a:r>
              <a:rPr lang="en-US" sz="2800"/>
              <a:t>.</a:t>
            </a:r>
          </a:p>
          <a:p>
            <a:pPr eaLnBrk="1" hangingPunct="1"/>
            <a:endParaRPr lang="en-US" sz="2800"/>
          </a:p>
        </p:txBody>
      </p:sp>
      <p:pic>
        <p:nvPicPr>
          <p:cNvPr id="9220" name="Picture 4" descr="https://encrypted-tbn2.google.com/images?q=tbn:ANd9GcRWZT1Iz5Vmg5ZdDM8UqJY2IA7vCQm2vzFD4rWWRwWCST7ZHi6U"/>
          <p:cNvPicPr>
            <a:picLocks noChangeAspect="1" noChangeArrowheads="1"/>
          </p:cNvPicPr>
          <p:nvPr/>
        </p:nvPicPr>
        <p:blipFill>
          <a:blip r:embed="rId2" cstate="print"/>
          <a:srcRect/>
          <a:stretch>
            <a:fillRect/>
          </a:stretch>
        </p:blipFill>
        <p:spPr bwMode="auto">
          <a:xfrm>
            <a:off x="6705600" y="0"/>
            <a:ext cx="2438400" cy="1622425"/>
          </a:xfrm>
          <a:prstGeom prst="rect">
            <a:avLst/>
          </a:prstGeom>
          <a:noFill/>
          <a:ln w="9525">
            <a:noFill/>
            <a:miter lim="800000"/>
            <a:headEnd/>
            <a:tailEnd/>
          </a:ln>
        </p:spPr>
      </p:pic>
      <p:sp>
        <p:nvSpPr>
          <p:cNvPr id="9221" name="Rectangle 3"/>
          <p:cNvSpPr>
            <a:spLocks noChangeArrowheads="1"/>
          </p:cNvSpPr>
          <p:nvPr/>
        </p:nvSpPr>
        <p:spPr bwMode="auto">
          <a:xfrm>
            <a:off x="381000" y="1447800"/>
            <a:ext cx="6324600" cy="76200"/>
          </a:xfrm>
          <a:prstGeom prst="rect">
            <a:avLst/>
          </a:prstGeom>
          <a:solidFill>
            <a:srgbClr val="996633"/>
          </a:solidFill>
          <a:ln w="9525">
            <a:noFill/>
            <a:miter lim="800000"/>
            <a:headEnd/>
            <a:tailEnd/>
          </a:ln>
        </p:spPr>
        <p:txBody>
          <a:bodyPr anchor="ctr"/>
          <a:lstStyle/>
          <a:p>
            <a:pPr algn="ctr"/>
            <a:endParaRPr lang="en-US">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457200" y="274638"/>
            <a:ext cx="6248400" cy="1143000"/>
          </a:xfrm>
        </p:spPr>
        <p:txBody>
          <a:bodyPr/>
          <a:lstStyle/>
          <a:p>
            <a:pPr eaLnBrk="1" hangingPunct="1"/>
            <a:r>
              <a:rPr lang="en-US"/>
              <a:t>Paul asked for prayers for boldness</a:t>
            </a:r>
          </a:p>
        </p:txBody>
      </p:sp>
      <p:sp>
        <p:nvSpPr>
          <p:cNvPr id="10243" name="Content Placeholder 2"/>
          <p:cNvSpPr>
            <a:spLocks noGrp="1"/>
          </p:cNvSpPr>
          <p:nvPr>
            <p:ph idx="4294967295"/>
          </p:nvPr>
        </p:nvSpPr>
        <p:spPr>
          <a:xfrm>
            <a:off x="685800" y="1676400"/>
            <a:ext cx="7772400" cy="5029200"/>
          </a:xfrm>
        </p:spPr>
        <p:txBody>
          <a:bodyPr/>
          <a:lstStyle/>
          <a:p>
            <a:pPr eaLnBrk="1" hangingPunct="1">
              <a:lnSpc>
                <a:spcPct val="80000"/>
              </a:lnSpc>
            </a:pPr>
            <a:r>
              <a:rPr lang="en-US"/>
              <a:t>Eph. 6:13-20</a:t>
            </a:r>
          </a:p>
          <a:p>
            <a:pPr lvl="1" eaLnBrk="1" hangingPunct="1">
              <a:lnSpc>
                <a:spcPct val="80000"/>
              </a:lnSpc>
            </a:pPr>
            <a:r>
              <a:rPr lang="en-US"/>
              <a:t>Putting on the armor of God</a:t>
            </a:r>
          </a:p>
          <a:p>
            <a:pPr lvl="1" eaLnBrk="1" hangingPunct="1">
              <a:lnSpc>
                <a:spcPct val="80000"/>
              </a:lnSpc>
            </a:pPr>
            <a:r>
              <a:rPr lang="en-US"/>
              <a:t>Prayer for perseverance and supplication of the saints and Paul</a:t>
            </a:r>
          </a:p>
          <a:p>
            <a:pPr>
              <a:lnSpc>
                <a:spcPct val="80000"/>
              </a:lnSpc>
            </a:pPr>
            <a:r>
              <a:rPr lang="en-US"/>
              <a:t>18 praying always with all prayer and supplication in the Spirit, being watchful to this end with all perseverance and supplication for all the saints--</a:t>
            </a:r>
          </a:p>
          <a:p>
            <a:pPr>
              <a:lnSpc>
                <a:spcPct val="80000"/>
              </a:lnSpc>
            </a:pPr>
            <a:r>
              <a:rPr lang="en-US"/>
              <a:t> 19 and for me, that utterance may be given to me, that I may open my mouth </a:t>
            </a:r>
            <a:r>
              <a:rPr lang="en-US">
                <a:solidFill>
                  <a:srgbClr val="FF0000"/>
                </a:solidFill>
              </a:rPr>
              <a:t>boldly</a:t>
            </a:r>
            <a:r>
              <a:rPr lang="en-US"/>
              <a:t> to make known the mystery of the gospel</a:t>
            </a:r>
          </a:p>
          <a:p>
            <a:pPr eaLnBrk="1" hangingPunct="1">
              <a:lnSpc>
                <a:spcPct val="80000"/>
              </a:lnSpc>
              <a:buFontTx/>
              <a:buNone/>
            </a:pPr>
            <a:endParaRPr lang="en-US"/>
          </a:p>
        </p:txBody>
      </p:sp>
      <p:pic>
        <p:nvPicPr>
          <p:cNvPr id="10244" name="Picture 4" descr="https://encrypted-tbn2.google.com/images?q=tbn:ANd9GcRWZT1Iz5Vmg5ZdDM8UqJY2IA7vCQm2vzFD4rWWRwWCST7ZHi6U"/>
          <p:cNvPicPr>
            <a:picLocks noChangeAspect="1" noChangeArrowheads="1"/>
          </p:cNvPicPr>
          <p:nvPr/>
        </p:nvPicPr>
        <p:blipFill>
          <a:blip r:embed="rId2" cstate="print"/>
          <a:srcRect/>
          <a:stretch>
            <a:fillRect/>
          </a:stretch>
        </p:blipFill>
        <p:spPr bwMode="auto">
          <a:xfrm>
            <a:off x="6705600" y="0"/>
            <a:ext cx="2438400" cy="1622425"/>
          </a:xfrm>
          <a:prstGeom prst="rect">
            <a:avLst/>
          </a:prstGeom>
          <a:noFill/>
          <a:ln w="9525">
            <a:noFill/>
            <a:miter lim="800000"/>
            <a:headEnd/>
            <a:tailEnd/>
          </a:ln>
        </p:spPr>
      </p:pic>
      <p:sp>
        <p:nvSpPr>
          <p:cNvPr id="10245" name="Rectangle 3"/>
          <p:cNvSpPr>
            <a:spLocks noChangeArrowheads="1"/>
          </p:cNvSpPr>
          <p:nvPr/>
        </p:nvSpPr>
        <p:spPr bwMode="auto">
          <a:xfrm>
            <a:off x="381000" y="1447800"/>
            <a:ext cx="6324600" cy="76200"/>
          </a:xfrm>
          <a:prstGeom prst="rect">
            <a:avLst/>
          </a:prstGeom>
          <a:solidFill>
            <a:srgbClr val="996633"/>
          </a:solidFill>
          <a:ln w="9525">
            <a:noFill/>
            <a:miter lim="800000"/>
            <a:headEnd/>
            <a:tailEnd/>
          </a:ln>
        </p:spPr>
        <p:txBody>
          <a:bodyPr anchor="ctr"/>
          <a:lstStyle/>
          <a:p>
            <a:pPr algn="ctr"/>
            <a:endParaRPr lang="en-US">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457200" y="274638"/>
            <a:ext cx="6248400" cy="1143000"/>
          </a:xfrm>
        </p:spPr>
        <p:txBody>
          <a:bodyPr/>
          <a:lstStyle/>
          <a:p>
            <a:pPr eaLnBrk="1" hangingPunct="1"/>
            <a:r>
              <a:rPr lang="en-US"/>
              <a:t>Paul asked for prayers for boldness</a:t>
            </a:r>
          </a:p>
        </p:txBody>
      </p:sp>
      <p:sp>
        <p:nvSpPr>
          <p:cNvPr id="11267" name="Content Placeholder 2"/>
          <p:cNvSpPr>
            <a:spLocks noGrp="1"/>
          </p:cNvSpPr>
          <p:nvPr>
            <p:ph idx="4294967295"/>
          </p:nvPr>
        </p:nvSpPr>
        <p:spPr>
          <a:xfrm>
            <a:off x="685800" y="1676400"/>
            <a:ext cx="7772400" cy="5029200"/>
          </a:xfrm>
        </p:spPr>
        <p:txBody>
          <a:bodyPr/>
          <a:lstStyle/>
          <a:p>
            <a:pPr>
              <a:lnSpc>
                <a:spcPct val="90000"/>
              </a:lnSpc>
            </a:pPr>
            <a:r>
              <a:rPr lang="en-US" altLang="en-US"/>
              <a:t>That I may open my mouth boldly... </a:t>
            </a:r>
          </a:p>
          <a:p>
            <a:pPr>
              <a:lnSpc>
                <a:spcPct val="90000"/>
              </a:lnSpc>
            </a:pPr>
            <a:r>
              <a:rPr lang="en-US" altLang="en-US"/>
              <a:t>He was in Rome. He was almost alone, he was surrounded by multitudes of the wicked. He was exposed to death. Yet he desired to speak boldly in the name of the Lord Jesus, and to invite sinners to repentance. </a:t>
            </a:r>
          </a:p>
          <a:p>
            <a:pPr>
              <a:lnSpc>
                <a:spcPct val="90000"/>
              </a:lnSpc>
            </a:pPr>
            <a:r>
              <a:rPr lang="en-US"/>
              <a:t>Lesson- </a:t>
            </a:r>
            <a:r>
              <a:rPr lang="en-US" altLang="en-US" b="1">
                <a:solidFill>
                  <a:srgbClr val="FF0000"/>
                </a:solidFill>
              </a:rPr>
              <a:t>A Christian in chains, and surrounded by the wicked, may speak boldly, and may have hope of success</a:t>
            </a:r>
            <a:r>
              <a:rPr lang="en-US" b="1">
                <a:solidFill>
                  <a:srgbClr val="FF0000"/>
                </a:solidFill>
              </a:rPr>
              <a:t>.</a:t>
            </a:r>
            <a:endParaRPr lang="en-US" altLang="en-US" b="1">
              <a:solidFill>
                <a:srgbClr val="FF0000"/>
              </a:solidFill>
            </a:endParaRPr>
          </a:p>
          <a:p>
            <a:pPr eaLnBrk="1" hangingPunct="1">
              <a:lnSpc>
                <a:spcPct val="90000"/>
              </a:lnSpc>
              <a:buFontTx/>
              <a:buNone/>
            </a:pPr>
            <a:endParaRPr lang="en-US" altLang="en-US" b="1">
              <a:solidFill>
                <a:srgbClr val="FF0000"/>
              </a:solidFill>
            </a:endParaRPr>
          </a:p>
        </p:txBody>
      </p:sp>
      <p:pic>
        <p:nvPicPr>
          <p:cNvPr id="11268" name="Picture 4" descr="https://encrypted-tbn2.google.com/images?q=tbn:ANd9GcRWZT1Iz5Vmg5ZdDM8UqJY2IA7vCQm2vzFD4rWWRwWCST7ZHi6U"/>
          <p:cNvPicPr>
            <a:picLocks noChangeAspect="1" noChangeArrowheads="1"/>
          </p:cNvPicPr>
          <p:nvPr/>
        </p:nvPicPr>
        <p:blipFill>
          <a:blip r:embed="rId2" cstate="print"/>
          <a:srcRect/>
          <a:stretch>
            <a:fillRect/>
          </a:stretch>
        </p:blipFill>
        <p:spPr bwMode="auto">
          <a:xfrm>
            <a:off x="6705600" y="0"/>
            <a:ext cx="2438400" cy="1622425"/>
          </a:xfrm>
          <a:prstGeom prst="rect">
            <a:avLst/>
          </a:prstGeom>
          <a:noFill/>
          <a:ln w="9525">
            <a:noFill/>
            <a:miter lim="800000"/>
            <a:headEnd/>
            <a:tailEnd/>
          </a:ln>
        </p:spPr>
      </p:pic>
      <p:sp>
        <p:nvSpPr>
          <p:cNvPr id="11269" name="Rectangle 3"/>
          <p:cNvSpPr>
            <a:spLocks noChangeArrowheads="1"/>
          </p:cNvSpPr>
          <p:nvPr/>
        </p:nvSpPr>
        <p:spPr bwMode="auto">
          <a:xfrm>
            <a:off x="381000" y="1447800"/>
            <a:ext cx="6324600" cy="76200"/>
          </a:xfrm>
          <a:prstGeom prst="rect">
            <a:avLst/>
          </a:prstGeom>
          <a:solidFill>
            <a:srgbClr val="996633"/>
          </a:solidFill>
          <a:ln w="9525">
            <a:noFill/>
            <a:miter lim="800000"/>
            <a:headEnd/>
            <a:tailEnd/>
          </a:ln>
        </p:spPr>
        <p:txBody>
          <a:bodyPr anchor="ctr"/>
          <a:lstStyle/>
          <a:p>
            <a:pPr algn="ctr"/>
            <a:endParaRPr lang="en-US">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457200" y="274638"/>
            <a:ext cx="6248400" cy="1143000"/>
          </a:xfrm>
        </p:spPr>
        <p:txBody>
          <a:bodyPr/>
          <a:lstStyle/>
          <a:p>
            <a:pPr eaLnBrk="1" hangingPunct="1"/>
            <a:r>
              <a:rPr lang="en-US"/>
              <a:t>OT Example of Boldness</a:t>
            </a:r>
          </a:p>
        </p:txBody>
      </p:sp>
      <p:sp>
        <p:nvSpPr>
          <p:cNvPr id="12291" name="Content Placeholder 2"/>
          <p:cNvSpPr>
            <a:spLocks noGrp="1"/>
          </p:cNvSpPr>
          <p:nvPr>
            <p:ph idx="4294967295"/>
          </p:nvPr>
        </p:nvSpPr>
        <p:spPr>
          <a:xfrm>
            <a:off x="685800" y="1676400"/>
            <a:ext cx="7772400" cy="5029200"/>
          </a:xfrm>
        </p:spPr>
        <p:txBody>
          <a:bodyPr/>
          <a:lstStyle/>
          <a:p>
            <a:pPr eaLnBrk="1" hangingPunct="1"/>
            <a:r>
              <a:rPr lang="en-US" sz="2800"/>
              <a:t>Exodus 14:1-14</a:t>
            </a:r>
          </a:p>
          <a:p>
            <a:r>
              <a:rPr lang="en-US" sz="2800"/>
              <a:t>8 And the LORD hardened the heart of Pharaoh king of Egypt, and he pursued the children of Israel; and the </a:t>
            </a:r>
            <a:r>
              <a:rPr lang="en-US" sz="2800" b="1"/>
              <a:t>children of Israel went out with boldness</a:t>
            </a:r>
            <a:r>
              <a:rPr lang="en-US" sz="2800"/>
              <a:t>.</a:t>
            </a:r>
          </a:p>
          <a:p>
            <a:r>
              <a:rPr lang="en-US" sz="2800"/>
              <a:t>10 And when Pharaoh drew near, the children of Israel lifted their eyes, and behold, the Egyptians marched after them. </a:t>
            </a:r>
            <a:r>
              <a:rPr lang="en-US" sz="2800" u="sng"/>
              <a:t>So they were very afraid, and the children of Israel cried out to the LORD.</a:t>
            </a:r>
            <a:endParaRPr lang="en-US" sz="2800"/>
          </a:p>
          <a:p>
            <a:pPr eaLnBrk="1" hangingPunct="1"/>
            <a:endParaRPr lang="en-US" sz="2800"/>
          </a:p>
        </p:txBody>
      </p:sp>
      <p:pic>
        <p:nvPicPr>
          <p:cNvPr id="12292" name="Picture 4" descr="https://encrypted-tbn2.google.com/images?q=tbn:ANd9GcRWZT1Iz5Vmg5ZdDM8UqJY2IA7vCQm2vzFD4rWWRwWCST7ZHi6U"/>
          <p:cNvPicPr>
            <a:picLocks noChangeAspect="1" noChangeArrowheads="1"/>
          </p:cNvPicPr>
          <p:nvPr/>
        </p:nvPicPr>
        <p:blipFill>
          <a:blip r:embed="rId2" cstate="print"/>
          <a:srcRect/>
          <a:stretch>
            <a:fillRect/>
          </a:stretch>
        </p:blipFill>
        <p:spPr bwMode="auto">
          <a:xfrm>
            <a:off x="6705600" y="0"/>
            <a:ext cx="2438400" cy="1622425"/>
          </a:xfrm>
          <a:prstGeom prst="rect">
            <a:avLst/>
          </a:prstGeom>
          <a:noFill/>
          <a:ln w="9525">
            <a:noFill/>
            <a:miter lim="800000"/>
            <a:headEnd/>
            <a:tailEnd/>
          </a:ln>
        </p:spPr>
      </p:pic>
      <p:sp>
        <p:nvSpPr>
          <p:cNvPr id="12293" name="Rectangle 3"/>
          <p:cNvSpPr>
            <a:spLocks noChangeArrowheads="1"/>
          </p:cNvSpPr>
          <p:nvPr/>
        </p:nvSpPr>
        <p:spPr bwMode="auto">
          <a:xfrm>
            <a:off x="381000" y="1447800"/>
            <a:ext cx="6324600" cy="76200"/>
          </a:xfrm>
          <a:prstGeom prst="rect">
            <a:avLst/>
          </a:prstGeom>
          <a:solidFill>
            <a:srgbClr val="996633"/>
          </a:solidFill>
          <a:ln w="9525">
            <a:noFill/>
            <a:miter lim="800000"/>
            <a:headEnd/>
            <a:tailEnd/>
          </a:ln>
        </p:spPr>
        <p:txBody>
          <a:bodyPr anchor="ctr"/>
          <a:lstStyle/>
          <a:p>
            <a:pPr algn="ctr"/>
            <a:endParaRPr lang="en-US">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1</TotalTime>
  <Pages>0</Pages>
  <Words>1605</Words>
  <Characters>0</Characters>
  <Application>Microsoft Office PowerPoint</Application>
  <DocSecurity>0</DocSecurity>
  <PresentationFormat>On-screen Show (4:3)</PresentationFormat>
  <Lines>0</Lines>
  <Paragraphs>126</Paragraphs>
  <Slides>36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Arial</vt:lpstr>
      <vt:lpstr>SimSun</vt:lpstr>
      <vt:lpstr>Wingdings</vt:lpstr>
      <vt:lpstr>Verdana</vt:lpstr>
      <vt:lpstr>Times New Roman</vt:lpstr>
      <vt:lpstr>Edwardian Script ITC</vt:lpstr>
      <vt:lpstr>Ezra SIL</vt:lpstr>
      <vt:lpstr>Ezra SIL</vt:lpstr>
      <vt:lpstr>1_Default Design</vt:lpstr>
      <vt:lpstr>Default Design</vt:lpstr>
      <vt:lpstr>Slide 1</vt:lpstr>
      <vt:lpstr>Bold (adjective)</vt:lpstr>
      <vt:lpstr>Scriptures on Boldness</vt:lpstr>
      <vt:lpstr>“with all boldness”  Acts 4:29-31</vt:lpstr>
      <vt:lpstr>“with all boldness”  Acts 4:29-31</vt:lpstr>
      <vt:lpstr>Where did they get boldness?</vt:lpstr>
      <vt:lpstr>Paul asked for prayers for boldness</vt:lpstr>
      <vt:lpstr>Paul asked for prayers for boldness</vt:lpstr>
      <vt:lpstr>OT Example of Boldness</vt:lpstr>
      <vt:lpstr>OT Example of Boldness</vt:lpstr>
      <vt:lpstr>NT Example of Boldness</vt:lpstr>
      <vt:lpstr>Our Boldness</vt:lpstr>
      <vt:lpstr>Our Boldness</vt:lpstr>
      <vt:lpstr>Our Boldness</vt:lpstr>
      <vt:lpstr>Our Source of Boldness</vt:lpstr>
      <vt:lpstr>Promises</vt:lpstr>
      <vt:lpstr>Promises</vt:lpstr>
      <vt:lpstr>Promises</vt:lpstr>
      <vt:lpstr>022 - Be Strong And Courageous - 1.1</vt:lpstr>
      <vt:lpstr>022 - Be Strong And Courageous - 1.2</vt:lpstr>
      <vt:lpstr>022 - Be Strong And Courageous - 1.3</vt:lpstr>
      <vt:lpstr>022 - Be Strong And Courageous - 2.1</vt:lpstr>
      <vt:lpstr>022 - Be Strong And Courageous - 2.2</vt:lpstr>
      <vt:lpstr>022 - Be Strong And Courageous - 2.3</vt:lpstr>
      <vt:lpstr>022 - Be Strong And Courageous - 3.1</vt:lpstr>
      <vt:lpstr>022 - Be Strong And Courageous - 3.2</vt:lpstr>
      <vt:lpstr>022 - Be Strong And Courageous - 3.3</vt:lpstr>
      <vt:lpstr>022 - Be Strong And Courageous - C.1</vt:lpstr>
      <vt:lpstr>022 - Be Strong And Courageous - C.2</vt:lpstr>
      <vt:lpstr>1 – The Battle Belongs to the Lord</vt:lpstr>
      <vt:lpstr>1 – The Battle Belongs to the Lord</vt:lpstr>
      <vt:lpstr>2 – The Battle Belongs to the Lord</vt:lpstr>
      <vt:lpstr>2 – The Battle Belongs to the Lord</vt:lpstr>
      <vt:lpstr>3 – The Battle Belongs to the Lord</vt:lpstr>
      <vt:lpstr>3 – The Battle Belongs to the Lord</vt:lpstr>
      <vt:lpstr>c – The Battle Belongs to the Lord</vt:lpstr>
    </vt:vector>
  </TitlesOfParts>
  <Company>Alabama Farmers Coop</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Gospel Spreads In Jerusalem</dc:title>
  <dc:creator>Wayne Holt</dc:creator>
  <cp:lastModifiedBy>Eastside_audio</cp:lastModifiedBy>
  <cp:revision>96</cp:revision>
  <dcterms:created xsi:type="dcterms:W3CDTF">2010-12-11T20:07:49Z</dcterms:created>
  <dcterms:modified xsi:type="dcterms:W3CDTF">2013-07-17T23:54:44Z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1033-8.1.0.3375</vt:lpwstr>
  </property>
</Properties>
</file>