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256" r:id="rId2"/>
    <p:sldId id="274" r:id="rId3"/>
    <p:sldId id="277" r:id="rId4"/>
    <p:sldId id="278" r:id="rId5"/>
    <p:sldId id="279" r:id="rId6"/>
    <p:sldId id="280"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026" autoAdjust="0"/>
  </p:normalViewPr>
  <p:slideViewPr>
    <p:cSldViewPr>
      <p:cViewPr varScale="1">
        <p:scale>
          <a:sx n="55" d="100"/>
          <a:sy n="55" d="100"/>
        </p:scale>
        <p:origin x="23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69245A3-1673-4082-A561-20B4618DB32D}" type="datetimeFigureOut">
              <a:rPr lang="en-US" smtClean="0"/>
              <a:pPr/>
              <a:t>7/23/2014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D1B736E-C105-4A50-BDE3-FE7FAFFAB709}" type="slidenum">
              <a:rPr lang="en-US" smtClean="0"/>
              <a:pPr/>
              <a:t>‹#›</a:t>
            </a:fld>
            <a:endParaRPr lang="en-US"/>
          </a:p>
        </p:txBody>
      </p:sp>
    </p:spTree>
    <p:extLst>
      <p:ext uri="{BB962C8B-B14F-4D97-AF65-F5344CB8AC3E}">
        <p14:creationId xmlns:p14="http://schemas.microsoft.com/office/powerpoint/2010/main" val="3394987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F2BFA2E-0365-49D7-8A11-BBF3F43FA35C}" type="datetimeFigureOut">
              <a:rPr lang="en-US" smtClean="0"/>
              <a:pPr/>
              <a:t>7/23/2014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7187F31-BA5A-449B-AB63-0323003816EC}" type="slidenum">
              <a:rPr lang="en-US" smtClean="0"/>
              <a:pPr/>
              <a:t>‹#›</a:t>
            </a:fld>
            <a:endParaRPr lang="en-US"/>
          </a:p>
        </p:txBody>
      </p:sp>
    </p:spTree>
    <p:extLst>
      <p:ext uri="{BB962C8B-B14F-4D97-AF65-F5344CB8AC3E}">
        <p14:creationId xmlns:p14="http://schemas.microsoft.com/office/powerpoint/2010/main" val="989860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187F31-BA5A-449B-AB63-0323003816EC}" type="slidenum">
              <a:rPr lang="en-US" smtClean="0"/>
              <a:pPr/>
              <a:t>1</a:t>
            </a:fld>
            <a:endParaRPr lang="en-US"/>
          </a:p>
        </p:txBody>
      </p:sp>
    </p:spTree>
    <p:extLst>
      <p:ext uri="{BB962C8B-B14F-4D97-AF65-F5344CB8AC3E}">
        <p14:creationId xmlns:p14="http://schemas.microsoft.com/office/powerpoint/2010/main" val="3708353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Char char="•"/>
            </a:pPr>
            <a:r>
              <a:rPr lang="en-US" dirty="0" smtClean="0"/>
              <a:t> Testimony of our</a:t>
            </a:r>
            <a:r>
              <a:rPr lang="en-US" baseline="0" dirty="0" smtClean="0"/>
              <a:t> Lord refers to the gospel.  The language used doesn’t imply that Timothy had been guilty of being ashamed up to this point, just a warning not to ever be ashamed.</a:t>
            </a:r>
          </a:p>
          <a:p>
            <a:pPr>
              <a:buFont typeface="Arial" pitchFamily="34" charset="0"/>
              <a:buChar char="•"/>
            </a:pPr>
            <a:r>
              <a:rPr lang="en-US" baseline="0" dirty="0" smtClean="0"/>
              <a:t> This ashamed is used in:</a:t>
            </a:r>
          </a:p>
          <a:p>
            <a:pPr lvl="1">
              <a:buFont typeface="Arial" pitchFamily="34" charset="0"/>
              <a:buChar char="•"/>
            </a:pPr>
            <a:r>
              <a:rPr lang="en-US" baseline="0" dirty="0" smtClean="0"/>
              <a:t> </a:t>
            </a:r>
            <a:r>
              <a:rPr lang="en-US" b="1" baseline="0" dirty="0" smtClean="0"/>
              <a:t>Luke 9:26 </a:t>
            </a:r>
            <a:r>
              <a:rPr lang="en-US" baseline="0" dirty="0" smtClean="0"/>
              <a:t>– </a:t>
            </a:r>
            <a:r>
              <a:rPr lang="en-US" baseline="30000" dirty="0" smtClean="0"/>
              <a:t>26 </a:t>
            </a:r>
            <a:r>
              <a:rPr lang="en-US" dirty="0" smtClean="0"/>
              <a:t>For whoever is ashamed of Me and My words, of him the Son of Man will be ashamed when He comes in His </a:t>
            </a:r>
            <a:r>
              <a:rPr lang="en-US" i="1" dirty="0" smtClean="0"/>
              <a:t>own</a:t>
            </a:r>
            <a:r>
              <a:rPr lang="en-US" dirty="0" smtClean="0"/>
              <a:t> glory, and </a:t>
            </a:r>
            <a:r>
              <a:rPr lang="en-US" i="1" dirty="0" smtClean="0"/>
              <a:t>in His</a:t>
            </a:r>
            <a:r>
              <a:rPr lang="en-US" dirty="0" smtClean="0"/>
              <a:t> Father’s, and of the holy angels. </a:t>
            </a:r>
            <a:endParaRPr lang="en-US" baseline="0" dirty="0" smtClean="0"/>
          </a:p>
          <a:p>
            <a:pPr lvl="1">
              <a:buFont typeface="Arial" pitchFamily="34" charset="0"/>
              <a:buChar char="•"/>
            </a:pPr>
            <a:r>
              <a:rPr lang="en-US" baseline="0" dirty="0" smtClean="0"/>
              <a:t> </a:t>
            </a:r>
            <a:r>
              <a:rPr lang="en-US" b="1" baseline="0" dirty="0" smtClean="0"/>
              <a:t>Rom. 1:16 </a:t>
            </a:r>
            <a:r>
              <a:rPr lang="en-US" baseline="0" dirty="0" smtClean="0"/>
              <a:t>– </a:t>
            </a:r>
            <a:r>
              <a:rPr lang="en-US" dirty="0" smtClean="0"/>
              <a:t>For I am not ashamed of the gospel of Christ,</a:t>
            </a:r>
            <a:r>
              <a:rPr lang="en-US" baseline="30000" dirty="0" smtClean="0"/>
              <a:t>[</a:t>
            </a:r>
            <a:r>
              <a:rPr lang="en-US" baseline="30000" dirty="0" smtClean="0">
                <a:hlinkClick r:id="" action="ppaction://hlinkfile" tooltip="See footnote a"/>
              </a:rPr>
              <a:t>a</a:t>
            </a:r>
            <a:r>
              <a:rPr lang="en-US" baseline="30000" dirty="0" smtClean="0"/>
              <a:t>]</a:t>
            </a:r>
            <a:r>
              <a:rPr lang="en-US" dirty="0" smtClean="0"/>
              <a:t> for it is the power of God to salvation for everyone who believes, for the Jew first and also for the Greek. </a:t>
            </a:r>
            <a:endParaRPr lang="en-US" baseline="0" dirty="0" smtClean="0"/>
          </a:p>
          <a:p>
            <a:pPr lvl="0">
              <a:buFont typeface="Arial" pitchFamily="34" charset="0"/>
              <a:buChar char="•"/>
            </a:pPr>
            <a:r>
              <a:rPr lang="en-US" baseline="0" dirty="0" smtClean="0"/>
              <a:t> The gospel was viewed as foolishness to some.  1 Cor. 1 23-29</a:t>
            </a:r>
          </a:p>
          <a:p>
            <a:pPr lvl="0">
              <a:buFont typeface="Arial" pitchFamily="34" charset="0"/>
              <a:buChar char="•"/>
            </a:pPr>
            <a:r>
              <a:rPr lang="en-US" baseline="0" dirty="0" smtClean="0"/>
              <a:t> Be not ashamed but be loyal or hold fast (1:13) </a:t>
            </a:r>
          </a:p>
          <a:p>
            <a:pPr lvl="0">
              <a:buFont typeface="Arial" pitchFamily="34" charset="0"/>
              <a:buChar char="•"/>
            </a:pPr>
            <a:endParaRPr lang="en-US" baseline="0" dirty="0" smtClean="0"/>
          </a:p>
          <a:p>
            <a:pPr lvl="0">
              <a:buFont typeface="Arial" pitchFamily="34" charset="0"/>
              <a:buChar char="•"/>
            </a:pPr>
            <a:r>
              <a:rPr lang="en-US" baseline="0" dirty="0" smtClean="0"/>
              <a:t> Paul was a prisoner, but warns Timothy not to be ashamed of him because of his suffering for Christ.</a:t>
            </a:r>
          </a:p>
          <a:p>
            <a:pPr lvl="0">
              <a:buFont typeface="Arial" pitchFamily="34" charset="0"/>
              <a:buChar char="•"/>
            </a:pPr>
            <a:r>
              <a:rPr lang="en-US" baseline="0" dirty="0" smtClean="0"/>
              <a:t> Paul refers to himself as a prisoner of the Lord and not a prisoner of Nero</a:t>
            </a:r>
          </a:p>
          <a:p>
            <a:pPr lvl="1">
              <a:buFont typeface="Arial" pitchFamily="34" charset="0"/>
              <a:buChar char="•"/>
            </a:pPr>
            <a:r>
              <a:rPr lang="en-US" b="1" baseline="0" dirty="0" smtClean="0"/>
              <a:t>Eph. 4:1 </a:t>
            </a:r>
            <a:r>
              <a:rPr lang="en-US" baseline="0" dirty="0" smtClean="0"/>
              <a:t>- </a:t>
            </a:r>
            <a:r>
              <a:rPr lang="en-US" dirty="0" smtClean="0"/>
              <a:t>I, therefore, the prisoner of the Lord, beseech you to walk worthy of the calling with which you were called, </a:t>
            </a:r>
            <a:endParaRPr lang="en-US" baseline="0" dirty="0" smtClean="0"/>
          </a:p>
          <a:p>
            <a:pPr lvl="1">
              <a:buFont typeface="Arial" pitchFamily="34" charset="0"/>
              <a:buChar char="•"/>
            </a:pPr>
            <a:r>
              <a:rPr lang="en-US" b="1" baseline="0" dirty="0" smtClean="0"/>
              <a:t>Phil. 1:13 </a:t>
            </a:r>
            <a:r>
              <a:rPr lang="en-US" baseline="0" dirty="0" smtClean="0"/>
              <a:t>- </a:t>
            </a:r>
            <a:r>
              <a:rPr lang="en-US" dirty="0" smtClean="0"/>
              <a:t>so that it has become evident to the whole palace guard, and to all the rest, that my chains are in Christ; </a:t>
            </a:r>
            <a:endParaRPr lang="en-US" baseline="0" dirty="0" smtClean="0"/>
          </a:p>
          <a:p>
            <a:pPr lvl="1">
              <a:buFont typeface="Arial" pitchFamily="34" charset="0"/>
              <a:buChar char="•"/>
            </a:pPr>
            <a:r>
              <a:rPr lang="en-US" b="1" baseline="0" dirty="0" smtClean="0"/>
              <a:t>Philemon 9 </a:t>
            </a:r>
            <a:r>
              <a:rPr lang="en-US" baseline="0" dirty="0" smtClean="0"/>
              <a:t>– </a:t>
            </a:r>
            <a:r>
              <a:rPr lang="en-US" i="1" dirty="0" smtClean="0"/>
              <a:t>yet</a:t>
            </a:r>
            <a:r>
              <a:rPr lang="en-US" dirty="0" smtClean="0"/>
              <a:t> for love’s sake I rather appeal </a:t>
            </a:r>
            <a:r>
              <a:rPr lang="en-US" i="1" dirty="0" smtClean="0"/>
              <a:t>to you</a:t>
            </a:r>
            <a:r>
              <a:rPr lang="en-US" dirty="0" smtClean="0"/>
              <a:t>—being such a one as Paul, the aged, and now also a prisoner of Jesus Christ— </a:t>
            </a:r>
            <a:endParaRPr lang="en-US" baseline="0" dirty="0" smtClean="0"/>
          </a:p>
          <a:p>
            <a:pPr lvl="0">
              <a:buFont typeface="Arial" pitchFamily="34" charset="0"/>
              <a:buChar char="•"/>
            </a:pPr>
            <a:r>
              <a:rPr lang="en-US" baseline="0" dirty="0" smtClean="0"/>
              <a:t>He belonged to the Lord and was a prisoner for His sake.  Men may capture his body but his spirit was captured by the Lord.</a:t>
            </a:r>
          </a:p>
          <a:p>
            <a:pPr lvl="0">
              <a:buFont typeface="Arial" pitchFamily="34" charset="0"/>
              <a:buChar char="•"/>
            </a:pPr>
            <a:endParaRPr lang="en-US" baseline="0" dirty="0" smtClean="0"/>
          </a:p>
          <a:p>
            <a:pPr lvl="0">
              <a:buFont typeface="Arial" pitchFamily="34" charset="0"/>
              <a:buChar char="•"/>
            </a:pPr>
            <a:r>
              <a:rPr lang="en-US" baseline="0" dirty="0" smtClean="0"/>
              <a:t>Urges Timothy to be proud to suffer for Christ’s sake.  Very opposite of being ashamed.</a:t>
            </a:r>
          </a:p>
          <a:p>
            <a:pPr lvl="1">
              <a:buFont typeface="Arial" pitchFamily="34" charset="0"/>
              <a:buChar char="•"/>
            </a:pPr>
            <a:r>
              <a:rPr lang="en-US" b="1" baseline="0" dirty="0" smtClean="0"/>
              <a:t>Col. 1:24 </a:t>
            </a:r>
            <a:r>
              <a:rPr lang="en-US" baseline="0" dirty="0" smtClean="0"/>
              <a:t>- </a:t>
            </a:r>
            <a:r>
              <a:rPr lang="en-US" dirty="0" smtClean="0"/>
              <a:t>I now rejoice in my sufferings for you, and fill up in my flesh what is lacking in the afflictions of Christ, for the sake of His body, which is the church, </a:t>
            </a:r>
            <a:endParaRPr lang="en-US" baseline="0" dirty="0" smtClean="0"/>
          </a:p>
          <a:p>
            <a:pPr lvl="1">
              <a:buFont typeface="Arial" pitchFamily="34" charset="0"/>
              <a:buChar char="•"/>
            </a:pPr>
            <a:r>
              <a:rPr lang="en-US" b="1" baseline="0" dirty="0" smtClean="0"/>
              <a:t>Acts 5:41 </a:t>
            </a:r>
            <a:r>
              <a:rPr lang="en-US" baseline="0" dirty="0" smtClean="0"/>
              <a:t>- </a:t>
            </a:r>
            <a:r>
              <a:rPr lang="en-US" dirty="0" smtClean="0"/>
              <a:t>So they departed from the presence of the council, rejoicing that they were counted worthy to suffer shame for His</a:t>
            </a:r>
            <a:r>
              <a:rPr lang="en-US" baseline="30000" dirty="0" smtClean="0"/>
              <a:t> </a:t>
            </a:r>
            <a:r>
              <a:rPr lang="en-US" dirty="0" smtClean="0"/>
              <a:t>name. </a:t>
            </a:r>
            <a:endParaRPr lang="en-US" baseline="0" dirty="0" smtClean="0"/>
          </a:p>
          <a:p>
            <a:pPr lvl="1">
              <a:buFont typeface="Arial" pitchFamily="34" charset="0"/>
              <a:buChar char="•"/>
            </a:pPr>
            <a:r>
              <a:rPr lang="en-US" b="1" baseline="0" dirty="0" smtClean="0"/>
              <a:t>2 Tim. 2:3 - </a:t>
            </a:r>
            <a:r>
              <a:rPr lang="en-US" dirty="0" smtClean="0"/>
              <a:t>You therefore must endure</a:t>
            </a:r>
            <a:r>
              <a:rPr lang="en-US" baseline="30000" dirty="0" smtClean="0"/>
              <a:t> </a:t>
            </a:r>
            <a:r>
              <a:rPr lang="en-US" dirty="0" smtClean="0"/>
              <a:t>hardship as a good soldier of Jesus Christ. </a:t>
            </a:r>
            <a:endParaRPr lang="en-US"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2</a:t>
            </a:fld>
            <a:endParaRPr lang="en-US"/>
          </a:p>
        </p:txBody>
      </p:sp>
    </p:spTree>
    <p:extLst>
      <p:ext uri="{BB962C8B-B14F-4D97-AF65-F5344CB8AC3E}">
        <p14:creationId xmlns:p14="http://schemas.microsoft.com/office/powerpoint/2010/main" val="247295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100" b="0" baseline="0" dirty="0" smtClean="0"/>
              <a:t> Reminds Timothy and gives him encouragement that God is faithful, He loves us and saves us.</a:t>
            </a:r>
          </a:p>
          <a:p>
            <a:pPr lvl="1">
              <a:buFont typeface="Arial" pitchFamily="34" charset="0"/>
              <a:buChar char="•"/>
            </a:pPr>
            <a:r>
              <a:rPr lang="en-US" sz="1100" b="1" baseline="0" dirty="0" smtClean="0"/>
              <a:t> Rom. 5:8 </a:t>
            </a:r>
            <a:r>
              <a:rPr lang="en-US" sz="1100" b="0" baseline="0" dirty="0" smtClean="0"/>
              <a:t>- </a:t>
            </a:r>
            <a:r>
              <a:rPr lang="en-US" sz="1100" baseline="30000" dirty="0" smtClean="0"/>
              <a:t>8 </a:t>
            </a:r>
            <a:r>
              <a:rPr lang="en-US" sz="1100" dirty="0" smtClean="0"/>
              <a:t>But God demonstrates His own love toward us, in that while we were still sinners, Christ died for us. </a:t>
            </a:r>
          </a:p>
          <a:p>
            <a:pPr lvl="1">
              <a:buFont typeface="Arial" pitchFamily="34" charset="0"/>
              <a:buChar char="•"/>
            </a:pPr>
            <a:r>
              <a:rPr lang="en-US" sz="1100" b="0" baseline="0" dirty="0" smtClean="0"/>
              <a:t> </a:t>
            </a:r>
            <a:r>
              <a:rPr lang="en-US" sz="1100" b="1" baseline="0" dirty="0" smtClean="0"/>
              <a:t>Heb. 10:23 </a:t>
            </a:r>
            <a:r>
              <a:rPr lang="en-US" sz="1100" b="0" baseline="0" dirty="0" smtClean="0"/>
              <a:t>- </a:t>
            </a:r>
            <a:r>
              <a:rPr lang="en-US" sz="1100" dirty="0" smtClean="0"/>
              <a:t>Let us hold fast the confession of </a:t>
            </a:r>
            <a:r>
              <a:rPr lang="en-US" sz="1100" i="1" dirty="0" smtClean="0"/>
              <a:t>our</a:t>
            </a:r>
            <a:r>
              <a:rPr lang="en-US" sz="1100" dirty="0" smtClean="0"/>
              <a:t> hope without wavering, for He who promised </a:t>
            </a:r>
            <a:r>
              <a:rPr lang="en-US" sz="1100" i="1" dirty="0" smtClean="0"/>
              <a:t>is</a:t>
            </a:r>
            <a:r>
              <a:rPr lang="en-US" sz="1100" dirty="0" smtClean="0"/>
              <a:t> faithful. </a:t>
            </a:r>
          </a:p>
          <a:p>
            <a:pPr lvl="0">
              <a:buFont typeface="Arial" pitchFamily="34" charset="0"/>
              <a:buChar char="•"/>
            </a:pPr>
            <a:r>
              <a:rPr lang="en-US" sz="1100" b="0" baseline="0" dirty="0" smtClean="0"/>
              <a:t> Christians are called by the gospel</a:t>
            </a:r>
          </a:p>
          <a:p>
            <a:pPr lvl="1">
              <a:buFont typeface="Arial" pitchFamily="34" charset="0"/>
              <a:buChar char="•"/>
            </a:pPr>
            <a:r>
              <a:rPr lang="en-US" sz="1100" b="1" baseline="0" dirty="0" smtClean="0"/>
              <a:t> 2 Thess. 2:13-14  </a:t>
            </a:r>
            <a:r>
              <a:rPr lang="en-US" sz="1100" b="0" baseline="0" dirty="0" smtClean="0"/>
              <a:t>- </a:t>
            </a:r>
            <a:r>
              <a:rPr lang="en-US" sz="1100" dirty="0" smtClean="0"/>
              <a:t>But we are bound to give thanks to God always for you, brethren beloved by the Lord, because God from the beginning chose you for salvation through sanctification by the Spirit and belief in the truth, </a:t>
            </a:r>
            <a:r>
              <a:rPr lang="en-US" sz="1100" baseline="30000" dirty="0" smtClean="0"/>
              <a:t>14 </a:t>
            </a:r>
            <a:r>
              <a:rPr lang="en-US" sz="1100" dirty="0" smtClean="0"/>
              <a:t>to which He called you by our gospel, for the obtaining of the glory of our Lord Jesus Christ. </a:t>
            </a:r>
          </a:p>
          <a:p>
            <a:pPr lvl="1">
              <a:buFont typeface="Arial" pitchFamily="34" charset="0"/>
              <a:buChar char="•"/>
            </a:pPr>
            <a:r>
              <a:rPr lang="en-US" sz="1100" dirty="0" smtClean="0"/>
              <a:t> </a:t>
            </a:r>
            <a:r>
              <a:rPr lang="en-US" sz="1100" b="1" dirty="0" smtClean="0"/>
              <a:t>Rom. 1:16 </a:t>
            </a:r>
            <a:r>
              <a:rPr lang="en-US" sz="1100" dirty="0" smtClean="0"/>
              <a:t>- For I am not ashamed of the gospel of Christ,</a:t>
            </a:r>
            <a:r>
              <a:rPr lang="en-US" sz="1100" baseline="30000" dirty="0" smtClean="0"/>
              <a:t>[</a:t>
            </a:r>
            <a:r>
              <a:rPr lang="en-US" sz="1100" baseline="30000" dirty="0" smtClean="0">
                <a:hlinkClick r:id="" action="ppaction://hlinkfile" tooltip="See footnote a"/>
              </a:rPr>
              <a:t>a</a:t>
            </a:r>
            <a:r>
              <a:rPr lang="en-US" sz="1100" baseline="30000" dirty="0" smtClean="0"/>
              <a:t>]</a:t>
            </a:r>
            <a:r>
              <a:rPr lang="en-US" sz="1100" dirty="0" smtClean="0"/>
              <a:t> for it is the power of God to salvation for everyone who believes, for the Jew first and also for the Greek. </a:t>
            </a:r>
          </a:p>
          <a:p>
            <a:pPr lvl="1">
              <a:buFont typeface="Arial" pitchFamily="34" charset="0"/>
              <a:buChar char="•"/>
            </a:pPr>
            <a:r>
              <a:rPr lang="en-US" sz="1100" b="0" baseline="0" dirty="0" smtClean="0"/>
              <a:t> Our  being called and our being saved is the same process</a:t>
            </a:r>
          </a:p>
          <a:p>
            <a:pPr lvl="1">
              <a:buFont typeface="Arial" pitchFamily="34" charset="0"/>
              <a:buChar char="•"/>
            </a:pPr>
            <a:r>
              <a:rPr lang="en-US" sz="1100" b="0" baseline="0" dirty="0" smtClean="0"/>
              <a:t> “holy calling”  - separated from sin, consecrated to God.  When you answer this calling you are leaving the world of sin and entering righteousness. </a:t>
            </a:r>
          </a:p>
          <a:p>
            <a:pPr lvl="0">
              <a:buFont typeface="Arial" pitchFamily="34" charset="0"/>
              <a:buChar char="•"/>
            </a:pPr>
            <a:r>
              <a:rPr lang="en-US" sz="1100" b="0" baseline="0" dirty="0" smtClean="0"/>
              <a:t> Works here are works of merit and not works of faith.</a:t>
            </a:r>
          </a:p>
          <a:p>
            <a:pPr lvl="1">
              <a:buFont typeface="Arial" pitchFamily="34" charset="0"/>
              <a:buChar char="•"/>
            </a:pPr>
            <a:r>
              <a:rPr lang="en-US" sz="1100" dirty="0" smtClean="0"/>
              <a:t> </a:t>
            </a:r>
            <a:r>
              <a:rPr lang="en-US" sz="1100" b="1" dirty="0" smtClean="0"/>
              <a:t>Eph.</a:t>
            </a:r>
            <a:r>
              <a:rPr lang="en-US" sz="1100" b="1" baseline="0" dirty="0" smtClean="0"/>
              <a:t> 2:8-9 </a:t>
            </a:r>
            <a:r>
              <a:rPr lang="en-US" sz="1100" baseline="0" dirty="0" smtClean="0"/>
              <a:t>- </a:t>
            </a:r>
            <a:r>
              <a:rPr lang="en-US" sz="1100" dirty="0" smtClean="0"/>
              <a:t>For by grace you have been saved through faith, and that not of yourselves; </a:t>
            </a:r>
            <a:r>
              <a:rPr lang="en-US" sz="1100" i="1" dirty="0" smtClean="0"/>
              <a:t>it is</a:t>
            </a:r>
            <a:r>
              <a:rPr lang="en-US" sz="1100" dirty="0" smtClean="0"/>
              <a:t> the gift of God, </a:t>
            </a:r>
            <a:r>
              <a:rPr lang="en-US" sz="1100" baseline="30000" dirty="0" smtClean="0"/>
              <a:t>9 </a:t>
            </a:r>
            <a:r>
              <a:rPr lang="en-US" sz="1100" dirty="0" smtClean="0"/>
              <a:t>not of works, lest anyone should boast. </a:t>
            </a:r>
          </a:p>
          <a:p>
            <a:pPr lvl="1">
              <a:buFont typeface="Arial" pitchFamily="34" charset="0"/>
              <a:buChar char="•"/>
            </a:pPr>
            <a:r>
              <a:rPr lang="en-US" sz="1100" b="0" baseline="0" dirty="0" smtClean="0"/>
              <a:t> </a:t>
            </a:r>
            <a:r>
              <a:rPr lang="en-US" sz="1100" b="1" baseline="0" dirty="0" smtClean="0"/>
              <a:t>Titus 3:5 </a:t>
            </a:r>
            <a:r>
              <a:rPr lang="en-US" sz="1100" b="0" baseline="0" dirty="0" smtClean="0"/>
              <a:t>- </a:t>
            </a:r>
            <a:r>
              <a:rPr lang="en-US" sz="1100" dirty="0" smtClean="0"/>
              <a:t>not by works of righteousness which we have done, but according to His mercy He saved us, through the washing of regeneration and renewing of the Holy Spirit, </a:t>
            </a:r>
            <a:endParaRPr lang="en-US" sz="1100" b="0" baseline="0" dirty="0" smtClean="0"/>
          </a:p>
          <a:p>
            <a:pPr lvl="1">
              <a:buFont typeface="Arial" pitchFamily="34" charset="0"/>
              <a:buChar char="•"/>
            </a:pPr>
            <a:r>
              <a:rPr lang="en-US" sz="1100" b="0" baseline="0" dirty="0" smtClean="0"/>
              <a:t> </a:t>
            </a:r>
            <a:r>
              <a:rPr lang="en-US" sz="1100" b="1" baseline="0" dirty="0" smtClean="0"/>
              <a:t>Jas. 2:24 </a:t>
            </a:r>
            <a:r>
              <a:rPr lang="en-US" sz="1100" b="0" baseline="0" dirty="0" smtClean="0"/>
              <a:t>- </a:t>
            </a:r>
            <a:r>
              <a:rPr lang="en-US" sz="1100" dirty="0" smtClean="0"/>
              <a:t>You see then that a man is justified by works, and not by faith only.</a:t>
            </a:r>
          </a:p>
          <a:p>
            <a:pPr lvl="2">
              <a:buFont typeface="Arial" pitchFamily="34" charset="0"/>
              <a:buChar char="•"/>
            </a:pPr>
            <a:endParaRPr lang="en-US" sz="1100" b="0" baseline="0" dirty="0" smtClean="0"/>
          </a:p>
          <a:p>
            <a:pPr lvl="0">
              <a:buFont typeface="Arial" pitchFamily="34" charset="0"/>
              <a:buChar char="•"/>
            </a:pPr>
            <a:r>
              <a:rPr lang="en-US" sz="1100" b="0" baseline="0" dirty="0" smtClean="0"/>
              <a:t> According to His own purpose – God had a plan from before the world began.  The grace that makes our salvation possible was the purpose and plan from before time.</a:t>
            </a:r>
          </a:p>
          <a:p>
            <a:pPr lvl="0">
              <a:buFont typeface="Arial" pitchFamily="34" charset="0"/>
              <a:buChar char="•"/>
            </a:pPr>
            <a:r>
              <a:rPr lang="en-US" sz="1100" b="0" baseline="0" dirty="0" smtClean="0"/>
              <a:t> Revealed by Jesus’ appearing</a:t>
            </a:r>
          </a:p>
          <a:p>
            <a:pPr lvl="1">
              <a:buFont typeface="Arial" pitchFamily="34" charset="0"/>
              <a:buChar char="•"/>
            </a:pPr>
            <a:r>
              <a:rPr lang="en-US" sz="1100" b="1" baseline="0" dirty="0" smtClean="0"/>
              <a:t>Eph. 3:3-5 </a:t>
            </a:r>
            <a:r>
              <a:rPr lang="en-US" sz="1100" b="0" baseline="0" dirty="0" smtClean="0"/>
              <a:t>- </a:t>
            </a:r>
            <a:r>
              <a:rPr lang="en-US" sz="1100" dirty="0" smtClean="0"/>
              <a:t>how that by revelation He made known to me the mystery (as I have briefly written already, </a:t>
            </a:r>
            <a:r>
              <a:rPr lang="en-US" sz="1100" baseline="30000" dirty="0" smtClean="0"/>
              <a:t>4 </a:t>
            </a:r>
            <a:r>
              <a:rPr lang="en-US" sz="1100" dirty="0" smtClean="0"/>
              <a:t>by which, when you read, you may understand my knowledge in the mystery of Christ), </a:t>
            </a:r>
            <a:r>
              <a:rPr lang="en-US" sz="1100" baseline="30000" dirty="0" smtClean="0"/>
              <a:t>5 </a:t>
            </a:r>
            <a:r>
              <a:rPr lang="en-US" sz="1100" dirty="0" smtClean="0"/>
              <a:t>which in other ages was not made known to the sons of men, as it has now been revealed by the Spirit to His holy apostles and prophets: </a:t>
            </a:r>
          </a:p>
          <a:p>
            <a:pPr lvl="1">
              <a:buFont typeface="Arial" pitchFamily="34" charset="0"/>
              <a:buChar char="•"/>
            </a:pPr>
            <a:r>
              <a:rPr lang="en-US" sz="1100" b="0" baseline="0" dirty="0" smtClean="0"/>
              <a:t> </a:t>
            </a:r>
            <a:r>
              <a:rPr lang="en-US" sz="1100" b="1" baseline="0" dirty="0" smtClean="0"/>
              <a:t>Col. 1:26 </a:t>
            </a:r>
            <a:r>
              <a:rPr lang="en-US" sz="1100" b="0" baseline="0" dirty="0" smtClean="0"/>
              <a:t>- </a:t>
            </a:r>
            <a:r>
              <a:rPr lang="en-US" sz="1100" dirty="0" smtClean="0"/>
              <a:t>the mystery which has been hidden from ages and from generations, but now has been revealed to His saints. </a:t>
            </a:r>
          </a:p>
          <a:p>
            <a:pPr lvl="0">
              <a:buFont typeface="Arial" pitchFamily="34" charset="0"/>
              <a:buChar char="•"/>
            </a:pPr>
            <a:r>
              <a:rPr lang="en-US" sz="1100" b="0" baseline="0" dirty="0" smtClean="0"/>
              <a:t> Abolished death and brought life and immortality to life through the gospel</a:t>
            </a:r>
          </a:p>
          <a:p>
            <a:pPr lvl="1">
              <a:buFont typeface="Arial" pitchFamily="34" charset="0"/>
              <a:buChar char="•"/>
            </a:pPr>
            <a:r>
              <a:rPr lang="en-US" sz="1100" b="0" baseline="0" dirty="0" smtClean="0"/>
              <a:t>Jesus’ death and resurrection put an end to death, we now have hope of eternal life.</a:t>
            </a:r>
          </a:p>
          <a:p>
            <a:pPr lvl="1">
              <a:buFont typeface="Arial" pitchFamily="34" charset="0"/>
              <a:buChar char="•"/>
            </a:pPr>
            <a:r>
              <a:rPr lang="en-US" sz="1100" b="0" baseline="0" dirty="0" smtClean="0"/>
              <a:t> Life beyond this earth was made known or brought to light by Jesus’ sacrifice</a:t>
            </a:r>
            <a:endParaRPr lang="en-US" sz="1100" b="1" baseline="0" dirty="0" smtClean="0"/>
          </a:p>
          <a:p>
            <a:pPr lvl="1">
              <a:buFont typeface="Arial" pitchFamily="34" charset="0"/>
              <a:buChar char="•"/>
            </a:pPr>
            <a:r>
              <a:rPr lang="en-US" sz="1100" b="1" baseline="0" dirty="0" smtClean="0"/>
              <a:t>1 Cor. 15:52-53 - </a:t>
            </a:r>
            <a:r>
              <a:rPr lang="en-US" sz="1100" dirty="0" smtClean="0"/>
              <a:t>in a moment, in the twinkling of an eye, at the last trumpet. For the trumpet will sound, and the dead will be raised incorruptible, and we shall be changed. </a:t>
            </a:r>
            <a:r>
              <a:rPr lang="en-US" sz="1100" baseline="30000" dirty="0" smtClean="0"/>
              <a:t>53 </a:t>
            </a:r>
            <a:r>
              <a:rPr lang="en-US" sz="1100" dirty="0" smtClean="0"/>
              <a:t>For this </a:t>
            </a:r>
            <a:r>
              <a:rPr lang="en-US" sz="1100" b="1" dirty="0" smtClean="0"/>
              <a:t>corruptible</a:t>
            </a:r>
            <a:r>
              <a:rPr lang="en-US" sz="1100" dirty="0" smtClean="0"/>
              <a:t> must put on </a:t>
            </a:r>
            <a:r>
              <a:rPr lang="en-US" sz="1100" b="1" dirty="0" smtClean="0"/>
              <a:t>incorruption</a:t>
            </a:r>
            <a:r>
              <a:rPr lang="en-US" sz="1100" dirty="0" smtClean="0"/>
              <a:t>, and this </a:t>
            </a:r>
            <a:r>
              <a:rPr lang="en-US" sz="1100" b="1" dirty="0" smtClean="0"/>
              <a:t>mortal</a:t>
            </a:r>
            <a:r>
              <a:rPr lang="en-US" sz="1100" dirty="0" smtClean="0"/>
              <a:t> </a:t>
            </a:r>
            <a:r>
              <a:rPr lang="en-US" sz="1100" i="1" dirty="0" smtClean="0"/>
              <a:t>must</a:t>
            </a:r>
            <a:r>
              <a:rPr lang="en-US" sz="1100" dirty="0" smtClean="0"/>
              <a:t> put on </a:t>
            </a:r>
            <a:r>
              <a:rPr lang="en-US" sz="1100" b="1" dirty="0" smtClean="0"/>
              <a:t>immortality</a:t>
            </a:r>
            <a:r>
              <a:rPr lang="en-US" sz="1100" dirty="0" smtClean="0"/>
              <a:t>. </a:t>
            </a:r>
            <a:endParaRPr lang="en-US" sz="1100" b="0" baseline="0" dirty="0" smtClean="0"/>
          </a:p>
          <a:p>
            <a:pPr lvl="0">
              <a:buFont typeface="Arial" pitchFamily="34" charset="0"/>
              <a:buChar char="•"/>
            </a:pPr>
            <a:endParaRPr lang="en-US" sz="1100" b="0" baseline="0" dirty="0" smtClean="0"/>
          </a:p>
          <a:p>
            <a:pPr lvl="0">
              <a:buFont typeface="Arial" pitchFamily="34" charset="0"/>
              <a:buChar char="•"/>
            </a:pPr>
            <a:endParaRPr lang="en-US" sz="1100" b="0"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3</a:t>
            </a:fld>
            <a:endParaRPr lang="en-US"/>
          </a:p>
        </p:txBody>
      </p:sp>
    </p:spTree>
    <p:extLst>
      <p:ext uri="{BB962C8B-B14F-4D97-AF65-F5344CB8AC3E}">
        <p14:creationId xmlns:p14="http://schemas.microsoft.com/office/powerpoint/2010/main" val="1654348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100" b="0" baseline="0" dirty="0" smtClean="0"/>
              <a:t> We’ve already looked at Paul’s calling on the road to Damascus and at his apostleship. He is reminding Timothy here that this gospel he has just been speaking of is what he was appointed to teach.</a:t>
            </a:r>
          </a:p>
          <a:p>
            <a:pPr lvl="1">
              <a:buFont typeface="Arial" pitchFamily="34" charset="0"/>
              <a:buChar char="•"/>
            </a:pPr>
            <a:r>
              <a:rPr lang="en-US" sz="1100" b="1" baseline="0" dirty="0" smtClean="0"/>
              <a:t>1 Tim. 2:7 </a:t>
            </a:r>
            <a:r>
              <a:rPr lang="en-US" sz="1100" b="0" baseline="0" dirty="0" smtClean="0"/>
              <a:t>- </a:t>
            </a:r>
            <a:r>
              <a:rPr lang="en-US" sz="1100" dirty="0" smtClean="0"/>
              <a:t>for which I was appointed a preacher and an apostle—I am speaking the truth in Christ</a:t>
            </a:r>
            <a:r>
              <a:rPr lang="en-US" sz="1100" baseline="30000" dirty="0" smtClean="0"/>
              <a:t>[</a:t>
            </a:r>
            <a:r>
              <a:rPr lang="en-US" sz="1100" baseline="30000" dirty="0" smtClean="0">
                <a:hlinkClick r:id="" action="ppaction://hlinkfile" tooltip="See footnote a"/>
              </a:rPr>
              <a:t>a</a:t>
            </a:r>
            <a:r>
              <a:rPr lang="en-US" sz="1100" baseline="30000" dirty="0" smtClean="0"/>
              <a:t>]</a:t>
            </a:r>
            <a:r>
              <a:rPr lang="en-US" sz="1100" dirty="0" smtClean="0"/>
              <a:t> </a:t>
            </a:r>
            <a:r>
              <a:rPr lang="en-US" sz="1100" i="1" dirty="0" smtClean="0"/>
              <a:t>and</a:t>
            </a:r>
            <a:r>
              <a:rPr lang="en-US" sz="1100" dirty="0" smtClean="0"/>
              <a:t> not lying—a teacher of the Gentiles in faith and truth.</a:t>
            </a:r>
            <a:endParaRPr lang="en-US" sz="1100" b="0" baseline="0" dirty="0" smtClean="0"/>
          </a:p>
          <a:p>
            <a:pPr>
              <a:buFont typeface="Arial" pitchFamily="34" charset="0"/>
              <a:buChar char="•"/>
            </a:pPr>
            <a:endParaRPr lang="en-US" sz="1100" b="0" baseline="0" dirty="0" smtClean="0"/>
          </a:p>
          <a:p>
            <a:pPr>
              <a:buFont typeface="Arial" pitchFamily="34" charset="0"/>
              <a:buChar char="•"/>
            </a:pPr>
            <a:r>
              <a:rPr lang="en-US" sz="1100" b="0" baseline="0" dirty="0" smtClean="0"/>
              <a:t> It is also for this gospel ministry that he is suffering.  The things he is suffering include his current imprisonment along with the things mentioned in 2 Cor. 11:23-28</a:t>
            </a:r>
          </a:p>
          <a:p>
            <a:pPr>
              <a:buFont typeface="Arial" pitchFamily="34" charset="0"/>
              <a:buChar char="•"/>
            </a:pPr>
            <a:endParaRPr lang="en-US" sz="1100" b="0" baseline="0" dirty="0" smtClean="0"/>
          </a:p>
          <a:p>
            <a:pPr>
              <a:buFont typeface="Arial" pitchFamily="34" charset="0"/>
              <a:buChar char="•"/>
            </a:pPr>
            <a:r>
              <a:rPr lang="en-US" sz="1100" b="0" baseline="0" dirty="0" smtClean="0"/>
              <a:t> Not ashamed of his suffering.  A great example to Timothy, who he just told not to be ashamed (8).</a:t>
            </a:r>
          </a:p>
          <a:p>
            <a:pPr>
              <a:buFont typeface="Arial" pitchFamily="34" charset="0"/>
              <a:buChar char="•"/>
            </a:pPr>
            <a:r>
              <a:rPr lang="en-US" sz="1100" b="0" baseline="0" dirty="0" smtClean="0"/>
              <a:t> Knows who he has believed - he is sure, has strong faith.  Know – “fullness of knowledge”.  </a:t>
            </a:r>
            <a:r>
              <a:rPr lang="en-US" sz="1100" b="1" baseline="0" dirty="0" smtClean="0"/>
              <a:t>Paul exudes confidence in God</a:t>
            </a:r>
            <a:r>
              <a:rPr lang="en-US" sz="1100" b="0" baseline="0" dirty="0" smtClean="0"/>
              <a:t>.</a:t>
            </a:r>
          </a:p>
          <a:p>
            <a:pPr lvl="1">
              <a:buFont typeface="Arial" pitchFamily="34" charset="0"/>
              <a:buChar char="•"/>
            </a:pPr>
            <a:r>
              <a:rPr lang="en-US" sz="1100" b="0" baseline="0" dirty="0" smtClean="0"/>
              <a:t>“I have believed” is in the perfect tense, meaning it is ongoing</a:t>
            </a:r>
          </a:p>
          <a:p>
            <a:pPr>
              <a:buFont typeface="Arial" pitchFamily="34" charset="0"/>
              <a:buChar char="•"/>
            </a:pPr>
            <a:r>
              <a:rPr lang="en-US" sz="1100" b="0" baseline="0" dirty="0" smtClean="0"/>
              <a:t> Persuaded that He is able to keep that which I committed to Him unto that day </a:t>
            </a:r>
          </a:p>
          <a:p>
            <a:pPr marL="685800" lvl="1" indent="-228600">
              <a:buFont typeface="+mj-lt"/>
              <a:buAutoNum type="arabicPeriod"/>
            </a:pPr>
            <a:r>
              <a:rPr lang="en-US" sz="1100" b="0" baseline="0" dirty="0" smtClean="0"/>
              <a:t> Gospel committed to Paul and Paul is trusting God to  enable him to preach it faithfully so as to be acceptable in the day of judgment (but God is to do the keeping in this verse)</a:t>
            </a:r>
          </a:p>
          <a:p>
            <a:pPr marL="685800" lvl="1" indent="-228600">
              <a:buFont typeface="+mj-lt"/>
              <a:buAutoNum type="arabicPeriod"/>
            </a:pPr>
            <a:r>
              <a:rPr lang="en-US" sz="1100" b="0" baseline="0" dirty="0" smtClean="0"/>
              <a:t> When Paul obeyed the gospel, he committed his life to God, which involves trusting Him for salvation and fulfilling all His promises.</a:t>
            </a:r>
          </a:p>
          <a:p>
            <a:pPr marL="228600" lvl="0" indent="-228600">
              <a:buFont typeface="Arial" pitchFamily="34" charset="0"/>
              <a:buNone/>
            </a:pPr>
            <a:endParaRPr lang="en-US" sz="1100" b="0" baseline="0" dirty="0" smtClean="0"/>
          </a:p>
          <a:p>
            <a:pPr marL="228600" lvl="0" indent="-228600">
              <a:buFont typeface="Arial" pitchFamily="34" charset="0"/>
              <a:buNone/>
            </a:pPr>
            <a:r>
              <a:rPr lang="en-US" sz="1100" b="0" baseline="0" dirty="0" smtClean="0"/>
              <a:t>That day refers to day of Judgment</a:t>
            </a:r>
          </a:p>
        </p:txBody>
      </p:sp>
      <p:sp>
        <p:nvSpPr>
          <p:cNvPr id="4" name="Slide Number Placeholder 3"/>
          <p:cNvSpPr>
            <a:spLocks noGrp="1"/>
          </p:cNvSpPr>
          <p:nvPr>
            <p:ph type="sldNum" sz="quarter" idx="10"/>
          </p:nvPr>
        </p:nvSpPr>
        <p:spPr/>
        <p:txBody>
          <a:bodyPr/>
          <a:lstStyle/>
          <a:p>
            <a:fld id="{E7187F31-BA5A-449B-AB63-0323003816EC}" type="slidenum">
              <a:rPr lang="en-US" smtClean="0"/>
              <a:pPr/>
              <a:t>4</a:t>
            </a:fld>
            <a:endParaRPr lang="en-US"/>
          </a:p>
        </p:txBody>
      </p:sp>
    </p:spTree>
    <p:extLst>
      <p:ext uri="{BB962C8B-B14F-4D97-AF65-F5344CB8AC3E}">
        <p14:creationId xmlns:p14="http://schemas.microsoft.com/office/powerpoint/2010/main" val="2764769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100" b="0" baseline="0" dirty="0" smtClean="0"/>
              <a:t> Another charge to Timothy to cling to the sound words or the doctrine.</a:t>
            </a:r>
          </a:p>
          <a:p>
            <a:pPr>
              <a:buFont typeface="Arial" pitchFamily="34" charset="0"/>
              <a:buChar char="•"/>
            </a:pPr>
            <a:r>
              <a:rPr lang="en-US" sz="1100" b="0" baseline="0" dirty="0" smtClean="0"/>
              <a:t> Paul stresses this in all epistles to young preachers</a:t>
            </a:r>
          </a:p>
          <a:p>
            <a:pPr lvl="1">
              <a:buFont typeface="Arial" pitchFamily="34" charset="0"/>
              <a:buChar char="•"/>
            </a:pPr>
            <a:r>
              <a:rPr lang="en-US" sz="1100" b="1" baseline="0" dirty="0" smtClean="0"/>
              <a:t>1 Tim. 1:3 </a:t>
            </a:r>
            <a:r>
              <a:rPr lang="en-US" sz="1100" b="0" baseline="0" dirty="0" smtClean="0"/>
              <a:t>- </a:t>
            </a:r>
            <a:r>
              <a:rPr lang="en-US" sz="1100" dirty="0" smtClean="0"/>
              <a:t>As I urged you when I went into Macedonia—remain in Ephesus that you may charge some that they teach no other doctrine, </a:t>
            </a:r>
          </a:p>
          <a:p>
            <a:pPr lvl="1">
              <a:buFont typeface="Arial" pitchFamily="34" charset="0"/>
              <a:buChar char="•"/>
            </a:pPr>
            <a:r>
              <a:rPr lang="en-US" sz="1100" b="1" baseline="0" dirty="0" smtClean="0"/>
              <a:t>1 Tim. 1:10 </a:t>
            </a:r>
            <a:r>
              <a:rPr lang="en-US" sz="1100" b="0" baseline="0" dirty="0" smtClean="0"/>
              <a:t>- </a:t>
            </a:r>
            <a:r>
              <a:rPr lang="en-US" sz="1100" dirty="0" smtClean="0"/>
              <a:t>for fornicators, for sodomites, for kidnappers, for liars, for perjurers, and if there is any other thing that is contrary to sound doctrine</a:t>
            </a:r>
          </a:p>
          <a:p>
            <a:pPr lvl="1">
              <a:buFont typeface="Arial" pitchFamily="34" charset="0"/>
              <a:buChar char="•"/>
            </a:pPr>
            <a:r>
              <a:rPr lang="en-US" sz="1100" b="1" baseline="0" dirty="0" smtClean="0"/>
              <a:t>Titus 1:9 - </a:t>
            </a:r>
            <a:r>
              <a:rPr lang="en-US" sz="1100" dirty="0" smtClean="0"/>
              <a:t>holding fast the faithful word as he has been taught, that he may be able, by sound doctrine, both to exhort and convict those who contradict.</a:t>
            </a:r>
          </a:p>
          <a:p>
            <a:pPr lvl="0">
              <a:buFont typeface="Arial" pitchFamily="34" charset="0"/>
              <a:buChar char="•"/>
            </a:pPr>
            <a:r>
              <a:rPr lang="en-US" sz="1100" dirty="0" smtClean="0"/>
              <a:t> Paul</a:t>
            </a:r>
            <a:r>
              <a:rPr lang="en-US" sz="1100" baseline="0" dirty="0" smtClean="0"/>
              <a:t> uses himself as example of using sound doctrine.</a:t>
            </a:r>
          </a:p>
          <a:p>
            <a:pPr lvl="0">
              <a:buFont typeface="Arial" pitchFamily="34" charset="0"/>
              <a:buChar char="•"/>
            </a:pPr>
            <a:r>
              <a:rPr lang="en-US" sz="1100" baseline="0" dirty="0" smtClean="0"/>
              <a:t> Faith and love are the motivating factor for holding fast to the sound </a:t>
            </a:r>
            <a:r>
              <a:rPr lang="en-US" sz="1100" baseline="0" dirty="0" err="1" smtClean="0"/>
              <a:t>docrtine</a:t>
            </a:r>
            <a:endParaRPr lang="en-US" sz="1100" baseline="0" dirty="0" smtClean="0"/>
          </a:p>
          <a:p>
            <a:pPr lvl="0">
              <a:buFont typeface="Arial" pitchFamily="34" charset="0"/>
              <a:buChar char="•"/>
            </a:pPr>
            <a:endParaRPr lang="en-US" sz="1100" baseline="0" dirty="0" smtClean="0"/>
          </a:p>
          <a:p>
            <a:pPr lvl="0">
              <a:buFont typeface="Arial" pitchFamily="34" charset="0"/>
              <a:buChar char="•"/>
            </a:pPr>
            <a:r>
              <a:rPr lang="en-US" sz="1100" baseline="0" dirty="0" smtClean="0"/>
              <a:t> Paul’s time of departure is at hand (4:6) he seems concerned about keeping the gospel, which is what was committed to Timothy, pure and without deviation.</a:t>
            </a:r>
          </a:p>
          <a:p>
            <a:pPr lvl="0">
              <a:buFont typeface="Arial" pitchFamily="34" charset="0"/>
              <a:buChar char="•"/>
            </a:pPr>
            <a:endParaRPr lang="en-US" sz="1100" baseline="0" dirty="0" smtClean="0"/>
          </a:p>
          <a:p>
            <a:pPr lvl="0">
              <a:buFont typeface="Arial" pitchFamily="34" charset="0"/>
              <a:buChar char="•"/>
            </a:pPr>
            <a:r>
              <a:rPr lang="en-US" sz="1100" baseline="0" dirty="0" smtClean="0"/>
              <a:t> This does not necessarily mean that Holy Spirit dwelt in Timothy in miraculous way.  He was still told to study and meditate</a:t>
            </a:r>
          </a:p>
          <a:p>
            <a:pPr lvl="1">
              <a:buFont typeface="Arial" pitchFamily="34" charset="0"/>
              <a:buChar char="•"/>
            </a:pPr>
            <a:r>
              <a:rPr lang="en-US" sz="1100" b="1" baseline="0" dirty="0" smtClean="0"/>
              <a:t>1 Tim. 4:15 </a:t>
            </a:r>
            <a:r>
              <a:rPr lang="en-US" sz="1100" baseline="0" dirty="0" smtClean="0"/>
              <a:t>- </a:t>
            </a:r>
            <a:r>
              <a:rPr lang="en-US" sz="1100" dirty="0" smtClean="0"/>
              <a:t>Meditate on these things; give yourself entirely to them, that your progress may be evident to all. </a:t>
            </a:r>
          </a:p>
          <a:p>
            <a:pPr lvl="1">
              <a:buFont typeface="Arial" pitchFamily="34" charset="0"/>
              <a:buChar char="•"/>
            </a:pPr>
            <a:r>
              <a:rPr lang="en-US" sz="1100" b="1" baseline="0" dirty="0" smtClean="0"/>
              <a:t>2 Tim. 2:15 </a:t>
            </a:r>
            <a:r>
              <a:rPr lang="en-US" sz="1100" baseline="0" dirty="0" smtClean="0"/>
              <a:t>- </a:t>
            </a:r>
            <a:r>
              <a:rPr lang="en-US" sz="1100" dirty="0" smtClean="0"/>
              <a:t>Be diligent to present yourself approved to God, a worker who does not need to be ashamed, rightly dividing the word of truth. </a:t>
            </a:r>
            <a:endParaRPr lang="en-US" sz="1100" baseline="0" dirty="0" smtClean="0"/>
          </a:p>
          <a:p>
            <a:pPr lvl="0">
              <a:buFont typeface="Arial" pitchFamily="34" charset="0"/>
              <a:buChar char="•"/>
            </a:pPr>
            <a:r>
              <a:rPr lang="en-US" sz="1100" baseline="0" dirty="0" smtClean="0"/>
              <a:t> Holy Spirit dwells in Christians  through the word of God.  </a:t>
            </a:r>
          </a:p>
          <a:p>
            <a:pPr lvl="1">
              <a:buFont typeface="Arial" pitchFamily="34" charset="0"/>
              <a:buChar char="•"/>
            </a:pPr>
            <a:r>
              <a:rPr lang="en-US" sz="1100" b="1" baseline="0" dirty="0" smtClean="0"/>
              <a:t>1 Cor. 6:19 </a:t>
            </a:r>
            <a:r>
              <a:rPr lang="en-US" sz="1100" baseline="0" dirty="0" smtClean="0"/>
              <a:t>- </a:t>
            </a:r>
            <a:r>
              <a:rPr lang="en-US" sz="1100" dirty="0" smtClean="0"/>
              <a:t>Or do you not know that your body is the temple of the Holy Spirit </a:t>
            </a:r>
            <a:r>
              <a:rPr lang="en-US" sz="1100" i="1" dirty="0" smtClean="0"/>
              <a:t>who is</a:t>
            </a:r>
            <a:r>
              <a:rPr lang="en-US" sz="1100" dirty="0" smtClean="0"/>
              <a:t> in you, whom you have from God, and you are not your own? </a:t>
            </a:r>
            <a:endParaRPr lang="en-US" sz="1100" baseline="0" dirty="0" smtClean="0"/>
          </a:p>
          <a:p>
            <a:pPr lvl="0">
              <a:buFont typeface="Arial" pitchFamily="34" charset="0"/>
              <a:buChar char="•"/>
            </a:pPr>
            <a:endParaRPr lang="en-US" sz="1100" baseline="0" dirty="0" smtClean="0"/>
          </a:p>
          <a:p>
            <a:pPr lvl="0">
              <a:buFont typeface="Arial" pitchFamily="34" charset="0"/>
              <a:buChar char="•"/>
            </a:pPr>
            <a:endParaRPr lang="en-US" sz="1100" dirty="0" smtClean="0"/>
          </a:p>
          <a:p>
            <a:pPr lvl="1">
              <a:buFont typeface="Arial" pitchFamily="34" charset="0"/>
              <a:buChar char="•"/>
            </a:pPr>
            <a:endParaRPr lang="en-US" sz="1100" b="0"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5</a:t>
            </a:fld>
            <a:endParaRPr lang="en-US"/>
          </a:p>
        </p:txBody>
      </p:sp>
    </p:spTree>
    <p:extLst>
      <p:ext uri="{BB962C8B-B14F-4D97-AF65-F5344CB8AC3E}">
        <p14:creationId xmlns:p14="http://schemas.microsoft.com/office/powerpoint/2010/main" val="2570747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itchFamily="34" charset="0"/>
              <a:buChar char="•"/>
            </a:pPr>
            <a:r>
              <a:rPr lang="en-US" sz="1100" baseline="0" dirty="0" smtClean="0"/>
              <a:t> Some think this turning away had something to do with his trial/imprisonment in Rome?</a:t>
            </a:r>
          </a:p>
          <a:p>
            <a:pPr lvl="0">
              <a:buFont typeface="Arial" pitchFamily="34" charset="0"/>
              <a:buChar char="•"/>
            </a:pPr>
            <a:endParaRPr lang="en-US" sz="1100" baseline="0" dirty="0" smtClean="0"/>
          </a:p>
          <a:p>
            <a:pPr lvl="0">
              <a:buFont typeface="Arial" pitchFamily="34" charset="0"/>
              <a:buChar char="•"/>
            </a:pPr>
            <a:r>
              <a:rPr lang="en-US" sz="1100" baseline="0" dirty="0" smtClean="0"/>
              <a:t> </a:t>
            </a:r>
            <a:r>
              <a:rPr lang="en-US" sz="1100" baseline="0" dirty="0" err="1" smtClean="0"/>
              <a:t>Onesiphorus</a:t>
            </a:r>
            <a:r>
              <a:rPr lang="en-US" sz="1100" baseline="0" dirty="0" smtClean="0"/>
              <a:t> had apparently helped Paul at Ephesus and in Rome.  </a:t>
            </a:r>
          </a:p>
          <a:p>
            <a:pPr lvl="0">
              <a:buFont typeface="Arial" pitchFamily="34" charset="0"/>
              <a:buChar char="•"/>
            </a:pPr>
            <a:r>
              <a:rPr lang="en-US" sz="1100" baseline="0" dirty="0" smtClean="0"/>
              <a:t> Remember this was the time of Nero in Rome, so he would have had to face opposition, shame and disgrace, yet he still ministered to Paul</a:t>
            </a:r>
          </a:p>
          <a:p>
            <a:pPr lvl="0">
              <a:buFont typeface="Arial" pitchFamily="34" charset="0"/>
              <a:buChar char="•"/>
            </a:pPr>
            <a:r>
              <a:rPr lang="en-US" sz="1100" baseline="0" dirty="0" smtClean="0"/>
              <a:t> Paul’s second imprisonment didn’t seem as free as his first, “not ashamed of my chains”</a:t>
            </a:r>
          </a:p>
          <a:p>
            <a:pPr lvl="0">
              <a:buFont typeface="Arial" pitchFamily="34" charset="0"/>
              <a:buChar char="•"/>
            </a:pPr>
            <a:endParaRPr lang="en-US" sz="1100" baseline="0" dirty="0" smtClean="0"/>
          </a:p>
          <a:p>
            <a:pPr lvl="0">
              <a:buFont typeface="Arial" pitchFamily="34" charset="0"/>
              <a:buChar char="•"/>
            </a:pPr>
            <a:r>
              <a:rPr lang="en-US" sz="1100" baseline="0" dirty="0" smtClean="0"/>
              <a:t> Roman Catholics use verse 18 to justify prayers for the dead.  No proof that </a:t>
            </a:r>
            <a:r>
              <a:rPr lang="en-US" sz="1100" baseline="0" dirty="0" err="1" smtClean="0"/>
              <a:t>Onesiphorus</a:t>
            </a:r>
            <a:r>
              <a:rPr lang="en-US" sz="1100" baseline="0" dirty="0" smtClean="0"/>
              <a:t> was dead and this is not really </a:t>
            </a:r>
            <a:r>
              <a:rPr lang="en-US" sz="1100" baseline="0" smtClean="0"/>
              <a:t>in the form of a prayer.</a:t>
            </a:r>
            <a:endParaRPr lang="en-US" sz="1100"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6</a:t>
            </a:fld>
            <a:endParaRPr lang="en-US"/>
          </a:p>
        </p:txBody>
      </p:sp>
    </p:spTree>
    <p:extLst>
      <p:ext uri="{BB962C8B-B14F-4D97-AF65-F5344CB8AC3E}">
        <p14:creationId xmlns:p14="http://schemas.microsoft.com/office/powerpoint/2010/main" val="2570747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C9B81F-C347-4BEF-BFDF-29C42F48304A}" type="datetimeFigureOut">
              <a:rPr lang="en-US" smtClean="0"/>
              <a:pPr/>
              <a:t>7/23/2014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kumimoji="0"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7/23/2014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7/23/2014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7/23/2014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7/23/2014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7/23/2014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C9B81F-C347-4BEF-BFDF-29C42F48304A}" type="datetimeFigureOut">
              <a:rPr lang="en-US" smtClean="0"/>
              <a:pPr/>
              <a:t>7/23/2014</a:t>
            </a:fld>
            <a:endParaRPr lang="en-US"/>
          </a:p>
        </p:txBody>
      </p:sp>
      <p:sp>
        <p:nvSpPr>
          <p:cNvPr id="27" name="Slide Number Placeholder 26"/>
          <p:cNvSpPr>
            <a:spLocks noGrp="1"/>
          </p:cNvSpPr>
          <p:nvPr>
            <p:ph type="sldNum" sz="quarter" idx="11"/>
          </p:nvPr>
        </p:nvSpPr>
        <p:spPr/>
        <p:txBody>
          <a:bodyPr rtlCol="0"/>
          <a:lstStyle/>
          <a:p>
            <a:fld id="{042AED99-7FB4-404E-8A97-64753DCE42EC}" type="slidenum">
              <a:rPr kumimoji="0" lang="en-US" smtClean="0"/>
              <a:pPr/>
              <a:t>‹#›</a:t>
            </a:fld>
            <a:endParaRPr kumimoji="0" lang="en-US"/>
          </a:p>
        </p:txBody>
      </p:sp>
      <p:sp>
        <p:nvSpPr>
          <p:cNvPr id="28" name="Footer Placeholder 27"/>
          <p:cNvSpPr>
            <a:spLocks noGrp="1"/>
          </p:cNvSpPr>
          <p:nvPr>
            <p:ph type="ftr" sz="quarter" idx="12"/>
          </p:nvPr>
        </p:nvSpPr>
        <p:spPr/>
        <p:txBody>
          <a:bodyPr rtlCol="0"/>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C9B81F-C347-4BEF-BFDF-29C42F48304A}" type="datetimeFigureOut">
              <a:rPr lang="en-US" smtClean="0"/>
              <a:pPr/>
              <a:t>7/23/2014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kumimoji="0" lang="en-US"/>
          </a:p>
        </p:txBody>
      </p:sp>
      <p:sp>
        <p:nvSpPr>
          <p:cNvPr id="5" name="Slide Number Placeholder 4"/>
          <p:cNvSpPr>
            <a:spLocks noGrp="1"/>
          </p:cNvSpPr>
          <p:nvPr>
            <p:ph type="sldNum" sz="quarter" idx="12"/>
          </p:nvPr>
        </p:nvSpPr>
        <p:spPr>
          <a:xfrm>
            <a:off x="8174736" y="2272"/>
            <a:ext cx="762000" cy="365760"/>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7/23/2014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7/23/2014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7/23/2014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C9B81F-C347-4BEF-BFDF-29C42F48304A}" type="datetimeFigureOut">
              <a:rPr lang="en-US" smtClean="0"/>
              <a:pPr/>
              <a:t>7/23/2014</a:t>
            </a:fld>
            <a:endParaRPr lang="en-US" dirty="0">
              <a:solidFill>
                <a:schemeClr val="tx2">
                  <a:shade val="90000"/>
                </a:schemeClr>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l" eaLnBrk="1" latinLnBrk="0" hangingPunct="1"/>
            <a:endParaRPr kumimoji="0" lang="en-US" dirty="0">
              <a:solidFill>
                <a:schemeClr val="tx2">
                  <a:shade val="90000"/>
                </a:schemeClr>
              </a:solidFill>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&amp; 2 Timothy    </a:t>
            </a:r>
            <a:endParaRPr lang="en-US" dirty="0"/>
          </a:p>
        </p:txBody>
      </p:sp>
      <p:sp>
        <p:nvSpPr>
          <p:cNvPr id="3" name="Subtitle 2"/>
          <p:cNvSpPr>
            <a:spLocks noGrp="1"/>
          </p:cNvSpPr>
          <p:nvPr>
            <p:ph type="subTitle" idx="1"/>
          </p:nvPr>
        </p:nvSpPr>
        <p:spPr/>
        <p:txBody>
          <a:bodyPr/>
          <a:lstStyle/>
          <a:p>
            <a:r>
              <a:rPr lang="en-US" dirty="0" smtClean="0"/>
              <a:t>Auditorium Class Summer 2014</a:t>
            </a:r>
          </a:p>
          <a:p>
            <a:endParaRPr lang="en-US" dirty="0" smtClean="0"/>
          </a:p>
          <a:p>
            <a:r>
              <a:rPr lang="en-US" dirty="0" smtClean="0"/>
              <a:t>Lesson 13</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1:8-12</a:t>
            </a:r>
            <a:endParaRPr lang="en-US" dirty="0"/>
          </a:p>
        </p:txBody>
      </p:sp>
      <p:sp>
        <p:nvSpPr>
          <p:cNvPr id="3" name="Content Placeholder 2"/>
          <p:cNvSpPr>
            <a:spLocks noGrp="1"/>
          </p:cNvSpPr>
          <p:nvPr>
            <p:ph idx="1"/>
          </p:nvPr>
        </p:nvSpPr>
        <p:spPr>
          <a:xfrm>
            <a:off x="152400" y="1447800"/>
            <a:ext cx="8839200" cy="5334000"/>
          </a:xfrm>
        </p:spPr>
        <p:txBody>
          <a:bodyPr>
            <a:normAutofit/>
          </a:bodyPr>
          <a:lstStyle/>
          <a:p>
            <a:r>
              <a:rPr lang="en-US" dirty="0" smtClean="0">
                <a:latin typeface="Arial" pitchFamily="34" charset="0"/>
                <a:cs typeface="Arial" pitchFamily="34" charset="0"/>
              </a:rPr>
              <a:t>Don’t be ashamed of the testimony of our Lord (8)</a:t>
            </a:r>
          </a:p>
          <a:p>
            <a:pPr lvl="1"/>
            <a:r>
              <a:rPr lang="en-US" sz="2800" dirty="0" smtClean="0">
                <a:solidFill>
                  <a:srgbClr val="0070C0"/>
                </a:solidFill>
                <a:latin typeface="Arial" pitchFamily="34" charset="0"/>
                <a:cs typeface="Arial" pitchFamily="34" charset="0"/>
              </a:rPr>
              <a:t>Never be ashamed of the gospel</a:t>
            </a:r>
          </a:p>
          <a:p>
            <a:pPr lvl="2"/>
            <a:r>
              <a:rPr lang="en-US" sz="2800" dirty="0" smtClean="0">
                <a:solidFill>
                  <a:srgbClr val="7030A0"/>
                </a:solidFill>
                <a:latin typeface="Arial" pitchFamily="34" charset="0"/>
                <a:cs typeface="Arial" pitchFamily="34" charset="0"/>
              </a:rPr>
              <a:t>Luke 9:26, Rom. 1:16</a:t>
            </a:r>
          </a:p>
          <a:p>
            <a:r>
              <a:rPr lang="en-US" dirty="0" smtClean="0">
                <a:latin typeface="Arial" pitchFamily="34" charset="0"/>
                <a:cs typeface="Arial" pitchFamily="34" charset="0"/>
              </a:rPr>
              <a:t>Do not be ashamed of Paul, but share in the sufferings for the gospel (8)</a:t>
            </a:r>
          </a:p>
          <a:p>
            <a:pPr lvl="2"/>
            <a:r>
              <a:rPr lang="en-US" sz="2800" dirty="0" smtClean="0">
                <a:solidFill>
                  <a:srgbClr val="0070C0"/>
                </a:solidFill>
                <a:latin typeface="Arial" pitchFamily="34" charset="0"/>
                <a:cs typeface="Arial" pitchFamily="34" charset="0"/>
              </a:rPr>
              <a:t>Paul was in prison, a prisoner of the Lord</a:t>
            </a:r>
          </a:p>
          <a:p>
            <a:pPr lvl="3"/>
            <a:r>
              <a:rPr lang="en-US" sz="2800" dirty="0" smtClean="0">
                <a:solidFill>
                  <a:srgbClr val="7030A0"/>
                </a:solidFill>
                <a:latin typeface="Arial" pitchFamily="34" charset="0"/>
                <a:cs typeface="Arial" pitchFamily="34" charset="0"/>
              </a:rPr>
              <a:t>Eph. 4:1, Phil. 1:13, Philemon 9</a:t>
            </a:r>
          </a:p>
          <a:p>
            <a:pPr lvl="2"/>
            <a:r>
              <a:rPr lang="en-US" sz="2800" dirty="0" smtClean="0">
                <a:solidFill>
                  <a:srgbClr val="0070C0"/>
                </a:solidFill>
                <a:latin typeface="Arial" pitchFamily="34" charset="0"/>
                <a:cs typeface="Arial" pitchFamily="34" charset="0"/>
              </a:rPr>
              <a:t>Be proud to suffer as a Christian</a:t>
            </a:r>
          </a:p>
          <a:p>
            <a:pPr lvl="3"/>
            <a:r>
              <a:rPr lang="en-US" sz="2800" dirty="0" smtClean="0">
                <a:solidFill>
                  <a:srgbClr val="7030A0"/>
                </a:solidFill>
                <a:latin typeface="Arial" pitchFamily="34" charset="0"/>
                <a:cs typeface="Arial" pitchFamily="34" charset="0"/>
              </a:rPr>
              <a:t>Col. 1:24, Acts 5:41, 2 Tim. 2:3</a:t>
            </a:r>
          </a:p>
          <a:p>
            <a:pPr lvl="3"/>
            <a:endParaRPr lang="en-US" dirty="0" smtClean="0">
              <a:latin typeface="Arial" pitchFamily="34" charset="0"/>
              <a:cs typeface="Arial" pitchFamily="34" charset="0"/>
            </a:endParaRPr>
          </a:p>
          <a:p>
            <a:pPr lvl="2"/>
            <a:endParaRPr lang="en-US" dirty="0" smtClean="0">
              <a:latin typeface="Arial" pitchFamily="34" charset="0"/>
              <a:cs typeface="Arial" pitchFamily="34" charset="0"/>
            </a:endParaRPr>
          </a:p>
        </p:txBody>
      </p:sp>
      <p:sp>
        <p:nvSpPr>
          <p:cNvPr id="4" name="Content Placeholder 2"/>
          <p:cNvSpPr txBox="1">
            <a:spLocks/>
          </p:cNvSpPr>
          <p:nvPr/>
        </p:nvSpPr>
        <p:spPr>
          <a:xfrm>
            <a:off x="609600" y="1600200"/>
            <a:ext cx="8229600" cy="53340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600" b="1"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1:8-12</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152400" y="1600200"/>
            <a:ext cx="8839200" cy="5029200"/>
          </a:xfrm>
          <a:prstGeom prst="rect">
            <a:avLst/>
          </a:prstGeom>
        </p:spPr>
        <p:txBody>
          <a:bodyPr vert="horz">
            <a:normAutofit/>
          </a:bodyPr>
          <a:lstStyle/>
          <a:p>
            <a:pPr marL="365760" indent="-256032">
              <a:spcBef>
                <a:spcPts val="300"/>
              </a:spcBef>
              <a:buClr>
                <a:schemeClr val="accent3"/>
              </a:buClr>
              <a:buFont typeface="Georgia"/>
              <a:buChar char="•"/>
              <a:defRPr/>
            </a:pPr>
            <a:endParaRPr lang="en-US" sz="28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8" name="Content Placeholder 2"/>
          <p:cNvSpPr>
            <a:spLocks noGrp="1"/>
          </p:cNvSpPr>
          <p:nvPr>
            <p:ph idx="1"/>
          </p:nvPr>
        </p:nvSpPr>
        <p:spPr>
          <a:xfrm>
            <a:off x="152400" y="1447800"/>
            <a:ext cx="8839200" cy="5334000"/>
          </a:xfrm>
        </p:spPr>
        <p:txBody>
          <a:bodyPr>
            <a:normAutofit/>
          </a:bodyPr>
          <a:lstStyle/>
          <a:p>
            <a:r>
              <a:rPr lang="en-US" sz="3200" dirty="0" smtClean="0">
                <a:latin typeface="Arial" pitchFamily="34" charset="0"/>
                <a:cs typeface="Arial" pitchFamily="34" charset="0"/>
              </a:rPr>
              <a:t>God saved us and called us… (9-10)</a:t>
            </a:r>
          </a:p>
          <a:p>
            <a:pPr lvl="1"/>
            <a:r>
              <a:rPr lang="en-US" sz="2800" dirty="0" smtClean="0">
                <a:solidFill>
                  <a:srgbClr val="0070C0"/>
                </a:solidFill>
                <a:latin typeface="Arial" pitchFamily="34" charset="0"/>
                <a:cs typeface="Arial" pitchFamily="34" charset="0"/>
              </a:rPr>
              <a:t>Not according to our works</a:t>
            </a:r>
          </a:p>
          <a:p>
            <a:pPr lvl="2"/>
            <a:r>
              <a:rPr lang="en-US" sz="2800" dirty="0" smtClean="0">
                <a:solidFill>
                  <a:schemeClr val="tx1"/>
                </a:solidFill>
                <a:latin typeface="Arial" pitchFamily="34" charset="0"/>
                <a:cs typeface="Arial" pitchFamily="34" charset="0"/>
              </a:rPr>
              <a:t>Talking about works of merit, not works of faith</a:t>
            </a:r>
          </a:p>
          <a:p>
            <a:pPr lvl="3"/>
            <a:r>
              <a:rPr lang="en-US" sz="2400" dirty="0" smtClean="0">
                <a:solidFill>
                  <a:srgbClr val="7030A0"/>
                </a:solidFill>
                <a:latin typeface="Arial" pitchFamily="34" charset="0"/>
                <a:cs typeface="Arial" pitchFamily="34" charset="0"/>
              </a:rPr>
              <a:t>Eph. 2:8-9, Titus 3:5, Jas. 2:24</a:t>
            </a:r>
          </a:p>
          <a:p>
            <a:pPr lvl="1"/>
            <a:r>
              <a:rPr lang="en-US" sz="2800" dirty="0" smtClean="0">
                <a:solidFill>
                  <a:srgbClr val="0070C0"/>
                </a:solidFill>
                <a:latin typeface="Arial" pitchFamily="34" charset="0"/>
                <a:cs typeface="Arial" pitchFamily="34" charset="0"/>
              </a:rPr>
              <a:t>According to His purpose and grace in Christ given before time</a:t>
            </a:r>
          </a:p>
          <a:p>
            <a:pPr lvl="1"/>
            <a:r>
              <a:rPr lang="en-US" sz="2800" dirty="0" smtClean="0">
                <a:solidFill>
                  <a:srgbClr val="0070C0"/>
                </a:solidFill>
                <a:latin typeface="Arial" pitchFamily="34" charset="0"/>
                <a:cs typeface="Arial" pitchFamily="34" charset="0"/>
              </a:rPr>
              <a:t>Now revealed by Jesus’ appearing </a:t>
            </a:r>
          </a:p>
          <a:p>
            <a:pPr lvl="2"/>
            <a:r>
              <a:rPr lang="en-US" dirty="0" smtClean="0">
                <a:solidFill>
                  <a:srgbClr val="7030A0"/>
                </a:solidFill>
                <a:latin typeface="Arial" pitchFamily="34" charset="0"/>
                <a:cs typeface="Arial" pitchFamily="34" charset="0"/>
              </a:rPr>
              <a:t>Eph. 3:3-5, Col. 1:26</a:t>
            </a:r>
          </a:p>
          <a:p>
            <a:pPr lvl="1"/>
            <a:r>
              <a:rPr lang="en-US" sz="2800" dirty="0" smtClean="0">
                <a:solidFill>
                  <a:srgbClr val="0070C0"/>
                </a:solidFill>
                <a:latin typeface="Arial" pitchFamily="34" charset="0"/>
                <a:cs typeface="Arial" pitchFamily="34" charset="0"/>
              </a:rPr>
              <a:t>Who abolished death and brought life and immortality to life through the gospel</a:t>
            </a:r>
          </a:p>
          <a:p>
            <a:pPr lvl="2"/>
            <a:r>
              <a:rPr lang="en-US" dirty="0" smtClean="0">
                <a:solidFill>
                  <a:srgbClr val="7030A0"/>
                </a:solidFill>
                <a:latin typeface="Arial" pitchFamily="34" charset="0"/>
                <a:cs typeface="Arial" pitchFamily="34" charset="0"/>
              </a:rPr>
              <a:t>1 Cor. 15:53-53</a:t>
            </a:r>
          </a:p>
          <a:p>
            <a:pPr lvl="2"/>
            <a:endParaRPr lang="en-US"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1:8-12</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152400" y="1600200"/>
            <a:ext cx="8839200" cy="5029200"/>
          </a:xfrm>
          <a:prstGeom prst="rect">
            <a:avLst/>
          </a:prstGeom>
        </p:spPr>
        <p:txBody>
          <a:bodyPr vert="horz">
            <a:normAutofit/>
          </a:bodyPr>
          <a:lstStyle/>
          <a:p>
            <a:pPr marL="365760" indent="-256032">
              <a:spcBef>
                <a:spcPts val="300"/>
              </a:spcBef>
              <a:buClr>
                <a:schemeClr val="accent3"/>
              </a:buClr>
              <a:buFont typeface="Georgia"/>
              <a:buChar char="•"/>
              <a:defRPr/>
            </a:pPr>
            <a:endParaRPr lang="en-US" sz="28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8" name="Content Placeholder 2"/>
          <p:cNvSpPr>
            <a:spLocks noGrp="1"/>
          </p:cNvSpPr>
          <p:nvPr>
            <p:ph idx="1"/>
          </p:nvPr>
        </p:nvSpPr>
        <p:spPr>
          <a:xfrm>
            <a:off x="152400" y="1447800"/>
            <a:ext cx="8839200" cy="5334000"/>
          </a:xfrm>
        </p:spPr>
        <p:txBody>
          <a:bodyPr>
            <a:normAutofit/>
          </a:bodyPr>
          <a:lstStyle/>
          <a:p>
            <a:r>
              <a:rPr lang="en-US" dirty="0" smtClean="0">
                <a:latin typeface="Arial" pitchFamily="34" charset="0"/>
                <a:cs typeface="Arial" pitchFamily="34" charset="0"/>
              </a:rPr>
              <a:t>Paul appointed a preacher, apostle  and teacher of gentiles (11)</a:t>
            </a:r>
          </a:p>
          <a:p>
            <a:pPr lvl="1"/>
            <a:r>
              <a:rPr lang="en-US" dirty="0" smtClean="0">
                <a:solidFill>
                  <a:srgbClr val="00B0F0"/>
                </a:solidFill>
                <a:latin typeface="Arial" pitchFamily="34" charset="0"/>
                <a:cs typeface="Arial" pitchFamily="34" charset="0"/>
              </a:rPr>
              <a:t>Paul Understood the importance of his role</a:t>
            </a:r>
          </a:p>
          <a:p>
            <a:pPr lvl="2"/>
            <a:r>
              <a:rPr lang="en-US" dirty="0" smtClean="0">
                <a:solidFill>
                  <a:srgbClr val="7030A0"/>
                </a:solidFill>
                <a:latin typeface="Arial" pitchFamily="34" charset="0"/>
                <a:cs typeface="Arial" pitchFamily="34" charset="0"/>
              </a:rPr>
              <a:t>1 Tim. 2:7</a:t>
            </a:r>
          </a:p>
          <a:p>
            <a:r>
              <a:rPr lang="en-US" dirty="0" smtClean="0">
                <a:latin typeface="Arial" pitchFamily="34" charset="0"/>
                <a:cs typeface="Arial" pitchFamily="34" charset="0"/>
              </a:rPr>
              <a:t>Paul suffers, but is not ashamed …(12)</a:t>
            </a:r>
          </a:p>
          <a:p>
            <a:pPr lvl="1"/>
            <a:r>
              <a:rPr lang="en-US" dirty="0" smtClean="0">
                <a:solidFill>
                  <a:srgbClr val="00B0F0"/>
                </a:solidFill>
                <a:latin typeface="Arial" pitchFamily="34" charset="0"/>
                <a:cs typeface="Arial" pitchFamily="34" charset="0"/>
              </a:rPr>
              <a:t>Great example to Timothy</a:t>
            </a:r>
          </a:p>
          <a:p>
            <a:pPr lvl="2"/>
            <a:r>
              <a:rPr lang="en-US" dirty="0" smtClean="0">
                <a:solidFill>
                  <a:srgbClr val="7030A0"/>
                </a:solidFill>
                <a:latin typeface="Arial" pitchFamily="34" charset="0"/>
                <a:cs typeface="Arial" pitchFamily="34" charset="0"/>
              </a:rPr>
              <a:t>2 Tim. 1:8</a:t>
            </a:r>
          </a:p>
          <a:p>
            <a:r>
              <a:rPr lang="en-US" dirty="0" smtClean="0">
                <a:latin typeface="Arial" pitchFamily="34" charset="0"/>
                <a:cs typeface="Arial" pitchFamily="34" charset="0"/>
              </a:rPr>
              <a:t>Not ashamed because… (12)</a:t>
            </a:r>
          </a:p>
          <a:p>
            <a:pPr lvl="1"/>
            <a:r>
              <a:rPr lang="en-US" dirty="0" smtClean="0">
                <a:solidFill>
                  <a:srgbClr val="00B0F0"/>
                </a:solidFill>
                <a:latin typeface="Arial" pitchFamily="34" charset="0"/>
                <a:cs typeface="Arial" pitchFamily="34" charset="0"/>
              </a:rPr>
              <a:t>Knows who he has believed</a:t>
            </a:r>
          </a:p>
          <a:p>
            <a:pPr lvl="1"/>
            <a:r>
              <a:rPr lang="en-US" dirty="0" smtClean="0">
                <a:solidFill>
                  <a:srgbClr val="00B0F0"/>
                </a:solidFill>
                <a:latin typeface="Arial" pitchFamily="34" charset="0"/>
                <a:cs typeface="Arial" pitchFamily="34" charset="0"/>
              </a:rPr>
              <a:t>Persuaded that He can keep that committed to Him</a:t>
            </a:r>
          </a:p>
          <a:p>
            <a:pPr lvl="1"/>
            <a:endParaRPr lang="en-US" dirty="0" smtClean="0">
              <a:latin typeface="Arial" pitchFamily="34" charset="0"/>
              <a:cs typeface="Arial" pitchFamily="34" charset="0"/>
            </a:endParaRPr>
          </a:p>
          <a:p>
            <a:pPr lvl="1"/>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lvl="2"/>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27741090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1:13-18</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152400" y="1600200"/>
            <a:ext cx="8839200" cy="5029200"/>
          </a:xfrm>
          <a:prstGeom prst="rect">
            <a:avLst/>
          </a:prstGeom>
        </p:spPr>
        <p:txBody>
          <a:bodyPr vert="horz">
            <a:normAutofit/>
          </a:bodyPr>
          <a:lstStyle/>
          <a:p>
            <a:pPr marL="365760" indent="-256032">
              <a:spcBef>
                <a:spcPts val="300"/>
              </a:spcBef>
              <a:buClr>
                <a:schemeClr val="accent3"/>
              </a:buClr>
              <a:buFont typeface="Georgia"/>
              <a:buChar char="•"/>
              <a:defRPr/>
            </a:pPr>
            <a:endParaRPr lang="en-US" sz="28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8" name="Content Placeholder 2"/>
          <p:cNvSpPr>
            <a:spLocks noGrp="1"/>
          </p:cNvSpPr>
          <p:nvPr>
            <p:ph idx="1"/>
          </p:nvPr>
        </p:nvSpPr>
        <p:spPr>
          <a:xfrm>
            <a:off x="152400" y="1447800"/>
            <a:ext cx="8839200" cy="5334000"/>
          </a:xfrm>
        </p:spPr>
        <p:txBody>
          <a:bodyPr>
            <a:normAutofit/>
          </a:bodyPr>
          <a:lstStyle/>
          <a:p>
            <a:r>
              <a:rPr lang="en-US" dirty="0" smtClean="0">
                <a:latin typeface="Arial" pitchFamily="34" charset="0"/>
                <a:cs typeface="Arial" pitchFamily="34" charset="0"/>
              </a:rPr>
              <a:t>Hold fast the pattern of sound words… (13)</a:t>
            </a:r>
          </a:p>
          <a:p>
            <a:pPr lvl="1"/>
            <a:r>
              <a:rPr lang="en-US" dirty="0" smtClean="0">
                <a:solidFill>
                  <a:srgbClr val="00B0F0"/>
                </a:solidFill>
                <a:latin typeface="Arial" pitchFamily="34" charset="0"/>
                <a:cs typeface="Arial" pitchFamily="34" charset="0"/>
              </a:rPr>
              <a:t>Paul again stresses keeping sound doctrine</a:t>
            </a:r>
          </a:p>
          <a:p>
            <a:pPr lvl="2"/>
            <a:r>
              <a:rPr lang="en-US" dirty="0" smtClean="0">
                <a:solidFill>
                  <a:srgbClr val="7030A0"/>
                </a:solidFill>
                <a:latin typeface="Arial" pitchFamily="34" charset="0"/>
                <a:cs typeface="Arial" pitchFamily="34" charset="0"/>
              </a:rPr>
              <a:t>1 Tim. 1:3,10; 6:3; 2 Tim. 4:3, Titus 1:9,13; 2:1,2,8</a:t>
            </a:r>
          </a:p>
          <a:p>
            <a:r>
              <a:rPr lang="en-US" dirty="0" smtClean="0">
                <a:latin typeface="Arial" pitchFamily="34" charset="0"/>
                <a:cs typeface="Arial" pitchFamily="34" charset="0"/>
              </a:rPr>
              <a:t>The good thing committed to you keep by the Holy Spirit who dwells in us (14)</a:t>
            </a:r>
          </a:p>
          <a:p>
            <a:pPr lvl="1"/>
            <a:r>
              <a:rPr lang="en-US" dirty="0" smtClean="0">
                <a:solidFill>
                  <a:srgbClr val="00B0F0"/>
                </a:solidFill>
                <a:latin typeface="Arial" pitchFamily="34" charset="0"/>
                <a:cs typeface="Arial" pitchFamily="34" charset="0"/>
              </a:rPr>
              <a:t>Is this a miraculous indwelling of Holy Spirit?</a:t>
            </a:r>
          </a:p>
          <a:p>
            <a:pPr lvl="2"/>
            <a:r>
              <a:rPr lang="en-US" dirty="0" smtClean="0">
                <a:solidFill>
                  <a:srgbClr val="7030A0"/>
                </a:solidFill>
                <a:latin typeface="Arial" pitchFamily="34" charset="0"/>
                <a:cs typeface="Arial" pitchFamily="34" charset="0"/>
              </a:rPr>
              <a:t>1 Cor. 6:19</a:t>
            </a:r>
          </a:p>
          <a:p>
            <a:r>
              <a:rPr lang="en-US" dirty="0" smtClean="0">
                <a:latin typeface="Arial" pitchFamily="34" charset="0"/>
                <a:cs typeface="Arial" pitchFamily="34" charset="0"/>
              </a:rPr>
              <a:t>Those in Asia turned away from Paul (15)</a:t>
            </a:r>
          </a:p>
          <a:p>
            <a:pPr lvl="2"/>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2223923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2 Timothy 1:13-18</a:t>
            </a:r>
            <a:endParaRPr lang="en-US" dirty="0"/>
          </a:p>
        </p:txBody>
      </p:sp>
      <p:sp>
        <p:nvSpPr>
          <p:cNvPr id="4" name="Content Placeholder 2"/>
          <p:cNvSpPr txBox="1">
            <a:spLocks/>
          </p:cNvSpPr>
          <p:nvPr/>
        </p:nvSpPr>
        <p:spPr>
          <a:xfrm>
            <a:off x="609600" y="1600200"/>
            <a:ext cx="8229600" cy="51054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Wingdings" pitchFamily="2" charset="2"/>
              <a:buChar char="§"/>
              <a:tabLst/>
              <a:defRPr/>
            </a:pPr>
            <a:endPar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6" name="Content Placeholder 2"/>
          <p:cNvSpPr txBox="1">
            <a:spLocks/>
          </p:cNvSpPr>
          <p:nvPr/>
        </p:nvSpPr>
        <p:spPr>
          <a:xfrm>
            <a:off x="152400" y="1600200"/>
            <a:ext cx="8839200" cy="5029200"/>
          </a:xfrm>
          <a:prstGeom prst="rect">
            <a:avLst/>
          </a:prstGeom>
        </p:spPr>
        <p:txBody>
          <a:bodyPr vert="horz">
            <a:normAutofit/>
          </a:bodyPr>
          <a:lstStyle/>
          <a:p>
            <a:pPr marL="365760" indent="-256032">
              <a:spcBef>
                <a:spcPts val="300"/>
              </a:spcBef>
              <a:buClr>
                <a:schemeClr val="accent3"/>
              </a:buClr>
              <a:buFont typeface="Georgia"/>
              <a:buChar char="•"/>
              <a:defRPr/>
            </a:pPr>
            <a:endParaRPr lang="en-US" sz="2800" dirty="0" smtClean="0">
              <a:latin typeface="Arial" pitchFamily="34" charset="0"/>
              <a:cs typeface="Arial" pitchFamily="34" charset="0"/>
            </a:endParaRPr>
          </a:p>
          <a:p>
            <a:pPr marL="822960" lvl="1" indent="-256032">
              <a:spcBef>
                <a:spcPts val="300"/>
              </a:spcBef>
              <a:buClr>
                <a:schemeClr val="accent3"/>
              </a:buClr>
              <a:buFont typeface="Georgia"/>
              <a:buChar char="•"/>
              <a:defRPr/>
            </a:pPr>
            <a:endParaRPr kumimoji="0" lang="en-US" sz="26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8" name="Content Placeholder 2"/>
          <p:cNvSpPr>
            <a:spLocks noGrp="1"/>
          </p:cNvSpPr>
          <p:nvPr>
            <p:ph idx="1"/>
          </p:nvPr>
        </p:nvSpPr>
        <p:spPr>
          <a:xfrm>
            <a:off x="152400" y="1447800"/>
            <a:ext cx="8839200" cy="5334000"/>
          </a:xfrm>
        </p:spPr>
        <p:txBody>
          <a:bodyPr>
            <a:normAutofit/>
          </a:bodyPr>
          <a:lstStyle/>
          <a:p>
            <a:r>
              <a:rPr lang="en-US" dirty="0" smtClean="0">
                <a:latin typeface="Arial" pitchFamily="34" charset="0"/>
                <a:cs typeface="Arial" pitchFamily="34" charset="0"/>
              </a:rPr>
              <a:t>Those in Asia turned away from Paul (15)</a:t>
            </a:r>
          </a:p>
          <a:p>
            <a:pPr lvl="1"/>
            <a:r>
              <a:rPr lang="en-US" dirty="0" err="1" smtClean="0">
                <a:solidFill>
                  <a:srgbClr val="00B0F0"/>
                </a:solidFill>
                <a:latin typeface="Arial" pitchFamily="34" charset="0"/>
                <a:cs typeface="Arial" pitchFamily="34" charset="0"/>
              </a:rPr>
              <a:t>Phygellus</a:t>
            </a:r>
            <a:r>
              <a:rPr lang="en-US" dirty="0" smtClean="0">
                <a:solidFill>
                  <a:srgbClr val="00B0F0"/>
                </a:solidFill>
                <a:latin typeface="Arial" pitchFamily="34" charset="0"/>
                <a:cs typeface="Arial" pitchFamily="34" charset="0"/>
              </a:rPr>
              <a:t> and </a:t>
            </a:r>
            <a:r>
              <a:rPr lang="en-US" dirty="0" err="1" smtClean="0">
                <a:solidFill>
                  <a:srgbClr val="00B0F0"/>
                </a:solidFill>
                <a:latin typeface="Arial" pitchFamily="34" charset="0"/>
                <a:cs typeface="Arial" pitchFamily="34" charset="0"/>
              </a:rPr>
              <a:t>Hermogenes</a:t>
            </a:r>
            <a:r>
              <a:rPr lang="en-US" dirty="0" smtClean="0">
                <a:solidFill>
                  <a:srgbClr val="00B0F0"/>
                </a:solidFill>
                <a:latin typeface="Arial" pitchFamily="34" charset="0"/>
                <a:cs typeface="Arial" pitchFamily="34" charset="0"/>
              </a:rPr>
              <a:t> turned away from Paul</a:t>
            </a:r>
          </a:p>
          <a:p>
            <a:pPr lvl="1"/>
            <a:r>
              <a:rPr lang="en-US" dirty="0" smtClean="0">
                <a:solidFill>
                  <a:srgbClr val="00B0F0"/>
                </a:solidFill>
                <a:latin typeface="Arial" pitchFamily="34" charset="0"/>
                <a:cs typeface="Arial" pitchFamily="34" charset="0"/>
              </a:rPr>
              <a:t>Don’t really know how they “turned away”</a:t>
            </a:r>
          </a:p>
          <a:p>
            <a:r>
              <a:rPr lang="en-US" dirty="0" smtClean="0">
                <a:latin typeface="Arial" pitchFamily="34" charset="0"/>
                <a:cs typeface="Arial" pitchFamily="34" charset="0"/>
              </a:rPr>
              <a:t>Paul commends </a:t>
            </a:r>
            <a:r>
              <a:rPr lang="en-US" dirty="0" err="1" smtClean="0">
                <a:latin typeface="Arial" pitchFamily="34" charset="0"/>
                <a:cs typeface="Arial" pitchFamily="34" charset="0"/>
              </a:rPr>
              <a:t>Onesiphorus</a:t>
            </a:r>
            <a:r>
              <a:rPr lang="en-US" dirty="0" smtClean="0">
                <a:latin typeface="Arial" pitchFamily="34" charset="0"/>
                <a:cs typeface="Arial" pitchFamily="34" charset="0"/>
              </a:rPr>
              <a:t>(16-18)</a:t>
            </a:r>
          </a:p>
          <a:p>
            <a:pPr lvl="1"/>
            <a:r>
              <a:rPr lang="en-US" dirty="0" smtClean="0">
                <a:solidFill>
                  <a:srgbClr val="00B0F0"/>
                </a:solidFill>
                <a:latin typeface="Arial" pitchFamily="34" charset="0"/>
                <a:cs typeface="Arial" pitchFamily="34" charset="0"/>
              </a:rPr>
              <a:t>“Lord grant on his house… and in that Day”</a:t>
            </a:r>
          </a:p>
          <a:p>
            <a:pPr lvl="1"/>
            <a:r>
              <a:rPr lang="en-US" dirty="0" smtClean="0">
                <a:solidFill>
                  <a:srgbClr val="00B0F0"/>
                </a:solidFill>
                <a:latin typeface="Arial" pitchFamily="34" charset="0"/>
                <a:cs typeface="Arial" pitchFamily="34" charset="0"/>
              </a:rPr>
              <a:t>He was not ashamed, instead sought Paul out</a:t>
            </a:r>
          </a:p>
          <a:p>
            <a:pPr lvl="1"/>
            <a:r>
              <a:rPr lang="en-US" dirty="0" smtClean="0">
                <a:solidFill>
                  <a:srgbClr val="00B0F0"/>
                </a:solidFill>
                <a:latin typeface="Arial" pitchFamily="34" charset="0"/>
                <a:cs typeface="Arial" pitchFamily="34" charset="0"/>
              </a:rPr>
              <a:t>He ministered to Paul at Ephesus</a:t>
            </a:r>
          </a:p>
          <a:p>
            <a:pPr lvl="1"/>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22239235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9991</TotalTime>
  <Words>2049</Words>
  <Application>Microsoft Office PowerPoint</Application>
  <PresentationFormat>On-screen Show (4:3)</PresentationFormat>
  <Paragraphs>132</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Georgia</vt:lpstr>
      <vt:lpstr>Trebuchet MS</vt:lpstr>
      <vt:lpstr>Wingdings</vt:lpstr>
      <vt:lpstr>Wingdings 2</vt:lpstr>
      <vt:lpstr>Urban</vt:lpstr>
      <vt:lpstr>1 &amp; 2 Timothy    </vt:lpstr>
      <vt:lpstr>2 Timothy 1:8-12</vt:lpstr>
      <vt:lpstr>2 Timothy 1:8-12</vt:lpstr>
      <vt:lpstr>2 Timothy 1:8-12</vt:lpstr>
      <vt:lpstr>2 Timothy 1:13-18</vt:lpstr>
      <vt:lpstr>2 Timothy 1:13-18</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projector</cp:lastModifiedBy>
  <cp:revision>608</cp:revision>
  <dcterms:created xsi:type="dcterms:W3CDTF">2013-09-01T10:11:04Z</dcterms:created>
  <dcterms:modified xsi:type="dcterms:W3CDTF">2014-07-23T23:51:22Z</dcterms:modified>
</cp:coreProperties>
</file>