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84" r:id="rId4"/>
    <p:sldId id="285" r:id="rId5"/>
    <p:sldId id="287" r:id="rId6"/>
    <p:sldId id="286" r:id="rId7"/>
    <p:sldId id="288" r:id="rId8"/>
    <p:sldId id="290" r:id="rId9"/>
    <p:sldId id="289" r:id="rId10"/>
    <p:sldId id="283" r:id="rId11"/>
    <p:sldId id="291" r:id="rId12"/>
    <p:sldId id="292" r:id="rId13"/>
    <p:sldId id="293" r:id="rId14"/>
    <p:sldId id="295" r:id="rId15"/>
    <p:sldId id="294" r:id="rId16"/>
    <p:sldId id="281"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258"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10/23/2013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Timothy 5:17-25; 6:1-10</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5:23  Drink no longer water...</a:t>
            </a:r>
          </a:p>
          <a:p>
            <a:r>
              <a:rPr lang="en-US" dirty="0" smtClean="0">
                <a:latin typeface="Arial" panose="020B0604020202020204" pitchFamily="34" charset="0"/>
                <a:cs typeface="Arial" panose="020B0604020202020204" pitchFamily="34" charset="0"/>
              </a:rPr>
              <a:t>A medicinal use, “stomach’s sake and </a:t>
            </a:r>
            <a:r>
              <a:rPr lang="en-US" dirty="0" err="1" smtClean="0">
                <a:latin typeface="Arial" panose="020B0604020202020204" pitchFamily="34" charset="0"/>
                <a:cs typeface="Arial" panose="020B0604020202020204" pitchFamily="34" charset="0"/>
              </a:rPr>
              <a:t>thine</a:t>
            </a:r>
            <a:r>
              <a:rPr lang="en-US" dirty="0" smtClean="0">
                <a:latin typeface="Arial" panose="020B0604020202020204" pitchFamily="34" charset="0"/>
                <a:cs typeface="Arial" panose="020B0604020202020204" pitchFamily="34" charset="0"/>
              </a:rPr>
              <a:t> often infirmities”</a:t>
            </a:r>
          </a:p>
          <a:p>
            <a:r>
              <a:rPr lang="en-US" dirty="0" smtClean="0">
                <a:latin typeface="Arial" panose="020B0604020202020204" pitchFamily="34" charset="0"/>
                <a:cs typeface="Arial" panose="020B0604020202020204" pitchFamily="34" charset="0"/>
              </a:rPr>
              <a:t>Would not think Paul had to instruct Timothy simply to drink grape juice.</a:t>
            </a:r>
          </a:p>
          <a:p>
            <a:r>
              <a:rPr lang="en-US" dirty="0" smtClean="0">
                <a:latin typeface="Arial" panose="020B0604020202020204" pitchFamily="34" charset="0"/>
                <a:cs typeface="Arial" panose="020B0604020202020204" pitchFamily="34" charset="0"/>
              </a:rPr>
              <a:t>Remember Paul’s instructions concerning a liberty (Romans 14:21) and Solomon’s warning (Proverbs 23:31-35).</a:t>
            </a:r>
          </a:p>
          <a:p>
            <a:pPr marL="0" indent="0">
              <a:buNone/>
            </a:pPr>
            <a:endParaRPr lang="en-US" dirty="0"/>
          </a:p>
        </p:txBody>
      </p:sp>
    </p:spTree>
    <p:extLst>
      <p:ext uri="{BB962C8B-B14F-4D97-AF65-F5344CB8AC3E}">
        <p14:creationId xmlns:p14="http://schemas.microsoft.com/office/powerpoint/2010/main" val="1685714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5:24-25  Sins and good works</a:t>
            </a:r>
          </a:p>
          <a:p>
            <a:r>
              <a:rPr lang="en-US" dirty="0" smtClean="0">
                <a:latin typeface="Arial" panose="020B0604020202020204" pitchFamily="34" charset="0"/>
                <a:cs typeface="Arial" panose="020B0604020202020204" pitchFamily="34" charset="0"/>
              </a:rPr>
              <a:t>Some men’s sins are open and known.  Some men’s sins will not show up until judgment.</a:t>
            </a:r>
          </a:p>
          <a:p>
            <a:r>
              <a:rPr lang="en-US" dirty="0" smtClean="0">
                <a:latin typeface="Arial" panose="020B0604020202020204" pitchFamily="34" charset="0"/>
                <a:cs typeface="Arial" panose="020B0604020202020204" pitchFamily="34" charset="0"/>
              </a:rPr>
              <a:t>Some men’s good works are open and known.  And maybe in the sense of the ESV, “even those that are not (not open, i.e. they are hidden, BAS) cannot remain hidden.”</a:t>
            </a:r>
          </a:p>
        </p:txBody>
      </p:sp>
    </p:spTree>
    <p:extLst>
      <p:ext uri="{BB962C8B-B14F-4D97-AF65-F5344CB8AC3E}">
        <p14:creationId xmlns:p14="http://schemas.microsoft.com/office/powerpoint/2010/main" val="737960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6:1-2  Servants</a:t>
            </a:r>
          </a:p>
          <a:p>
            <a:r>
              <a:rPr lang="en-US" dirty="0" smtClean="0">
                <a:latin typeface="Arial" panose="020B0604020202020204" pitchFamily="34" charset="0"/>
                <a:cs typeface="Arial" panose="020B0604020202020204" pitchFamily="34" charset="0"/>
              </a:rPr>
              <a:t>Count their believing master worthy of full respect</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(1).  Serve them even better (2).</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That the name of Christ be not blasphemed.</a:t>
            </a:r>
          </a:p>
          <a:p>
            <a:pPr lvl="1"/>
            <a:r>
              <a:rPr lang="en-US" dirty="0" smtClean="0">
                <a:latin typeface="Arial" panose="020B0604020202020204" pitchFamily="34" charset="0"/>
                <a:cs typeface="Arial" panose="020B0604020202020204" pitchFamily="34" charset="0"/>
              </a:rPr>
              <a:t>The way we live will cast reflection on God and the gospel.   </a:t>
            </a:r>
          </a:p>
          <a:p>
            <a:pPr lvl="1"/>
            <a:r>
              <a:rPr lang="en-US" dirty="0" smtClean="0">
                <a:latin typeface="Arial" panose="020B0604020202020204" pitchFamily="34" charset="0"/>
                <a:cs typeface="Arial" panose="020B0604020202020204" pitchFamily="34" charset="0"/>
              </a:rPr>
              <a:t>e.g. 2 Samuel 12:14  David’s adultery caused God’s enemies to blaspheme.</a:t>
            </a:r>
          </a:p>
          <a:p>
            <a:pPr marL="393192" lvl="1" indent="0">
              <a:buNone/>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8085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6:3-5  Doctrine </a:t>
            </a:r>
            <a:r>
              <a:rPr lang="en-US" smtClean="0">
                <a:latin typeface="Arial" panose="020B0604020202020204" pitchFamily="34" charset="0"/>
                <a:cs typeface="Arial" panose="020B0604020202020204" pitchFamily="34" charset="0"/>
              </a:rPr>
              <a:t>does matter!</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How could one read these verses and think that it does not matter what we teach?</a:t>
            </a:r>
          </a:p>
          <a:p>
            <a:pPr lvl="1"/>
            <a:r>
              <a:rPr lang="en-US" dirty="0" smtClean="0">
                <a:latin typeface="Arial" panose="020B0604020202020204" pitchFamily="34" charset="0"/>
                <a:cs typeface="Arial" panose="020B0604020202020204" pitchFamily="34" charset="0"/>
              </a:rPr>
              <a:t>Matthew 15:9  “in vain do they worship me teaching for doctrines the commandments of men”</a:t>
            </a:r>
          </a:p>
          <a:p>
            <a:pPr lvl="1"/>
            <a:r>
              <a:rPr lang="en-US" dirty="0" smtClean="0">
                <a:latin typeface="Arial" panose="020B0604020202020204" pitchFamily="34" charset="0"/>
                <a:cs typeface="Arial" panose="020B0604020202020204" pitchFamily="34" charset="0"/>
              </a:rPr>
              <a:t>Galatians 1:9 “if any man preach any other gospel... let him be accursed”</a:t>
            </a:r>
          </a:p>
          <a:p>
            <a:pPr lvl="1"/>
            <a:r>
              <a:rPr lang="en-US" dirty="0" smtClean="0">
                <a:latin typeface="Arial" panose="020B0604020202020204" pitchFamily="34" charset="0"/>
                <a:cs typeface="Arial" panose="020B0604020202020204" pitchFamily="34" charset="0"/>
              </a:rPr>
              <a:t>1 Timothy 4:1 “some shall depart from the faith, giving heed...”</a:t>
            </a: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3069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latin typeface="Arial" panose="020B0604020202020204" pitchFamily="34" charset="0"/>
                <a:cs typeface="Arial" panose="020B0604020202020204" pitchFamily="34" charset="0"/>
              </a:rPr>
              <a:t>6:3-5  Doctrine does matter!  Side note.</a:t>
            </a:r>
          </a:p>
          <a:p>
            <a:pPr marL="0" indent="0">
              <a:buNone/>
            </a:pPr>
            <a:r>
              <a:rPr lang="en-US" dirty="0" smtClean="0">
                <a:solidFill>
                  <a:srgbClr val="FF0000"/>
                </a:solidFill>
                <a:latin typeface="Arial" panose="020B0604020202020204" pitchFamily="34" charset="0"/>
                <a:cs typeface="Arial" panose="020B0604020202020204" pitchFamily="34" charset="0"/>
              </a:rPr>
              <a:t>We don’t have to understand “Greco-Roman culture” to please God.  But we do have to consent to “the words of our Lord Jesus Christ” (6:3).  It may be fine to know all manner of secular information – </a:t>
            </a:r>
            <a:r>
              <a:rPr lang="en-US" u="sng" dirty="0" smtClean="0">
                <a:solidFill>
                  <a:srgbClr val="FF0000"/>
                </a:solidFill>
                <a:latin typeface="Arial" panose="020B0604020202020204" pitchFamily="34" charset="0"/>
                <a:cs typeface="Arial" panose="020B0604020202020204" pitchFamily="34" charset="0"/>
              </a:rPr>
              <a:t>unless</a:t>
            </a:r>
            <a:r>
              <a:rPr lang="en-US" dirty="0" smtClean="0">
                <a:solidFill>
                  <a:srgbClr val="FF0000"/>
                </a:solidFill>
                <a:latin typeface="Arial" panose="020B0604020202020204" pitchFamily="34" charset="0"/>
                <a:cs typeface="Arial" panose="020B0604020202020204" pitchFamily="34" charset="0"/>
              </a:rPr>
              <a:t> we </a:t>
            </a:r>
            <a:r>
              <a:rPr lang="en-US" smtClean="0">
                <a:solidFill>
                  <a:srgbClr val="FF0000"/>
                </a:solidFill>
                <a:latin typeface="Arial" panose="020B0604020202020204" pitchFamily="34" charset="0"/>
                <a:cs typeface="Arial" panose="020B0604020202020204" pitchFamily="34" charset="0"/>
              </a:rPr>
              <a:t>choose to believe </a:t>
            </a:r>
            <a:r>
              <a:rPr lang="en-US" dirty="0" smtClean="0">
                <a:solidFill>
                  <a:srgbClr val="FF0000"/>
                </a:solidFill>
                <a:latin typeface="Arial" panose="020B0604020202020204" pitchFamily="34" charset="0"/>
                <a:cs typeface="Arial" panose="020B0604020202020204" pitchFamily="34" charset="0"/>
              </a:rPr>
              <a:t>the ISBE over the B.I.B.L.E.</a:t>
            </a:r>
          </a:p>
          <a:p>
            <a:r>
              <a:rPr lang="en-US" dirty="0" smtClean="0">
                <a:latin typeface="Arial" panose="020B0604020202020204" pitchFamily="34" charset="0"/>
                <a:cs typeface="Arial" panose="020B0604020202020204" pitchFamily="34" charset="0"/>
              </a:rPr>
              <a:t>Ephesians 3:4  “as I wrote... whereby, </a:t>
            </a:r>
            <a:r>
              <a:rPr lang="en-US" u="sng" dirty="0" smtClean="0">
                <a:latin typeface="Arial" panose="020B0604020202020204" pitchFamily="34" charset="0"/>
                <a:cs typeface="Arial" panose="020B0604020202020204" pitchFamily="34" charset="0"/>
              </a:rPr>
              <a:t>when ye read, ye may understand</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2 Timothy 3:16  “</a:t>
            </a:r>
            <a:r>
              <a:rPr lang="en-US" u="sng" dirty="0" smtClean="0">
                <a:latin typeface="Arial" panose="020B0604020202020204" pitchFamily="34" charset="0"/>
                <a:cs typeface="Arial" panose="020B0604020202020204" pitchFamily="34" charset="0"/>
              </a:rPr>
              <a:t>all scripture </a:t>
            </a:r>
            <a:r>
              <a:rPr lang="en-US" dirty="0" smtClean="0">
                <a:latin typeface="Arial" panose="020B0604020202020204" pitchFamily="34" charset="0"/>
                <a:cs typeface="Arial" panose="020B0604020202020204" pitchFamily="34" charset="0"/>
              </a:rPr>
              <a:t>is profitable... that the man of God may be perfect...”</a:t>
            </a:r>
          </a:p>
          <a:p>
            <a:r>
              <a:rPr lang="en-US" dirty="0" smtClean="0">
                <a:latin typeface="Arial" panose="020B0604020202020204" pitchFamily="34" charset="0"/>
                <a:cs typeface="Arial" panose="020B0604020202020204" pitchFamily="34" charset="0"/>
              </a:rPr>
              <a:t>2 Peter 1:3  “his divine power hath given unto us all things that pertain unto life and godliness, </a:t>
            </a:r>
            <a:r>
              <a:rPr lang="en-US" u="sng" dirty="0" smtClean="0">
                <a:latin typeface="Arial" panose="020B0604020202020204" pitchFamily="34" charset="0"/>
                <a:cs typeface="Arial" panose="020B0604020202020204" pitchFamily="34" charset="0"/>
              </a:rPr>
              <a:t>through the knowledge</a:t>
            </a:r>
            <a:r>
              <a:rPr lang="en-US" dirty="0" smtClean="0">
                <a:latin typeface="Arial" panose="020B0604020202020204" pitchFamily="34" charset="0"/>
                <a:cs typeface="Arial" panose="020B0604020202020204" pitchFamily="34" charset="0"/>
              </a:rPr>
              <a:t> of him...”</a:t>
            </a:r>
          </a:p>
        </p:txBody>
      </p:sp>
    </p:spTree>
    <p:extLst>
      <p:ext uri="{BB962C8B-B14F-4D97-AF65-F5344CB8AC3E}">
        <p14:creationId xmlns:p14="http://schemas.microsoft.com/office/powerpoint/2010/main" val="3978393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6:6-10  “The love of money is a root of all sorts of evil” (NASV)</a:t>
            </a:r>
          </a:p>
          <a:p>
            <a:pPr lvl="1"/>
            <a:r>
              <a:rPr lang="en-US" dirty="0" smtClean="0">
                <a:latin typeface="Arial" panose="020B0604020202020204" pitchFamily="34" charset="0"/>
                <a:cs typeface="Arial" panose="020B0604020202020204" pitchFamily="34" charset="0"/>
              </a:rPr>
              <a:t>Proverbs 15:16-17  “better is little with the fear of the Lord than great treasure and trouble therewith.  Better is a dinner of herbs where love is, than a stalled ox and hatred therewith.”</a:t>
            </a:r>
          </a:p>
          <a:p>
            <a:pPr lvl="1"/>
            <a:r>
              <a:rPr lang="en-US" dirty="0" smtClean="0">
                <a:latin typeface="Arial" panose="020B0604020202020204" pitchFamily="34" charset="0"/>
                <a:cs typeface="Arial" panose="020B0604020202020204" pitchFamily="34" charset="0"/>
              </a:rPr>
              <a:t>Proverbs 15:27  “he that is greedy of gain </a:t>
            </a:r>
            <a:r>
              <a:rPr lang="en-US" dirty="0" err="1" smtClean="0">
                <a:latin typeface="Arial" panose="020B0604020202020204" pitchFamily="34" charset="0"/>
                <a:cs typeface="Arial" panose="020B0604020202020204" pitchFamily="34" charset="0"/>
              </a:rPr>
              <a:t>troubleth</a:t>
            </a:r>
            <a:r>
              <a:rPr lang="en-US" dirty="0" smtClean="0">
                <a:latin typeface="Arial" panose="020B0604020202020204" pitchFamily="34" charset="0"/>
                <a:cs typeface="Arial" panose="020B0604020202020204" pitchFamily="34" charset="0"/>
              </a:rPr>
              <a:t> his own house; but he that </a:t>
            </a:r>
            <a:r>
              <a:rPr lang="en-US" dirty="0" err="1" smtClean="0">
                <a:latin typeface="Arial" panose="020B0604020202020204" pitchFamily="34" charset="0"/>
                <a:cs typeface="Arial" panose="020B0604020202020204" pitchFamily="34" charset="0"/>
              </a:rPr>
              <a:t>hateth</a:t>
            </a:r>
            <a:r>
              <a:rPr lang="en-US" dirty="0" smtClean="0">
                <a:latin typeface="Arial" panose="020B0604020202020204" pitchFamily="34" charset="0"/>
                <a:cs typeface="Arial" panose="020B0604020202020204" pitchFamily="34" charset="0"/>
              </a:rPr>
              <a:t> gifts shall live.”</a:t>
            </a:r>
          </a:p>
          <a:p>
            <a:pPr marL="393192" lvl="1" indent="0">
              <a:buNone/>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69962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Schedule</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Next:  </a:t>
            </a:r>
          </a:p>
          <a:p>
            <a:pPr lvl="1"/>
            <a:r>
              <a:rPr lang="en-US" dirty="0" smtClean="0">
                <a:latin typeface="Arial" panose="020B0604020202020204" pitchFamily="34" charset="0"/>
                <a:cs typeface="Arial" panose="020B0604020202020204" pitchFamily="34" charset="0"/>
              </a:rPr>
              <a:t>1 Timothy 6:11-20</a:t>
            </a:r>
          </a:p>
          <a:p>
            <a:pPr lvl="1"/>
            <a:r>
              <a:rPr lang="en-US" dirty="0" smtClean="0">
                <a:latin typeface="Arial" panose="020B0604020202020204" pitchFamily="34" charset="0"/>
                <a:cs typeface="Arial" panose="020B0604020202020204" pitchFamily="34" charset="0"/>
              </a:rPr>
              <a:t>Intro to 2 Timothy</a:t>
            </a:r>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8767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5:17-20  Elders</a:t>
            </a:r>
          </a:p>
          <a:p>
            <a:r>
              <a:rPr lang="en-US" dirty="0" smtClean="0">
                <a:latin typeface="Arial" panose="020B0604020202020204" pitchFamily="34" charset="0"/>
                <a:cs typeface="Arial" panose="020B0604020202020204" pitchFamily="34" charset="0"/>
              </a:rPr>
              <a:t>Let the “elders that rule well”  (5:17)</a:t>
            </a:r>
          </a:p>
          <a:p>
            <a:pPr lvl="1"/>
            <a:r>
              <a:rPr lang="en-US" dirty="0" smtClean="0">
                <a:latin typeface="Arial" panose="020B0604020202020204" pitchFamily="34" charset="0"/>
                <a:cs typeface="Arial" panose="020B0604020202020204" pitchFamily="34" charset="0"/>
              </a:rPr>
              <a:t>Not all “older men” (5:1), but specific older men who “rule.”</a:t>
            </a:r>
          </a:p>
          <a:p>
            <a:pPr lvl="2"/>
            <a:r>
              <a:rPr lang="en-US" dirty="0" smtClean="0">
                <a:latin typeface="Arial" panose="020B0604020202020204" pitchFamily="34" charset="0"/>
                <a:cs typeface="Arial" panose="020B0604020202020204" pitchFamily="34" charset="0"/>
              </a:rPr>
              <a:t>Acts 20:17  Paul called for the “elders of the church” and gave them instruction </a:t>
            </a:r>
            <a:r>
              <a:rPr lang="en-US" dirty="0" err="1" smtClean="0">
                <a:latin typeface="Arial" panose="020B0604020202020204" pitchFamily="34" charset="0"/>
                <a:cs typeface="Arial" panose="020B0604020202020204" pitchFamily="34" charset="0"/>
              </a:rPr>
              <a:t>wrt</a:t>
            </a:r>
            <a:r>
              <a:rPr lang="en-US" dirty="0" smtClean="0">
                <a:latin typeface="Arial" panose="020B0604020202020204" pitchFamily="34" charset="0"/>
                <a:cs typeface="Arial" panose="020B0604020202020204" pitchFamily="34" charset="0"/>
              </a:rPr>
              <a:t> the church.</a:t>
            </a:r>
          </a:p>
          <a:p>
            <a:pPr lvl="3"/>
            <a:r>
              <a:rPr lang="en-US" dirty="0">
                <a:latin typeface="Arial" panose="020B0604020202020204" pitchFamily="34" charset="0"/>
                <a:cs typeface="Arial" panose="020B0604020202020204" pitchFamily="34" charset="0"/>
              </a:rPr>
              <a:t>Acts </a:t>
            </a:r>
            <a:r>
              <a:rPr lang="en-US" dirty="0" smtClean="0">
                <a:latin typeface="Arial" panose="020B0604020202020204" pitchFamily="34" charset="0"/>
                <a:cs typeface="Arial" panose="020B0604020202020204" pitchFamily="34" charset="0"/>
              </a:rPr>
              <a:t>20:28  They were “overseers”</a:t>
            </a:r>
          </a:p>
          <a:p>
            <a:pPr lvl="3"/>
            <a:r>
              <a:rPr lang="en-US" dirty="0" smtClean="0">
                <a:latin typeface="Arial" panose="020B0604020202020204" pitchFamily="34" charset="0"/>
                <a:cs typeface="Arial" panose="020B0604020202020204" pitchFamily="34" charset="0"/>
              </a:rPr>
              <a:t>1 </a:t>
            </a:r>
            <a:r>
              <a:rPr lang="en-US" dirty="0">
                <a:latin typeface="Arial" panose="020B0604020202020204" pitchFamily="34" charset="0"/>
                <a:cs typeface="Arial" panose="020B0604020202020204" pitchFamily="34" charset="0"/>
              </a:rPr>
              <a:t>Peter 5:2 </a:t>
            </a:r>
            <a:r>
              <a:rPr lang="en-US" dirty="0" smtClean="0">
                <a:latin typeface="Arial" panose="020B0604020202020204" pitchFamily="34" charset="0"/>
                <a:cs typeface="Arial" panose="020B0604020202020204" pitchFamily="34" charset="0"/>
              </a:rPr>
              <a:t> They were to take the “oversight</a:t>
            </a:r>
            <a:r>
              <a:rPr lang="en-US" dirty="0">
                <a:latin typeface="Arial" panose="020B0604020202020204" pitchFamily="34" charset="0"/>
                <a:cs typeface="Arial" panose="020B0604020202020204" pitchFamily="34" charset="0"/>
              </a:rPr>
              <a:t>”</a:t>
            </a:r>
          </a:p>
          <a:p>
            <a:pPr lvl="2"/>
            <a:r>
              <a:rPr lang="en-US" dirty="0" smtClean="0">
                <a:latin typeface="Arial" panose="020B0604020202020204" pitchFamily="34" charset="0"/>
                <a:cs typeface="Arial" panose="020B0604020202020204" pitchFamily="34" charset="0"/>
              </a:rPr>
              <a:t>1 Timothy 3:1-2  An elder is in the “office of a bishop”</a:t>
            </a:r>
          </a:p>
          <a:p>
            <a:pPr lvl="3"/>
            <a:r>
              <a:rPr lang="en-US" dirty="0" smtClean="0">
                <a:latin typeface="Arial" panose="020B0604020202020204" pitchFamily="34" charset="0"/>
                <a:cs typeface="Arial" panose="020B0604020202020204" pitchFamily="34" charset="0"/>
              </a:rPr>
              <a:t>1 Timothy 3:5  Elders “take care of the church of God”</a:t>
            </a:r>
          </a:p>
        </p:txBody>
      </p:sp>
    </p:spTree>
    <p:extLst>
      <p:ext uri="{BB962C8B-B14F-4D97-AF65-F5344CB8AC3E}">
        <p14:creationId xmlns:p14="http://schemas.microsoft.com/office/powerpoint/2010/main" val="2282091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5:17-20  Elders</a:t>
            </a:r>
          </a:p>
          <a:p>
            <a:r>
              <a:rPr lang="en-US" dirty="0" smtClean="0">
                <a:latin typeface="Arial" panose="020B0604020202020204" pitchFamily="34" charset="0"/>
                <a:cs typeface="Arial" panose="020B0604020202020204" pitchFamily="34" charset="0"/>
              </a:rPr>
              <a:t>Worthy of “double honor”  (5:17-18)</a:t>
            </a:r>
          </a:p>
          <a:p>
            <a:pPr lvl="1"/>
            <a:r>
              <a:rPr lang="en-US" dirty="0" smtClean="0">
                <a:latin typeface="Arial" panose="020B0604020202020204" pitchFamily="34" charset="0"/>
                <a:cs typeface="Arial" panose="020B0604020202020204" pitchFamily="34" charset="0"/>
              </a:rPr>
              <a:t>It looks like verse 18 explains the reason for this extra measure of honor and describes compensation for labor.</a:t>
            </a:r>
          </a:p>
          <a:p>
            <a:pPr lvl="2"/>
            <a:r>
              <a:rPr lang="en-US" dirty="0" smtClean="0">
                <a:latin typeface="Arial" panose="020B0604020202020204" pitchFamily="34" charset="0"/>
                <a:cs typeface="Arial" panose="020B0604020202020204" pitchFamily="34" charset="0"/>
              </a:rPr>
              <a:t>1 Corinthians 9:6-13  Another example of labor and compensation using the same illustration of the ox treading the corn (Deuteronomy 25:4).</a:t>
            </a:r>
          </a:p>
          <a:p>
            <a:pPr lvl="2"/>
            <a:r>
              <a:rPr lang="en-US" dirty="0" smtClean="0">
                <a:latin typeface="Arial" panose="020B0604020202020204" pitchFamily="34" charset="0"/>
                <a:cs typeface="Arial" panose="020B0604020202020204" pitchFamily="34" charset="0"/>
              </a:rPr>
              <a:t>5:17  Example of an elder worthy of double honor:  “especially they who labor in the word and doctrine.”</a:t>
            </a:r>
          </a:p>
          <a:p>
            <a:pPr lvl="2"/>
            <a:r>
              <a:rPr lang="en-US" dirty="0" smtClean="0">
                <a:latin typeface="Arial" panose="020B0604020202020204" pitchFamily="34" charset="0"/>
                <a:cs typeface="Arial" panose="020B0604020202020204" pitchFamily="34" charset="0"/>
              </a:rPr>
              <a:t>Matthew 10:10; 20:7-8  A laborer receives </a:t>
            </a:r>
            <a:r>
              <a:rPr lang="en-US" dirty="0">
                <a:latin typeface="Arial" panose="020B0604020202020204" pitchFamily="34" charset="0"/>
                <a:cs typeface="Arial" panose="020B0604020202020204" pitchFamily="34" charset="0"/>
              </a:rPr>
              <a:t>his </a:t>
            </a:r>
            <a:r>
              <a:rPr lang="en-US" dirty="0" smtClean="0">
                <a:latin typeface="Arial" panose="020B0604020202020204" pitchFamily="34" charset="0"/>
                <a:cs typeface="Arial" panose="020B0604020202020204" pitchFamily="34" charset="0"/>
              </a:rPr>
              <a:t>reward.</a:t>
            </a:r>
            <a:endParaRPr lang="en-US" dirty="0">
              <a:latin typeface="Arial" panose="020B0604020202020204" pitchFamily="34" charset="0"/>
              <a:cs typeface="Arial" panose="020B0604020202020204" pitchFamily="34" charset="0"/>
            </a:endParaRPr>
          </a:p>
          <a:p>
            <a:pPr lvl="2"/>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34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5:17-20  Elders</a:t>
            </a:r>
          </a:p>
          <a:p>
            <a:r>
              <a:rPr lang="en-US" dirty="0" smtClean="0">
                <a:latin typeface="Arial" panose="020B0604020202020204" pitchFamily="34" charset="0"/>
                <a:cs typeface="Arial" panose="020B0604020202020204" pitchFamily="34" charset="0"/>
              </a:rPr>
              <a:t>“Receive not an accusation”  (5:19)</a:t>
            </a:r>
          </a:p>
          <a:p>
            <a:pPr lvl="1"/>
            <a:r>
              <a:rPr lang="en-US" dirty="0" smtClean="0">
                <a:latin typeface="Arial" panose="020B0604020202020204" pitchFamily="34" charset="0"/>
                <a:cs typeface="Arial" panose="020B0604020202020204" pitchFamily="34" charset="0"/>
              </a:rPr>
              <a:t>A charge of sin (reference 5:20)</a:t>
            </a:r>
          </a:p>
          <a:p>
            <a:pPr lvl="1"/>
            <a:r>
              <a:rPr lang="en-US" dirty="0" smtClean="0">
                <a:latin typeface="Arial" panose="020B0604020202020204" pitchFamily="34" charset="0"/>
                <a:cs typeface="Arial" panose="020B0604020202020204" pitchFamily="34" charset="0"/>
              </a:rPr>
              <a:t>Don’t believe and accept the accusation as true</a:t>
            </a:r>
          </a:p>
          <a:p>
            <a:pPr lvl="2"/>
            <a:r>
              <a:rPr lang="en-US" dirty="0" smtClean="0">
                <a:latin typeface="Arial" panose="020B0604020202020204" pitchFamily="34" charset="0"/>
                <a:cs typeface="Arial" panose="020B0604020202020204" pitchFamily="34" charset="0"/>
              </a:rPr>
              <a:t>Example of “receive”:  Acts 22:18  “they will not receive thy testimony”</a:t>
            </a:r>
          </a:p>
          <a:p>
            <a:r>
              <a:rPr lang="en-US" dirty="0" smtClean="0">
                <a:latin typeface="Arial" panose="020B0604020202020204" pitchFamily="34" charset="0"/>
                <a:cs typeface="Arial" panose="020B0604020202020204" pitchFamily="34" charset="0"/>
              </a:rPr>
              <a:t>Except at the mouth of two or three witnesses</a:t>
            </a:r>
          </a:p>
          <a:p>
            <a:pPr lvl="1"/>
            <a:r>
              <a:rPr lang="en-US" dirty="0" smtClean="0">
                <a:latin typeface="Arial" panose="020B0604020202020204" pitchFamily="34" charset="0"/>
                <a:cs typeface="Arial" panose="020B0604020202020204" pitchFamily="34" charset="0"/>
              </a:rPr>
              <a:t>Two or three people can substantiate the accusation.</a:t>
            </a:r>
          </a:p>
          <a:p>
            <a:endParaRPr lang="en-US" dirty="0" smtClean="0">
              <a:latin typeface="Arial" panose="020B0604020202020204" pitchFamily="34" charset="0"/>
              <a:cs typeface="Arial" panose="020B0604020202020204" pitchFamily="34" charset="0"/>
            </a:endParaRPr>
          </a:p>
          <a:p>
            <a:pPr lvl="2"/>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340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5:17-20  Elders</a:t>
            </a:r>
          </a:p>
          <a:p>
            <a:r>
              <a:rPr lang="en-US" dirty="0" smtClean="0">
                <a:latin typeface="Arial" panose="020B0604020202020204" pitchFamily="34" charset="0"/>
                <a:cs typeface="Arial" panose="020B0604020202020204" pitchFamily="34" charset="0"/>
              </a:rPr>
              <a:t>“Them that sin rebuke before all...” (5:20)</a:t>
            </a:r>
          </a:p>
          <a:p>
            <a:pPr lvl="1"/>
            <a:r>
              <a:rPr lang="en-US" dirty="0" smtClean="0">
                <a:latin typeface="Arial" panose="020B0604020202020204" pitchFamily="34" charset="0"/>
                <a:cs typeface="Arial" panose="020B0604020202020204" pitchFamily="34" charset="0"/>
              </a:rPr>
              <a:t>Specifically, or at least, an elder of verse 19.</a:t>
            </a:r>
          </a:p>
          <a:p>
            <a:pPr marL="0" indent="0">
              <a:buNone/>
            </a:pPr>
            <a:endParaRPr lang="en-US" dirty="0" smtClean="0">
              <a:latin typeface="Arial" panose="020B0604020202020204" pitchFamily="34" charset="0"/>
              <a:cs typeface="Arial" panose="020B0604020202020204" pitchFamily="34" charset="0"/>
            </a:endParaRPr>
          </a:p>
          <a:p>
            <a:pPr lvl="2"/>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7472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latin typeface="Arial" panose="020B0604020202020204" pitchFamily="34" charset="0"/>
                <a:cs typeface="Arial" panose="020B0604020202020204" pitchFamily="34" charset="0"/>
              </a:rPr>
              <a:t>5:21-22   Paul’s charge for Timothy to carry out his instruction.</a:t>
            </a:r>
          </a:p>
          <a:p>
            <a:r>
              <a:rPr lang="en-US" dirty="0" smtClean="0">
                <a:latin typeface="Arial" panose="020B0604020202020204" pitchFamily="34" charset="0"/>
                <a:cs typeface="Arial" panose="020B0604020202020204" pitchFamily="34" charset="0"/>
              </a:rPr>
              <a:t>Without preferring one above another (21)</a:t>
            </a:r>
          </a:p>
          <a:p>
            <a:pPr lvl="1"/>
            <a:r>
              <a:rPr lang="en-US" dirty="0" smtClean="0">
                <a:latin typeface="Arial" panose="020B0604020202020204" pitchFamily="34" charset="0"/>
                <a:cs typeface="Arial" panose="020B0604020202020204" pitchFamily="34" charset="0"/>
              </a:rPr>
              <a:t>Galatians 2:6,9; Acts 10:34  God’s requirements apply regardless of station and God is no respecter of persons.  </a:t>
            </a:r>
          </a:p>
          <a:p>
            <a:r>
              <a:rPr lang="en-US" dirty="0" smtClean="0">
                <a:latin typeface="Arial" panose="020B0604020202020204" pitchFamily="34" charset="0"/>
                <a:cs typeface="Arial" panose="020B0604020202020204" pitchFamily="34" charset="0"/>
              </a:rPr>
              <a:t>Don’t accept too soon (22)</a:t>
            </a:r>
          </a:p>
          <a:p>
            <a:pPr lvl="1"/>
            <a:r>
              <a:rPr lang="en-US" dirty="0" smtClean="0">
                <a:latin typeface="Arial" panose="020B0604020202020204" pitchFamily="34" charset="0"/>
                <a:cs typeface="Arial" panose="020B0604020202020204" pitchFamily="34" charset="0"/>
              </a:rPr>
              <a:t>Example:  I Timothy 3:10 “let these first be proved”</a:t>
            </a:r>
          </a:p>
          <a:p>
            <a:r>
              <a:rPr lang="en-US" dirty="0" smtClean="0">
                <a:latin typeface="Arial" panose="020B0604020202020204" pitchFamily="34" charset="0"/>
                <a:cs typeface="Arial" panose="020B0604020202020204" pitchFamily="34" charset="0"/>
              </a:rPr>
              <a:t>Don’t share in other’s sin, keep thyself pure (22). We don’t want to help someone do something wrong or go along with someone doing wrong.</a:t>
            </a:r>
          </a:p>
          <a:p>
            <a:pPr lvl="1"/>
            <a:r>
              <a:rPr lang="en-US" dirty="0" smtClean="0">
                <a:latin typeface="Arial" panose="020B0604020202020204" pitchFamily="34" charset="0"/>
                <a:cs typeface="Arial" panose="020B0604020202020204" pitchFamily="34" charset="0"/>
              </a:rPr>
              <a:t>Examples:  </a:t>
            </a:r>
          </a:p>
          <a:p>
            <a:pPr lvl="2"/>
            <a:r>
              <a:rPr lang="en-US" dirty="0" smtClean="0">
                <a:latin typeface="Arial" panose="020B0604020202020204" pitchFamily="34" charset="0"/>
                <a:cs typeface="Arial" panose="020B0604020202020204" pitchFamily="34" charset="0"/>
              </a:rPr>
              <a:t>2 John 10-11  “he that </a:t>
            </a:r>
            <a:r>
              <a:rPr lang="en-US" dirty="0" err="1" smtClean="0">
                <a:latin typeface="Arial" panose="020B0604020202020204" pitchFamily="34" charset="0"/>
                <a:cs typeface="Arial" panose="020B0604020202020204" pitchFamily="34" charset="0"/>
              </a:rPr>
              <a:t>biddeth</a:t>
            </a:r>
            <a:r>
              <a:rPr lang="en-US" dirty="0" smtClean="0">
                <a:latin typeface="Arial" panose="020B0604020202020204" pitchFamily="34" charset="0"/>
                <a:cs typeface="Arial" panose="020B0604020202020204" pitchFamily="34" charset="0"/>
              </a:rPr>
              <a:t> him God speed is partaker of his evil deeds”</a:t>
            </a:r>
          </a:p>
          <a:p>
            <a:pPr lvl="2"/>
            <a:r>
              <a:rPr lang="en-US" dirty="0" smtClean="0">
                <a:latin typeface="Arial" panose="020B0604020202020204" pitchFamily="34" charset="0"/>
                <a:cs typeface="Arial" panose="020B0604020202020204" pitchFamily="34" charset="0"/>
              </a:rPr>
              <a:t>3 John 11  “follow not that which is evil”</a:t>
            </a:r>
          </a:p>
          <a:p>
            <a:pPr lvl="2"/>
            <a:r>
              <a:rPr lang="en-US" dirty="0" smtClean="0">
                <a:latin typeface="Arial" panose="020B0604020202020204" pitchFamily="34" charset="0"/>
                <a:cs typeface="Arial" panose="020B0604020202020204" pitchFamily="34" charset="0"/>
              </a:rPr>
              <a:t>Exodus 23:2  “thou shalt not follow a multitude to do evil”</a:t>
            </a:r>
          </a:p>
          <a:p>
            <a:pPr lvl="1"/>
            <a:r>
              <a:rPr lang="en-US" dirty="0" smtClean="0">
                <a:latin typeface="Arial" panose="020B0604020202020204" pitchFamily="34" charset="0"/>
                <a:cs typeface="Arial" panose="020B0604020202020204" pitchFamily="34" charset="0"/>
              </a:rPr>
              <a:t>“It’s the elder’s responsibility, only they will be held accountable”</a:t>
            </a:r>
          </a:p>
        </p:txBody>
      </p:sp>
    </p:spTree>
    <p:extLst>
      <p:ext uri="{BB962C8B-B14F-4D97-AF65-F5344CB8AC3E}">
        <p14:creationId xmlns:p14="http://schemas.microsoft.com/office/powerpoint/2010/main" val="3235305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Side note:  We want to be careful not to “context a passage to death” and strip away proper general application of a passage simply because the general statement was used in a specific context.  That is part of handling aright the word of Truth (2 Timothy 2:15).</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1 Timothy 5:22 teaches us “lay hands suddenly on </a:t>
            </a:r>
            <a:r>
              <a:rPr lang="en-US" u="sng" dirty="0" smtClean="0">
                <a:latin typeface="Arial" panose="020B0604020202020204" pitchFamily="34" charset="0"/>
                <a:cs typeface="Arial" panose="020B0604020202020204" pitchFamily="34" charset="0"/>
              </a:rPr>
              <a:t>no </a:t>
            </a:r>
            <a:r>
              <a:rPr lang="en-US" u="sng" dirty="0" err="1" smtClean="0">
                <a:latin typeface="Arial" panose="020B0604020202020204" pitchFamily="34" charset="0"/>
                <a:cs typeface="Arial" panose="020B0604020202020204" pitchFamily="34" charset="0"/>
              </a:rPr>
              <a:t>man</a:t>
            </a:r>
            <a:r>
              <a:rPr lang="en-US" dirty="0" err="1">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“neither</a:t>
            </a:r>
            <a:r>
              <a:rPr lang="en-US" dirty="0" smtClean="0">
                <a:latin typeface="Arial" panose="020B0604020202020204" pitchFamily="34" charset="0"/>
                <a:cs typeface="Arial" panose="020B0604020202020204" pitchFamily="34" charset="0"/>
              </a:rPr>
              <a:t> be partaker of </a:t>
            </a:r>
            <a:r>
              <a:rPr lang="en-US" u="sng" dirty="0" smtClean="0">
                <a:latin typeface="Arial" panose="020B0604020202020204" pitchFamily="34" charset="0"/>
                <a:cs typeface="Arial" panose="020B0604020202020204" pitchFamily="34" charset="0"/>
              </a:rPr>
              <a:t>other men’s sins:  keep thyself pure.</a:t>
            </a:r>
            <a:r>
              <a:rPr lang="en-US" dirty="0" smtClean="0">
                <a:latin typeface="Arial" panose="020B0604020202020204" pitchFamily="34" charset="0"/>
                <a:cs typeface="Arial" panose="020B0604020202020204" pitchFamily="34" charset="0"/>
              </a:rPr>
              <a:t>”  From this passage we should understand not to be partaker of other men’s sins even in regard to something other than the work of elders.  </a:t>
            </a: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6061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Arial" panose="020B0604020202020204" pitchFamily="34" charset="0"/>
                <a:cs typeface="Arial" panose="020B0604020202020204" pitchFamily="34" charset="0"/>
              </a:rPr>
              <a:t>Side note.  Here are some examples of general statements that apply to more than simply the specific topic under consideration.</a:t>
            </a:r>
          </a:p>
          <a:p>
            <a:r>
              <a:rPr lang="en-US" dirty="0" smtClean="0">
                <a:latin typeface="Arial" panose="020B0604020202020204" pitchFamily="34" charset="0"/>
                <a:cs typeface="Arial" panose="020B0604020202020204" pitchFamily="34" charset="0"/>
              </a:rPr>
              <a:t>1 Corinthians 15:33 “bad company corrupts good character” not only taught the Corinthians and us that we should beware of “false teachers on the resurrection” (15:12) but also that we should beware of our worldly friends.</a:t>
            </a:r>
          </a:p>
          <a:p>
            <a:r>
              <a:rPr lang="en-US" dirty="0" smtClean="0">
                <a:latin typeface="Arial" panose="020B0604020202020204" pitchFamily="34" charset="0"/>
                <a:cs typeface="Arial" panose="020B0604020202020204" pitchFamily="34" charset="0"/>
              </a:rPr>
              <a:t>Matthew 15:14 “if the blind lead the blind, both shall fall into the ditch” not only applied to the Pharisees and those who listened to them on their doctrine of “</a:t>
            </a:r>
            <a:r>
              <a:rPr lang="en-US" dirty="0" err="1" smtClean="0">
                <a:latin typeface="Arial" panose="020B0604020202020204" pitchFamily="34" charset="0"/>
                <a:cs typeface="Arial" panose="020B0604020202020204" pitchFamily="34" charset="0"/>
              </a:rPr>
              <a:t>corban</a:t>
            </a:r>
            <a:r>
              <a:rPr lang="en-US" dirty="0" smtClean="0">
                <a:latin typeface="Arial" panose="020B0604020202020204" pitchFamily="34" charset="0"/>
                <a:cs typeface="Arial" panose="020B0604020202020204" pitchFamily="34" charset="0"/>
              </a:rPr>
              <a:t>”, but it applies to us as we hear teachers today.</a:t>
            </a:r>
          </a:p>
          <a:p>
            <a:pPr lvl="2"/>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442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5:17-25; 6:1-10</a:t>
            </a:r>
            <a:endParaRPr lang="en-US" dirty="0"/>
          </a:p>
        </p:txBody>
      </p:sp>
      <p:sp>
        <p:nvSpPr>
          <p:cNvPr id="3" name="Content Placeholder 2"/>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2 </a:t>
            </a:r>
            <a:r>
              <a:rPr lang="en-US" dirty="0" smtClean="0">
                <a:latin typeface="Arial" panose="020B0604020202020204" pitchFamily="34" charset="0"/>
                <a:cs typeface="Arial" panose="020B0604020202020204" pitchFamily="34" charset="0"/>
              </a:rPr>
              <a:t>John 9 “whosoever </a:t>
            </a:r>
            <a:r>
              <a:rPr lang="en-US" dirty="0" err="1" smtClean="0">
                <a:latin typeface="Arial" panose="020B0604020202020204" pitchFamily="34" charset="0"/>
                <a:cs typeface="Arial" panose="020B0604020202020204" pitchFamily="34" charset="0"/>
              </a:rPr>
              <a:t>transgresseth</a:t>
            </a:r>
            <a:r>
              <a:rPr lang="en-US" dirty="0" smtClean="0">
                <a:latin typeface="Arial" panose="020B0604020202020204" pitchFamily="34" charset="0"/>
                <a:cs typeface="Arial" panose="020B0604020202020204" pitchFamily="34" charset="0"/>
              </a:rPr>
              <a:t> and </a:t>
            </a:r>
            <a:r>
              <a:rPr lang="en-US" dirty="0" err="1" smtClean="0">
                <a:latin typeface="Arial" panose="020B0604020202020204" pitchFamily="34" charset="0"/>
                <a:cs typeface="Arial" panose="020B0604020202020204" pitchFamily="34" charset="0"/>
              </a:rPr>
              <a:t>abideth</a:t>
            </a:r>
            <a:r>
              <a:rPr lang="en-US" dirty="0" smtClean="0">
                <a:latin typeface="Arial" panose="020B0604020202020204" pitchFamily="34" charset="0"/>
                <a:cs typeface="Arial" panose="020B0604020202020204" pitchFamily="34" charset="0"/>
              </a:rPr>
              <a:t> not in the doctrine of Christ, hath not God” not only applied to the gnostic who denied that Jesus came in the flesh (v7), but in general to anyone who goes beyond the word of the Lord.</a:t>
            </a:r>
          </a:p>
          <a:p>
            <a:r>
              <a:rPr lang="en-US" dirty="0" smtClean="0">
                <a:latin typeface="Arial" panose="020B0604020202020204" pitchFamily="34" charset="0"/>
                <a:cs typeface="Arial" panose="020B0604020202020204" pitchFamily="34" charset="0"/>
              </a:rPr>
              <a:t>1 Corinthians 14:35 “for it is a shame for women to speak In the church” not only applied/applies to a context of spiritual gifts but to any “woman preacher” then and now.</a:t>
            </a:r>
          </a:p>
          <a:p>
            <a:pPr lvl="2"/>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13892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4080</TotalTime>
  <Words>1236</Words>
  <Application>Microsoft Office PowerPoint</Application>
  <PresentationFormat>On-screen Show (4:3)</PresentationFormat>
  <Paragraphs>90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1 Timothy 5:17-25; 6:1-10</vt:lpstr>
      <vt:lpstr>Schedule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315</cp:revision>
  <dcterms:created xsi:type="dcterms:W3CDTF">2013-09-01T10:11:04Z</dcterms:created>
  <dcterms:modified xsi:type="dcterms:W3CDTF">2013-10-23T23:31:37Z</dcterms:modified>
</cp:coreProperties>
</file>