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6" r:id="rId2"/>
    <p:sldId id="280" r:id="rId3"/>
    <p:sldId id="285" r:id="rId4"/>
    <p:sldId id="287" r:id="rId5"/>
    <p:sldId id="284" r:id="rId6"/>
    <p:sldId id="286" r:id="rId7"/>
    <p:sldId id="283" r:id="rId8"/>
    <p:sldId id="288" r:id="rId9"/>
  </p:sldIdLst>
  <p:sldSz cx="9144000" cy="6858000" type="screen4x3"/>
  <p:notesSz cx="7023100" cy="9309100"/>
  <p:embeddedFontLst>
    <p:embeddedFont>
      <p:font typeface="Algerian" panose="04020705040A02060702" pitchFamily="82"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BAAD88"/>
    <a:srgbClr val="F4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4" d="100"/>
          <a:sy n="74" d="100"/>
        </p:scale>
        <p:origin x="6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98EB16-7F5E-4242-B744-7874D5432936}"/>
              </a:ext>
            </a:extLst>
          </p:cNvPr>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a:extLst>
              <a:ext uri="{FF2B5EF4-FFF2-40B4-BE49-F238E27FC236}">
                <a16:creationId xmlns:a16="http://schemas.microsoft.com/office/drawing/2014/main" id="{CCE57E76-33CD-4230-B8E6-FE9D69CFFFA8}"/>
              </a:ext>
            </a:extLst>
          </p:cNvPr>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4891A314-7367-474F-9766-FEFA02927D73}" type="datetimeFigureOut">
              <a:rPr lang="en-US" smtClean="0"/>
              <a:t>10/31/2018</a:t>
            </a:fld>
            <a:endParaRPr lang="en-US"/>
          </a:p>
        </p:txBody>
      </p:sp>
      <p:sp>
        <p:nvSpPr>
          <p:cNvPr id="4" name="Footer Placeholder 3">
            <a:extLst>
              <a:ext uri="{FF2B5EF4-FFF2-40B4-BE49-F238E27FC236}">
                <a16:creationId xmlns:a16="http://schemas.microsoft.com/office/drawing/2014/main" id="{45057EAE-FBFE-41C6-881F-3BC3B2E7BF95}"/>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C6E44D-9626-4A87-8501-97DF0C98C534}"/>
              </a:ext>
            </a:extLst>
          </p:cNvPr>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54BE21E1-C397-4F3F-9547-4598A5D8DED1}" type="slidenum">
              <a:rPr lang="en-US" smtClean="0"/>
              <a:t>‹#›</a:t>
            </a:fld>
            <a:endParaRPr lang="en-US"/>
          </a:p>
        </p:txBody>
      </p:sp>
    </p:spTree>
    <p:extLst>
      <p:ext uri="{BB962C8B-B14F-4D97-AF65-F5344CB8AC3E}">
        <p14:creationId xmlns:p14="http://schemas.microsoft.com/office/powerpoint/2010/main" val="273608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7C699FBE-A6E7-4D50-A60E-4B8994BDDEB6}" type="datetimeFigureOut">
              <a:rPr lang="en-US" smtClean="0"/>
              <a:t>10/31/2018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1E7C21A1-9643-4839-BB89-4E2AF6EFB182}" type="slidenum">
              <a:rPr lang="en-US" smtClean="0"/>
              <a:t>‹#›</a:t>
            </a:fld>
            <a:endParaRPr lang="en-US"/>
          </a:p>
        </p:txBody>
      </p:sp>
    </p:spTree>
    <p:extLst>
      <p:ext uri="{BB962C8B-B14F-4D97-AF65-F5344CB8AC3E}">
        <p14:creationId xmlns:p14="http://schemas.microsoft.com/office/powerpoint/2010/main" val="40376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1</a:t>
            </a:fld>
            <a:endParaRPr lang="en-US"/>
          </a:p>
        </p:txBody>
      </p:sp>
    </p:spTree>
    <p:extLst>
      <p:ext uri="{BB962C8B-B14F-4D97-AF65-F5344CB8AC3E}">
        <p14:creationId xmlns:p14="http://schemas.microsoft.com/office/powerpoint/2010/main" val="130862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2</a:t>
            </a:fld>
            <a:endParaRPr lang="en-US"/>
          </a:p>
        </p:txBody>
      </p:sp>
    </p:spTree>
    <p:extLst>
      <p:ext uri="{BB962C8B-B14F-4D97-AF65-F5344CB8AC3E}">
        <p14:creationId xmlns:p14="http://schemas.microsoft.com/office/powerpoint/2010/main" val="89221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Isaiah 10:33-34  Behold, the Lord, The LORD of hosts, Will lop off the bough with terror; Those of high stature will be hewn down, And the haughty will be humbled.  34  He will cut down the thickets of the forest with iron, And Lebanon will fall by the Mighty One.</a:t>
            </a:r>
          </a:p>
          <a:p>
            <a:r>
              <a:rPr lang="en-US" dirty="0"/>
              <a:t>Proverbs 15:25 The LORD will destroy the house of the proud</a:t>
            </a:r>
          </a:p>
          <a:p>
            <a:r>
              <a:rPr lang="en-US" dirty="0"/>
              <a:t>Proverbs 16:5  Everyone proud in heart is an abomination to the LORD; Though they join forces, none will go unpunished.</a:t>
            </a:r>
          </a:p>
          <a:p>
            <a:r>
              <a:rPr lang="en-US" dirty="0"/>
              <a:t>Proverbs 16:18  Pride goes before destruction, And a haughty spirit before a fall.</a:t>
            </a:r>
          </a:p>
          <a:p>
            <a:r>
              <a:rPr lang="en-US" dirty="0"/>
              <a:t>Proverbs 18:12  Before destruction the heart of a man is haughty, And before honor is humility.</a:t>
            </a:r>
          </a:p>
          <a:p>
            <a:endParaRPr lang="en-US" dirty="0"/>
          </a:p>
        </p:txBody>
      </p:sp>
      <p:sp>
        <p:nvSpPr>
          <p:cNvPr id="4" name="Slide Number Placeholder 3"/>
          <p:cNvSpPr>
            <a:spLocks noGrp="1"/>
          </p:cNvSpPr>
          <p:nvPr>
            <p:ph type="sldNum" sz="quarter" idx="5"/>
          </p:nvPr>
        </p:nvSpPr>
        <p:spPr/>
        <p:txBody>
          <a:bodyPr/>
          <a:lstStyle/>
          <a:p>
            <a:fld id="{1E7C21A1-9643-4839-BB89-4E2AF6EFB182}" type="slidenum">
              <a:rPr lang="en-US" smtClean="0"/>
              <a:t>3</a:t>
            </a:fld>
            <a:endParaRPr lang="en-US"/>
          </a:p>
        </p:txBody>
      </p:sp>
    </p:spTree>
    <p:extLst>
      <p:ext uri="{BB962C8B-B14F-4D97-AF65-F5344CB8AC3E}">
        <p14:creationId xmlns:p14="http://schemas.microsoft.com/office/powerpoint/2010/main" val="411785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4</a:t>
            </a:fld>
            <a:endParaRPr lang="en-US"/>
          </a:p>
        </p:txBody>
      </p:sp>
    </p:spTree>
    <p:extLst>
      <p:ext uri="{BB962C8B-B14F-4D97-AF65-F5344CB8AC3E}">
        <p14:creationId xmlns:p14="http://schemas.microsoft.com/office/powerpoint/2010/main" val="335726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5</a:t>
            </a:fld>
            <a:endParaRPr lang="en-US"/>
          </a:p>
        </p:txBody>
      </p:sp>
    </p:spTree>
    <p:extLst>
      <p:ext uri="{BB962C8B-B14F-4D97-AF65-F5344CB8AC3E}">
        <p14:creationId xmlns:p14="http://schemas.microsoft.com/office/powerpoint/2010/main" val="193472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OF BABYLON Isaiah 13:10  For the stars of heaven and their constellations Will not give their light; The sun will be darkened in its going forth, And the moon will not cause its light to shine.</a:t>
            </a:r>
          </a:p>
          <a:p>
            <a:r>
              <a:rPr lang="en-US" dirty="0"/>
              <a:t>FALL OF MANY NATIONS: Isaiah 34:2-4  For the indignation of the LORD is against all nations, And His fury against all their armies; He has utterly destroyed them, He has given them over to the slaughter.  3  Also their slain shall be thrown out; Their stench shall rise from their corpses, And the mountains shall be melted with their blood.  4  All the host of heaven shall be dissolved, And the heavens shall be rolled up like a scroll; All their host shall fall down As the leaf falls from the vine, And as fruit falling from a fig tree.</a:t>
            </a:r>
          </a:p>
          <a:p>
            <a:r>
              <a:rPr lang="en-US" dirty="0"/>
              <a:t>FALL OF JUDAH Jeremiah 4:28  For this shall the earth mourn, And the heavens above be black, Because I have spoken. I have purposed and will not relent, Nor will I turn back from it.</a:t>
            </a:r>
          </a:p>
          <a:p>
            <a:r>
              <a:rPr lang="en-US" dirty="0"/>
              <a:t>FALL OF JERUSALEM: Matthew 24:29  "Immediately after the tribulation of those days the sun will be darkened, and the moon will not give its light; the stars will fall from heaven, and the powers of the heavens will be shaken.</a:t>
            </a:r>
          </a:p>
        </p:txBody>
      </p:sp>
      <p:sp>
        <p:nvSpPr>
          <p:cNvPr id="4" name="Slide Number Placeholder 3"/>
          <p:cNvSpPr>
            <a:spLocks noGrp="1"/>
          </p:cNvSpPr>
          <p:nvPr>
            <p:ph type="sldNum" sz="quarter" idx="5"/>
          </p:nvPr>
        </p:nvSpPr>
        <p:spPr/>
        <p:txBody>
          <a:bodyPr/>
          <a:lstStyle/>
          <a:p>
            <a:fld id="{1E7C21A1-9643-4839-BB89-4E2AF6EFB182}" type="slidenum">
              <a:rPr lang="en-US" smtClean="0"/>
              <a:t>6</a:t>
            </a:fld>
            <a:endParaRPr lang="en-US"/>
          </a:p>
        </p:txBody>
      </p:sp>
    </p:spTree>
    <p:extLst>
      <p:ext uri="{BB962C8B-B14F-4D97-AF65-F5344CB8AC3E}">
        <p14:creationId xmlns:p14="http://schemas.microsoft.com/office/powerpoint/2010/main" val="319856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7</a:t>
            </a:fld>
            <a:endParaRPr lang="en-US"/>
          </a:p>
        </p:txBody>
      </p:sp>
    </p:spTree>
    <p:extLst>
      <p:ext uri="{BB962C8B-B14F-4D97-AF65-F5344CB8AC3E}">
        <p14:creationId xmlns:p14="http://schemas.microsoft.com/office/powerpoint/2010/main" val="189959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8</a:t>
            </a:fld>
            <a:endParaRPr lang="en-US"/>
          </a:p>
        </p:txBody>
      </p:sp>
    </p:spTree>
    <p:extLst>
      <p:ext uri="{BB962C8B-B14F-4D97-AF65-F5344CB8AC3E}">
        <p14:creationId xmlns:p14="http://schemas.microsoft.com/office/powerpoint/2010/main" val="25441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76122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57876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41686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46127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32E1-2A13-4209-AD80-523180C89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429351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A32E1-2A13-4209-AD80-523180C8965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407567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A32E1-2A13-4209-AD80-523180C8965C}"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87064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A32E1-2A13-4209-AD80-523180C8965C}"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08652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32E1-2A13-4209-AD80-523180C8965C}"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66510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42607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40200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32E1-2A13-4209-AD80-523180C8965C}" type="datetimeFigureOut">
              <a:rPr lang="en-US" smtClean="0"/>
              <a:t>10/31/2018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E4E7-10EA-4E84-AC73-597C229DED6B}" type="slidenum">
              <a:rPr lang="en-US" smtClean="0"/>
              <a:t>‹#›</a:t>
            </a:fld>
            <a:endParaRPr lang="en-US"/>
          </a:p>
        </p:txBody>
      </p:sp>
    </p:spTree>
    <p:extLst>
      <p:ext uri="{BB962C8B-B14F-4D97-AF65-F5344CB8AC3E}">
        <p14:creationId xmlns:p14="http://schemas.microsoft.com/office/powerpoint/2010/main" val="1861818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1088" y="1442434"/>
            <a:ext cx="9586174" cy="2078268"/>
          </a:xfrm>
        </p:spPr>
        <p:txBody>
          <a:bodyPr>
            <a:normAutofit/>
          </a:bodyPr>
          <a:lstStyle/>
          <a:p>
            <a:r>
              <a:rPr lang="en-US" sz="11500" cap="small" dirty="0">
                <a:effectLst>
                  <a:outerShdw blurRad="38100" dist="38100" dir="2700000" algn="tl">
                    <a:srgbClr val="000000">
                      <a:alpha val="43137"/>
                    </a:srgbClr>
                  </a:outerShdw>
                </a:effectLst>
                <a:latin typeface="Algerian" panose="04020705040A02060702" pitchFamily="82" charset="0"/>
              </a:rPr>
              <a:t>Ezekiel</a:t>
            </a:r>
          </a:p>
        </p:txBody>
      </p:sp>
      <p:sp>
        <p:nvSpPr>
          <p:cNvPr id="3" name="Subtitle 2"/>
          <p:cNvSpPr>
            <a:spLocks noGrp="1"/>
          </p:cNvSpPr>
          <p:nvPr>
            <p:ph type="subTitle" idx="1"/>
          </p:nvPr>
        </p:nvSpPr>
        <p:spPr>
          <a:xfrm>
            <a:off x="-1" y="3241302"/>
            <a:ext cx="9144000" cy="558800"/>
          </a:xfrm>
        </p:spPr>
        <p:txBody>
          <a:bodyPr>
            <a:normAutofit/>
          </a:bodyPr>
          <a:lstStyle/>
          <a:p>
            <a:r>
              <a:rPr lang="en-US" sz="3200" b="1" i="1" dirty="0">
                <a:effectLst>
                  <a:glow rad="101600">
                    <a:srgbClr val="F4F3DC">
                      <a:alpha val="60000"/>
                    </a:srgbClr>
                  </a:glow>
                  <a:outerShdw blurRad="38100" dist="38100" dir="2700000" algn="tl">
                    <a:srgbClr val="000000">
                      <a:alpha val="43137"/>
                    </a:srgbClr>
                  </a:outerShdw>
                </a:effectLst>
              </a:rPr>
              <a:t>“Ye Shall Know That I Am The Lord”</a:t>
            </a:r>
          </a:p>
        </p:txBody>
      </p:sp>
    </p:spTree>
    <p:extLst>
      <p:ext uri="{BB962C8B-B14F-4D97-AF65-F5344CB8AC3E}">
        <p14:creationId xmlns:p14="http://schemas.microsoft.com/office/powerpoint/2010/main" val="6196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16 – Ezekiel 31-32</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920747" y="2063061"/>
            <a:ext cx="3770753" cy="5021092"/>
          </a:xfrm>
        </p:spPr>
        <p:txBody>
          <a:bodyPr>
            <a:normAutofit/>
          </a:bodyPr>
          <a:lstStyle/>
          <a:p>
            <a:pPr marL="0" indent="0" algn="ctr">
              <a:buNone/>
            </a:pPr>
            <a:r>
              <a:rPr lang="en-US" sz="3600" b="1" dirty="0">
                <a:effectLst>
                  <a:outerShdw blurRad="38100" dist="38100" dir="2700000" algn="tl">
                    <a:srgbClr val="000000">
                      <a:alpha val="43137"/>
                    </a:srgbClr>
                  </a:outerShdw>
                </a:effectLst>
              </a:rPr>
              <a:t>Egypt would fall like a great cedar – just as Assyria had </a:t>
            </a:r>
            <a:r>
              <a:rPr lang="en-US" sz="3600" dirty="0">
                <a:effectLst>
                  <a:outerShdw blurRad="38100" dist="38100" dir="2700000" algn="tl">
                    <a:srgbClr val="000000">
                      <a:alpha val="43137"/>
                    </a:srgbClr>
                  </a:outerShdw>
                </a:effectLst>
              </a:rPr>
              <a:t>(31:1-9)</a:t>
            </a:r>
          </a:p>
          <a:p>
            <a:pPr marL="623888" lvl="1" indent="-277813">
              <a:tabLst>
                <a:tab pos="692150" algn="l"/>
              </a:tabLst>
            </a:pPr>
            <a:endParaRPr lang="en-US" sz="3200" dirty="0">
              <a:effectLst>
                <a:outerShdw blurRad="38100" dist="38100" dir="2700000" algn="tl">
                  <a:srgbClr val="000000">
                    <a:alpha val="43137"/>
                  </a:srgbClr>
                </a:outerShdw>
              </a:effectLst>
            </a:endParaRPr>
          </a:p>
        </p:txBody>
      </p:sp>
      <p:pic>
        <p:nvPicPr>
          <p:cNvPr id="4" name="Picture 2" descr="Tree, Chilean Cedar, Isolated, Austrocedrus Chilensis">
            <a:extLst>
              <a:ext uri="{FF2B5EF4-FFF2-40B4-BE49-F238E27FC236}">
                <a16:creationId xmlns:a16="http://schemas.microsoft.com/office/drawing/2014/main" id="{9D6F2104-08E9-488C-A699-856DA2C9A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4" y="234950"/>
            <a:ext cx="3770753"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2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2" descr="Tree, Chilean Cedar, Isolated, Austrocedrus Chilensis">
            <a:extLst>
              <a:ext uri="{FF2B5EF4-FFF2-40B4-BE49-F238E27FC236}">
                <a16:creationId xmlns:a16="http://schemas.microsoft.com/office/drawing/2014/main" id="{4D4434ED-7627-4903-B7CD-B9A192B4C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773" y="1588987"/>
            <a:ext cx="2999227" cy="50810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0"/>
            <a:ext cx="9144000" cy="1388533"/>
          </a:xfrm>
          <a:blipFill>
            <a:blip r:embed="rId4"/>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16 – Ezekiel 31-32</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11756" y="1588987"/>
            <a:ext cx="6641431" cy="5312421"/>
          </a:xfrm>
        </p:spPr>
        <p:txBody>
          <a:bodyPr>
            <a:normAutofit fontScale="85000" lnSpcReduction="20000"/>
          </a:bodyPr>
          <a:lstStyle/>
          <a:p>
            <a:pPr marL="0" indent="0">
              <a:buNone/>
            </a:pPr>
            <a:r>
              <a:rPr lang="en-US" sz="4200" b="1" dirty="0">
                <a:effectLst>
                  <a:outerShdw blurRad="38100" dist="38100" dir="2700000" algn="tl">
                    <a:srgbClr val="000000">
                      <a:alpha val="43137"/>
                    </a:srgbClr>
                  </a:outerShdw>
                </a:effectLst>
              </a:rPr>
              <a:t>Egypt would fall like a great cedar		– just as Assyria had</a:t>
            </a:r>
            <a:endParaRPr lang="en-US" sz="4200" dirty="0">
              <a:effectLst>
                <a:outerShdw blurRad="38100" dist="38100" dir="2700000" algn="tl">
                  <a:srgbClr val="000000">
                    <a:alpha val="43137"/>
                  </a:srgbClr>
                </a:outerShdw>
              </a:effectLst>
            </a:endParaRPr>
          </a:p>
          <a:p>
            <a:pPr marL="347663" indent="-347663">
              <a:tabLst>
                <a:tab pos="692150" algn="l"/>
              </a:tabLst>
            </a:pPr>
            <a:r>
              <a:rPr lang="en-US" sz="3600" dirty="0">
                <a:effectLst>
                  <a:outerShdw blurRad="38100" dist="38100" dir="2700000" algn="tl">
                    <a:srgbClr val="000000">
                      <a:alpha val="43137"/>
                    </a:srgbClr>
                  </a:outerShdw>
                </a:effectLst>
              </a:rPr>
              <a:t>Egypt, like Assyria -- is a great cedar (31:1-9)</a:t>
            </a:r>
          </a:p>
          <a:p>
            <a:pPr marL="347663" indent="-347663">
              <a:tabLst>
                <a:tab pos="692150" algn="l"/>
              </a:tabLst>
            </a:pPr>
            <a:r>
              <a:rPr lang="en-US" sz="3600" dirty="0">
                <a:effectLst>
                  <a:outerShdw blurRad="38100" dist="38100" dir="2700000" algn="tl">
                    <a:srgbClr val="000000">
                      <a:alpha val="43137"/>
                    </a:srgbClr>
                  </a:outerShdw>
                </a:effectLst>
              </a:rPr>
              <a:t>Assyria fell when it was lifted up with pride [conquered by Babylon in 612 BC] (31:10-14; Isaiah 10:5-15, 33-34)</a:t>
            </a:r>
          </a:p>
          <a:p>
            <a:pPr marL="625475" lvl="1" indent="-282575">
              <a:tabLst>
                <a:tab pos="692150" algn="l"/>
              </a:tabLst>
            </a:pPr>
            <a:r>
              <a:rPr lang="en-US" sz="3200" dirty="0">
                <a:effectLst>
                  <a:outerShdw blurRad="38100" dist="38100" dir="2700000" algn="tl">
                    <a:srgbClr val="000000">
                      <a:alpha val="43137"/>
                    </a:srgbClr>
                  </a:outerShdw>
                </a:effectLst>
              </a:rPr>
              <a:t>The same principle is at work with proud individuals  (Prov. 15:25; 16:5, 18; 18:12)</a:t>
            </a:r>
          </a:p>
          <a:p>
            <a:pPr marL="347663" indent="-347663">
              <a:tabLst>
                <a:tab pos="692150" algn="l"/>
              </a:tabLst>
            </a:pPr>
            <a:r>
              <a:rPr lang="en-US" sz="3600" dirty="0">
                <a:effectLst>
                  <a:outerShdw blurRad="38100" dist="38100" dir="2700000" algn="tl">
                    <a:srgbClr val="000000">
                      <a:alpha val="43137"/>
                    </a:srgbClr>
                  </a:outerShdw>
                </a:effectLst>
              </a:rPr>
              <a:t>Nations were shaken by the fall of Assyria (31:15-17)</a:t>
            </a:r>
          </a:p>
          <a:p>
            <a:pPr marL="347663" indent="-347663">
              <a:tabLst>
                <a:tab pos="692150" algn="l"/>
              </a:tabLst>
            </a:pPr>
            <a:r>
              <a:rPr lang="en-US" sz="3600" dirty="0">
                <a:effectLst>
                  <a:outerShdw blurRad="38100" dist="38100" dir="2700000" algn="tl">
                    <a:srgbClr val="000000">
                      <a:alpha val="43137"/>
                    </a:srgbClr>
                  </a:outerShdw>
                </a:effectLst>
              </a:rPr>
              <a:t>Egypt would be brought down as well, in much the same way (31:18)</a:t>
            </a:r>
          </a:p>
          <a:p>
            <a:pPr marL="623888" lvl="1" indent="-277813">
              <a:tabLst>
                <a:tab pos="692150" algn="l"/>
              </a:tabLst>
            </a:pP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0816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DC57-A3A2-4066-A667-A915CF9EDC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538302-35F5-463C-9D0C-FAD98B132740}"/>
              </a:ext>
            </a:extLst>
          </p:cNvPr>
          <p:cNvSpPr>
            <a:spLocks noGrp="1"/>
          </p:cNvSpPr>
          <p:nvPr>
            <p:ph idx="1"/>
          </p:nvPr>
        </p:nvSpPr>
        <p:spPr/>
        <p:txBody>
          <a:bodyPr/>
          <a:lstStyle/>
          <a:p>
            <a:endParaRPr lang="en-US" dirty="0"/>
          </a:p>
        </p:txBody>
      </p:sp>
      <p:pic>
        <p:nvPicPr>
          <p:cNvPr id="1026" name="Picture 2" descr="Related image">
            <a:extLst>
              <a:ext uri="{FF2B5EF4-FFF2-40B4-BE49-F238E27FC236}">
                <a16:creationId xmlns:a16="http://schemas.microsoft.com/office/drawing/2014/main" id="{F80C37A6-B320-4722-B976-EDF05F306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1" y="-1013312"/>
            <a:ext cx="10012918" cy="1166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0730"/>
            <a:ext cx="2627698" cy="6507270"/>
          </a:xfrm>
        </p:spPr>
        <p:txBody>
          <a:bodyPr>
            <a:normAutofit lnSpcReduction="10000"/>
          </a:bodyPr>
          <a:lstStyle/>
          <a:p>
            <a:pPr marL="0" indent="0">
              <a:buNone/>
            </a:pPr>
            <a:r>
              <a:rPr lang="en-US" sz="3600" b="1" dirty="0">
                <a:effectLst>
                  <a:outerShdw blurRad="38100" dist="38100" dir="2700000" algn="tl">
                    <a:srgbClr val="000000">
                      <a:alpha val="43137"/>
                    </a:srgbClr>
                  </a:outerShdw>
                </a:effectLst>
              </a:rPr>
              <a:t>Lamentation for Pharaoh </a:t>
            </a:r>
            <a:r>
              <a:rPr lang="en-US" sz="3200" b="1" dirty="0">
                <a:effectLst>
                  <a:outerShdw blurRad="38100" dist="38100" dir="2700000" algn="tl">
                    <a:srgbClr val="000000">
                      <a:alpha val="43137"/>
                    </a:srgbClr>
                  </a:outerShdw>
                </a:effectLst>
              </a:rPr>
              <a:t>(32:1-16)</a:t>
            </a:r>
            <a:endParaRPr lang="en-US" sz="3200" dirty="0">
              <a:effectLst>
                <a:outerShdw blurRad="38100" dist="38100" dir="2700000" algn="tl">
                  <a:srgbClr val="000000">
                    <a:alpha val="43137"/>
                  </a:srgbClr>
                </a:outerShdw>
              </a:effectLst>
            </a:endParaRPr>
          </a:p>
          <a:p>
            <a:pPr marL="282575" indent="-282575">
              <a:tabLst>
                <a:tab pos="692150" algn="l"/>
              </a:tabLst>
            </a:pPr>
            <a:r>
              <a:rPr lang="en-US" sz="3600" dirty="0">
                <a:effectLst>
                  <a:outerShdw blurRad="38100" dist="38100" dir="2700000" algn="tl">
                    <a:srgbClr val="000000">
                      <a:alpha val="43137"/>
                    </a:srgbClr>
                  </a:outerShdw>
                </a:effectLst>
              </a:rPr>
              <a:t>Like a crocodile* Egypt would be netted and scavenged by the nations </a:t>
            </a:r>
            <a:r>
              <a:rPr lang="en-US" sz="3600">
                <a:effectLst>
                  <a:outerShdw blurRad="38100" dist="38100" dir="2700000" algn="tl">
                    <a:srgbClr val="000000">
                      <a:alpha val="43137"/>
                    </a:srgbClr>
                  </a:outerShdw>
                </a:effectLst>
              </a:rPr>
              <a:t>(32:1-6)          </a:t>
            </a:r>
            <a:r>
              <a:rPr lang="en-US" sz="3600" dirty="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 “dragon”                  	or “monster”</a:t>
            </a:r>
          </a:p>
        </p:txBody>
      </p:sp>
      <p:pic>
        <p:nvPicPr>
          <p:cNvPr id="2052" name="Picture 4" descr="Image result for ezekiel 32">
            <a:extLst>
              <a:ext uri="{FF2B5EF4-FFF2-40B4-BE49-F238E27FC236}">
                <a16:creationId xmlns:a16="http://schemas.microsoft.com/office/drawing/2014/main" id="{6DCC6D05-7F67-4E99-BB76-80519A25B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693" y="0"/>
            <a:ext cx="66323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5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16 – Ezekiel 31-32</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82880" y="1773383"/>
            <a:ext cx="8884118" cy="5128025"/>
          </a:xfrm>
        </p:spPr>
        <p:txBody>
          <a:bodyPr>
            <a:normAutofit/>
          </a:bodyPr>
          <a:lstStyle/>
          <a:p>
            <a:pPr marL="0" indent="0">
              <a:buNone/>
            </a:pPr>
            <a:r>
              <a:rPr lang="en-US" sz="3600" b="1" dirty="0">
                <a:effectLst>
                  <a:outerShdw blurRad="38100" dist="38100" dir="2700000" algn="tl">
                    <a:srgbClr val="000000">
                      <a:alpha val="43137"/>
                    </a:srgbClr>
                  </a:outerShdw>
                </a:effectLst>
              </a:rPr>
              <a:t>Lamentation for Pharaoh (32:1-16)</a:t>
            </a:r>
            <a:endParaRPr lang="en-US" sz="3600" dirty="0">
              <a:effectLst>
                <a:outerShdw blurRad="38100" dist="38100" dir="2700000" algn="tl">
                  <a:srgbClr val="000000">
                    <a:alpha val="43137"/>
                  </a:srgbClr>
                </a:outerShdw>
              </a:effectLst>
            </a:endParaRPr>
          </a:p>
          <a:p>
            <a:pPr marL="282575" indent="-282575">
              <a:tabLst>
                <a:tab pos="692150" algn="l"/>
              </a:tabLst>
            </a:pPr>
            <a:r>
              <a:rPr lang="en-US" sz="3200" dirty="0">
                <a:effectLst>
                  <a:outerShdw blurRad="38100" dist="38100" dir="2700000" algn="tl">
                    <a:srgbClr val="000000">
                      <a:alpha val="43137"/>
                    </a:srgbClr>
                  </a:outerShdw>
                </a:effectLst>
              </a:rPr>
              <a:t>Like a crocodile, Egypt would be netted and scavenged by the nations (32:1-6)</a:t>
            </a:r>
          </a:p>
          <a:p>
            <a:pPr marL="282575" indent="-282575">
              <a:tabLst>
                <a:tab pos="692150" algn="l"/>
              </a:tabLst>
            </a:pPr>
            <a:r>
              <a:rPr lang="en-US" sz="3200" dirty="0">
                <a:effectLst>
                  <a:outerShdw blurRad="38100" dist="38100" dir="2700000" algn="tl">
                    <a:srgbClr val="000000">
                      <a:alpha val="43137"/>
                    </a:srgbClr>
                  </a:outerShdw>
                </a:effectLst>
              </a:rPr>
              <a:t>Egypt’s fall would be like cosmic changes in </a:t>
            </a:r>
            <a:r>
              <a:rPr lang="en-US" sz="3200">
                <a:effectLst>
                  <a:outerShdw blurRad="38100" dist="38100" dir="2700000" algn="tl">
                    <a:srgbClr val="000000">
                      <a:alpha val="43137"/>
                    </a:srgbClr>
                  </a:outerShdw>
                </a:effectLst>
              </a:rPr>
              <a:t>the heavens </a:t>
            </a:r>
            <a:r>
              <a:rPr lang="en-US" sz="3200" dirty="0">
                <a:effectLst>
                  <a:outerShdw blurRad="38100" dist="38100" dir="2700000" algn="tl">
                    <a:srgbClr val="000000">
                      <a:alpha val="43137"/>
                    </a:srgbClr>
                  </a:outerShdw>
                </a:effectLst>
              </a:rPr>
              <a:t>(32:7-10, cf. Isaiah 13:10; 34:2-4; Jeremiah 4:28; Matthew 24:29)</a:t>
            </a:r>
          </a:p>
          <a:p>
            <a:pPr marL="282575" indent="-282575">
              <a:tabLst>
                <a:tab pos="692150" algn="l"/>
              </a:tabLst>
            </a:pPr>
            <a:r>
              <a:rPr lang="en-US" sz="3200" dirty="0">
                <a:effectLst>
                  <a:outerShdw blurRad="38100" dist="38100" dir="2700000" algn="tl">
                    <a:srgbClr val="000000">
                      <a:alpha val="43137"/>
                    </a:srgbClr>
                  </a:outerShdw>
                </a:effectLst>
              </a:rPr>
              <a:t>The King of Babylon will execute God’s judgment (32:11-16)</a:t>
            </a:r>
          </a:p>
        </p:txBody>
      </p:sp>
    </p:spTree>
    <p:extLst>
      <p:ext uri="{BB962C8B-B14F-4D97-AF65-F5344CB8AC3E}">
        <p14:creationId xmlns:p14="http://schemas.microsoft.com/office/powerpoint/2010/main" val="102721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16 – Ezekiel 31-32</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6627" y="1511167"/>
            <a:ext cx="8874493" cy="5390242"/>
          </a:xfrm>
        </p:spPr>
        <p:txBody>
          <a:bodyPr>
            <a:normAutofit fontScale="92500" lnSpcReduction="10000"/>
          </a:bodyPr>
          <a:lstStyle/>
          <a:p>
            <a:pPr marL="0" indent="0">
              <a:buNone/>
            </a:pPr>
            <a:r>
              <a:rPr lang="en-US" sz="3600" b="1" dirty="0">
                <a:effectLst>
                  <a:outerShdw blurRad="38100" dist="38100" dir="2700000" algn="tl">
                    <a:srgbClr val="000000">
                      <a:alpha val="43137"/>
                    </a:srgbClr>
                  </a:outerShdw>
                </a:effectLst>
              </a:rPr>
              <a:t>Lamentation for Egypt – slain like other nations (32:17-32)</a:t>
            </a:r>
            <a:endParaRPr lang="en-US" sz="3600" dirty="0">
              <a:effectLst>
                <a:outerShdw blurRad="38100" dist="38100" dir="2700000" algn="tl">
                  <a:srgbClr val="000000">
                    <a:alpha val="43137"/>
                  </a:srgbClr>
                </a:outerShdw>
              </a:effectLst>
            </a:endParaRPr>
          </a:p>
          <a:p>
            <a:pPr marL="282575" indent="-282575">
              <a:tabLst>
                <a:tab pos="692150" algn="l"/>
              </a:tabLst>
            </a:pPr>
            <a:r>
              <a:rPr lang="en-US" sz="3600" dirty="0">
                <a:effectLst>
                  <a:outerShdw blurRad="38100" dist="38100" dir="2700000" algn="tl">
                    <a:srgbClr val="000000">
                      <a:alpha val="43137"/>
                    </a:srgbClr>
                  </a:outerShdw>
                </a:effectLst>
              </a:rPr>
              <a:t>Egypt will go down to the pit of destruction like other pagan nations (32:17-21)</a:t>
            </a:r>
          </a:p>
          <a:p>
            <a:pPr marL="739775" lvl="1" indent="-282575">
              <a:tabLst>
                <a:tab pos="692150" algn="l"/>
              </a:tabLst>
            </a:pPr>
            <a:r>
              <a:rPr lang="en-US" sz="3200" i="1" dirty="0">
                <a:solidFill>
                  <a:srgbClr val="800000"/>
                </a:solidFill>
                <a:effectLst>
                  <a:outerShdw blurRad="38100" dist="38100" dir="2700000" algn="tl">
                    <a:srgbClr val="000000">
                      <a:alpha val="43137"/>
                    </a:srgbClr>
                  </a:outerShdw>
                </a:effectLst>
              </a:rPr>
              <a:t>Assyria (32:22-23)</a:t>
            </a:r>
          </a:p>
          <a:p>
            <a:pPr marL="739775" lvl="1" indent="-282575">
              <a:tabLst>
                <a:tab pos="692150" algn="l"/>
              </a:tabLst>
            </a:pPr>
            <a:r>
              <a:rPr lang="en-US" sz="3200" i="1" dirty="0">
                <a:solidFill>
                  <a:srgbClr val="800000"/>
                </a:solidFill>
                <a:effectLst>
                  <a:outerShdw blurRad="38100" dist="38100" dir="2700000" algn="tl">
                    <a:srgbClr val="000000">
                      <a:alpha val="43137"/>
                    </a:srgbClr>
                  </a:outerShdw>
                </a:effectLst>
              </a:rPr>
              <a:t>Elam (32:24-25)</a:t>
            </a:r>
          </a:p>
          <a:p>
            <a:pPr marL="739775" lvl="1" indent="-282575">
              <a:tabLst>
                <a:tab pos="692150" algn="l"/>
              </a:tabLst>
            </a:pPr>
            <a:r>
              <a:rPr lang="en-US" sz="3200" i="1" dirty="0" err="1">
                <a:solidFill>
                  <a:srgbClr val="800000"/>
                </a:solidFill>
                <a:effectLst>
                  <a:outerShdw blurRad="38100" dist="38100" dir="2700000" algn="tl">
                    <a:srgbClr val="000000">
                      <a:alpha val="43137"/>
                    </a:srgbClr>
                  </a:outerShdw>
                </a:effectLst>
              </a:rPr>
              <a:t>Meshech</a:t>
            </a:r>
            <a:r>
              <a:rPr lang="en-US" sz="3200" i="1" dirty="0">
                <a:solidFill>
                  <a:srgbClr val="800000"/>
                </a:solidFill>
                <a:effectLst>
                  <a:outerShdw blurRad="38100" dist="38100" dir="2700000" algn="tl">
                    <a:srgbClr val="000000">
                      <a:alpha val="43137"/>
                    </a:srgbClr>
                  </a:outerShdw>
                </a:effectLst>
              </a:rPr>
              <a:t> and Tubal (32:26-28)</a:t>
            </a:r>
          </a:p>
          <a:p>
            <a:pPr marL="739775" lvl="1" indent="-282575">
              <a:tabLst>
                <a:tab pos="692150" algn="l"/>
              </a:tabLst>
            </a:pPr>
            <a:r>
              <a:rPr lang="en-US" sz="3200" i="1" dirty="0">
                <a:solidFill>
                  <a:srgbClr val="800000"/>
                </a:solidFill>
                <a:effectLst>
                  <a:outerShdw blurRad="38100" dist="38100" dir="2700000" algn="tl">
                    <a:srgbClr val="000000">
                      <a:alpha val="43137"/>
                    </a:srgbClr>
                  </a:outerShdw>
                </a:effectLst>
              </a:rPr>
              <a:t>Edom (32:29)</a:t>
            </a:r>
          </a:p>
          <a:p>
            <a:pPr marL="739775" lvl="1" indent="-282575">
              <a:tabLst>
                <a:tab pos="692150" algn="l"/>
              </a:tabLst>
            </a:pPr>
            <a:r>
              <a:rPr lang="en-US" sz="3200" i="1" dirty="0">
                <a:solidFill>
                  <a:srgbClr val="800000"/>
                </a:solidFill>
                <a:effectLst>
                  <a:outerShdw blurRad="38100" dist="38100" dir="2700000" algn="tl">
                    <a:srgbClr val="000000">
                      <a:alpha val="43137"/>
                    </a:srgbClr>
                  </a:outerShdw>
                </a:effectLst>
              </a:rPr>
              <a:t>Sidon (32:30)</a:t>
            </a:r>
          </a:p>
          <a:p>
            <a:pPr marL="282575" indent="-282575">
              <a:tabLst>
                <a:tab pos="692150" algn="l"/>
              </a:tabLst>
            </a:pPr>
            <a:r>
              <a:rPr lang="en-US" sz="3600" dirty="0">
                <a:effectLst>
                  <a:outerShdw blurRad="38100" dist="38100" dir="2700000" algn="tl">
                    <a:srgbClr val="000000">
                      <a:alpha val="43137"/>
                    </a:srgbClr>
                  </a:outerShdw>
                </a:effectLst>
              </a:rPr>
              <a:t>Pharaoh could console himself in the knowledge that the same fate had come upon many other nations (32:31-32)</a:t>
            </a:r>
          </a:p>
          <a:p>
            <a:pPr marL="282575" indent="-282575">
              <a:tabLst>
                <a:tab pos="692150" algn="l"/>
              </a:tabLst>
            </a:pPr>
            <a:endParaRPr lang="en-US" sz="3600" dirty="0">
              <a:effectLst>
                <a:outerShdw blurRad="38100" dist="38100" dir="2700000" algn="tl">
                  <a:srgbClr val="000000">
                    <a:alpha val="43137"/>
                  </a:srgbClr>
                </a:outerShdw>
              </a:effectLst>
            </a:endParaRPr>
          </a:p>
          <a:p>
            <a:pPr marL="282575" indent="-282575">
              <a:tabLst>
                <a:tab pos="692150" algn="l"/>
              </a:tabLst>
            </a:pP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378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DC57-A3A2-4066-A667-A915CF9EDC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538302-35F5-463C-9D0C-FAD98B132740}"/>
              </a:ext>
            </a:extLst>
          </p:cNvPr>
          <p:cNvSpPr>
            <a:spLocks noGrp="1"/>
          </p:cNvSpPr>
          <p:nvPr>
            <p:ph idx="1"/>
          </p:nvPr>
        </p:nvSpPr>
        <p:spPr/>
        <p:txBody>
          <a:bodyPr/>
          <a:lstStyle/>
          <a:p>
            <a:endParaRPr lang="en-US" dirty="0"/>
          </a:p>
        </p:txBody>
      </p:sp>
      <p:pic>
        <p:nvPicPr>
          <p:cNvPr id="1026" name="Picture 2" descr="Related image">
            <a:extLst>
              <a:ext uri="{FF2B5EF4-FFF2-40B4-BE49-F238E27FC236}">
                <a16:creationId xmlns:a16="http://schemas.microsoft.com/office/drawing/2014/main" id="{F80C37A6-B320-4722-B976-EDF05F306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3" y="-1013312"/>
            <a:ext cx="10002870" cy="1166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1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1286</TotalTime>
  <Words>202</Words>
  <Application>Microsoft Office PowerPoint</Application>
  <PresentationFormat>On-screen Show (4:3)</PresentationFormat>
  <Paragraphs>44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Calibri</vt:lpstr>
      <vt:lpstr>Calibri Light</vt:lpstr>
      <vt:lpstr>Arial</vt:lpstr>
      <vt:lpstr>Office Theme</vt:lpstr>
      <vt:lpstr>Ezekiel</vt:lpstr>
      <vt:lpstr>Ezekiel      Lessons 16 – Ezekiel 31-32</vt:lpstr>
      <vt:lpstr>Ezekiel      Lessons 16 – Ezekiel 31-32</vt:lpstr>
      <vt:lpstr>PowerPoint Presentation</vt:lpstr>
      <vt:lpstr>PowerPoint Presentation</vt:lpstr>
      <vt:lpstr>Ezekiel      Lessons 16 – Ezekiel 31-32</vt:lpstr>
      <vt:lpstr>Ezekiel      Lessons 16 – Ezekiel 31-32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dc:title>
  <dc:creator>Eastside Enlightener</dc:creator>
  <cp:lastModifiedBy>Eastside Enlightener</cp:lastModifiedBy>
  <cp:revision>145</cp:revision>
  <cp:lastPrinted>2018-10-31T18:25:34Z</cp:lastPrinted>
  <dcterms:created xsi:type="dcterms:W3CDTF">2017-05-23T20:42:49Z</dcterms:created>
  <dcterms:modified xsi:type="dcterms:W3CDTF">2018-10-31T23:30:51Z</dcterms:modified>
</cp:coreProperties>
</file>