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8"/>
  </p:notesMasterIdLst>
  <p:handoutMasterIdLst>
    <p:handoutMasterId r:id="rId9"/>
  </p:handoutMasterIdLst>
  <p:sldIdLst>
    <p:sldId id="256" r:id="rId2"/>
    <p:sldId id="274" r:id="rId3"/>
    <p:sldId id="275" r:id="rId4"/>
    <p:sldId id="276" r:id="rId5"/>
    <p:sldId id="277" r:id="rId6"/>
    <p:sldId id="278" r:id="rId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44" autoAdjust="0"/>
    <p:restoredTop sz="64632" autoAdjust="0"/>
  </p:normalViewPr>
  <p:slideViewPr>
    <p:cSldViewPr>
      <p:cViewPr varScale="1">
        <p:scale>
          <a:sx n="56" d="100"/>
          <a:sy n="56" d="100"/>
        </p:scale>
        <p:origin x="2340"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E69245A3-1673-4082-A561-20B4618DB32D}" type="datetimeFigureOut">
              <a:rPr lang="en-US" smtClean="0"/>
              <a:pPr/>
              <a:t>8/17/2014</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6D1B736E-C105-4A50-BDE3-FE7FAFFAB709}" type="slidenum">
              <a:rPr lang="en-US" smtClean="0"/>
              <a:pPr/>
              <a:t>‹#›</a:t>
            </a:fld>
            <a:endParaRPr lang="en-US"/>
          </a:p>
        </p:txBody>
      </p:sp>
    </p:spTree>
    <p:extLst>
      <p:ext uri="{BB962C8B-B14F-4D97-AF65-F5344CB8AC3E}">
        <p14:creationId xmlns:p14="http://schemas.microsoft.com/office/powerpoint/2010/main" val="33949879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6F2BFA2E-0365-49D7-8A11-BBF3F43FA35C}" type="datetimeFigureOut">
              <a:rPr lang="en-US" smtClean="0"/>
              <a:pPr/>
              <a:t>8/17/2014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E7187F31-BA5A-449B-AB63-0323003816EC}" type="slidenum">
              <a:rPr lang="en-US" smtClean="0"/>
              <a:pPr/>
              <a:t>‹#›</a:t>
            </a:fld>
            <a:endParaRPr lang="en-US"/>
          </a:p>
        </p:txBody>
      </p:sp>
    </p:spTree>
    <p:extLst>
      <p:ext uri="{BB962C8B-B14F-4D97-AF65-F5344CB8AC3E}">
        <p14:creationId xmlns:p14="http://schemas.microsoft.com/office/powerpoint/2010/main" val="9898600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biblegateway.com/passage/?search=heb.+12:28-29&amp;version=NKJV#fen-NKJV-30241a"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biblegateway.com/passage/?search=eph.+6:12&amp;version=NKJV#fen-NKJV-29350a"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187F31-BA5A-449B-AB63-0323003816EC}" type="slidenum">
              <a:rPr lang="en-US" smtClean="0"/>
              <a:pPr/>
              <a:t>1</a:t>
            </a:fld>
            <a:endParaRPr lang="en-US"/>
          </a:p>
        </p:txBody>
      </p:sp>
    </p:spTree>
    <p:extLst>
      <p:ext uri="{BB962C8B-B14F-4D97-AF65-F5344CB8AC3E}">
        <p14:creationId xmlns:p14="http://schemas.microsoft.com/office/powerpoint/2010/main" val="37083536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lvl="0">
              <a:buFont typeface="Arial" pitchFamily="34" charset="0"/>
              <a:buNone/>
            </a:pPr>
            <a:r>
              <a:rPr lang="en-US" dirty="0" smtClean="0"/>
              <a:t>Last</a:t>
            </a:r>
            <a:r>
              <a:rPr lang="en-US" baseline="0" dirty="0" smtClean="0"/>
              <a:t> things he is writing to Timothy, so you can see increased urgency in the message.</a:t>
            </a:r>
          </a:p>
          <a:p>
            <a:pPr lvl="0">
              <a:buFont typeface="Arial" pitchFamily="34" charset="0"/>
              <a:buNone/>
            </a:pPr>
            <a:endParaRPr lang="en-US" b="1" baseline="0" dirty="0" smtClean="0"/>
          </a:p>
          <a:p>
            <a:pPr marL="171450" lvl="0" indent="-171450">
              <a:buFont typeface="Arial" pitchFamily="34" charset="0"/>
              <a:buChar char="•"/>
            </a:pPr>
            <a:r>
              <a:rPr lang="en-US" b="1" baseline="0" dirty="0" smtClean="0"/>
              <a:t>1 Tim. 1:18 - </a:t>
            </a:r>
            <a:r>
              <a:rPr lang="en-US" sz="1200" b="0" i="0" kern="1200" dirty="0" smtClean="0">
                <a:solidFill>
                  <a:schemeClr val="tx1"/>
                </a:solidFill>
                <a:effectLst/>
                <a:latin typeface="+mn-lt"/>
                <a:ea typeface="+mn-ea"/>
                <a:cs typeface="+mn-cs"/>
              </a:rPr>
              <a:t>This </a:t>
            </a:r>
            <a:r>
              <a:rPr lang="en-US" sz="1200" b="1" i="0" kern="1200" dirty="0" smtClean="0">
                <a:solidFill>
                  <a:schemeClr val="tx1"/>
                </a:solidFill>
                <a:effectLst/>
                <a:latin typeface="+mn-lt"/>
                <a:ea typeface="+mn-ea"/>
                <a:cs typeface="+mn-cs"/>
              </a:rPr>
              <a:t>charge</a:t>
            </a:r>
            <a:r>
              <a:rPr lang="en-US" sz="1200" b="0" i="0" kern="1200" dirty="0" smtClean="0">
                <a:solidFill>
                  <a:schemeClr val="tx1"/>
                </a:solidFill>
                <a:effectLst/>
                <a:latin typeface="+mn-lt"/>
                <a:ea typeface="+mn-ea"/>
                <a:cs typeface="+mn-cs"/>
              </a:rPr>
              <a:t> </a:t>
            </a:r>
            <a:r>
              <a:rPr lang="en-US" sz="1200" b="1" i="0" kern="1200" baseline="0" dirty="0" smtClean="0">
                <a:solidFill>
                  <a:schemeClr val="tx1"/>
                </a:solidFill>
                <a:effectLst/>
                <a:latin typeface="+mn-lt"/>
                <a:ea typeface="+mn-ea"/>
                <a:cs typeface="+mn-cs"/>
              </a:rPr>
              <a:t> I </a:t>
            </a:r>
            <a:r>
              <a:rPr lang="en-US" sz="1200" b="0" i="0" kern="1200" dirty="0" smtClean="0">
                <a:solidFill>
                  <a:schemeClr val="tx1"/>
                </a:solidFill>
                <a:effectLst/>
                <a:latin typeface="+mn-lt"/>
                <a:ea typeface="+mn-ea"/>
                <a:cs typeface="+mn-cs"/>
              </a:rPr>
              <a:t>commit to you, son Timothy, according to the prophecies previously made concerning you, that by them you may wage the good warfare,</a:t>
            </a:r>
            <a:endParaRPr lang="en-US" b="1" baseline="0" dirty="0" smtClean="0"/>
          </a:p>
          <a:p>
            <a:pPr marL="171450" lvl="0" indent="-171450">
              <a:buFont typeface="Arial" pitchFamily="34" charset="0"/>
              <a:buChar char="•"/>
            </a:pPr>
            <a:r>
              <a:rPr lang="en-US" b="1" baseline="0" dirty="0" smtClean="0"/>
              <a:t>1 Tim. 5:21 </a:t>
            </a:r>
            <a:r>
              <a:rPr lang="en-US" baseline="0" dirty="0" smtClean="0"/>
              <a:t>- </a:t>
            </a:r>
            <a:r>
              <a:rPr lang="en-US" sz="1200" b="1" i="0" kern="1200" baseline="3000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I </a:t>
            </a:r>
            <a:r>
              <a:rPr lang="en-US" sz="1200" b="1" i="0" kern="1200" dirty="0" smtClean="0">
                <a:solidFill>
                  <a:schemeClr val="tx1"/>
                </a:solidFill>
                <a:effectLst/>
                <a:latin typeface="+mn-lt"/>
                <a:ea typeface="+mn-ea"/>
                <a:cs typeface="+mn-cs"/>
              </a:rPr>
              <a:t>charge</a:t>
            </a:r>
            <a:r>
              <a:rPr lang="en-US" sz="1200" b="0" i="0" kern="1200" dirty="0" smtClean="0">
                <a:solidFill>
                  <a:schemeClr val="tx1"/>
                </a:solidFill>
                <a:effectLst/>
                <a:latin typeface="+mn-lt"/>
                <a:ea typeface="+mn-ea"/>
                <a:cs typeface="+mn-cs"/>
              </a:rPr>
              <a:t> </a:t>
            </a:r>
            <a:r>
              <a:rPr lang="en-US" sz="1200" b="0" i="1" kern="1200" dirty="0" smtClean="0">
                <a:solidFill>
                  <a:schemeClr val="tx1"/>
                </a:solidFill>
                <a:effectLst/>
                <a:latin typeface="+mn-lt"/>
                <a:ea typeface="+mn-ea"/>
                <a:cs typeface="+mn-cs"/>
              </a:rPr>
              <a:t>you</a:t>
            </a:r>
            <a:r>
              <a:rPr lang="en-US" sz="1200" b="0" i="0" kern="1200" dirty="0" smtClean="0">
                <a:solidFill>
                  <a:schemeClr val="tx1"/>
                </a:solidFill>
                <a:effectLst/>
                <a:latin typeface="+mn-lt"/>
                <a:ea typeface="+mn-ea"/>
                <a:cs typeface="+mn-cs"/>
              </a:rPr>
              <a:t> before God and the Lord Jesus Christ and the elect angels that you observe these things without prejudice, doing nothing with partiality.</a:t>
            </a:r>
          </a:p>
          <a:p>
            <a:pPr marL="171450" lvl="0" indent="-171450">
              <a:buFont typeface="Arial" pitchFamily="34" charset="0"/>
              <a:buChar char="•"/>
            </a:pPr>
            <a:r>
              <a:rPr lang="en-US" sz="1200" b="1" i="0" kern="1200" dirty="0" smtClean="0">
                <a:solidFill>
                  <a:schemeClr val="tx1"/>
                </a:solidFill>
                <a:effectLst/>
                <a:latin typeface="+mn-lt"/>
                <a:ea typeface="+mn-ea"/>
                <a:cs typeface="+mn-cs"/>
              </a:rPr>
              <a:t>1 Thess. 5:27 </a:t>
            </a:r>
            <a:r>
              <a:rPr lang="en-US" sz="1200" b="0" i="0" kern="1200" dirty="0" smtClean="0">
                <a:solidFill>
                  <a:schemeClr val="tx1"/>
                </a:solidFill>
                <a:effectLst/>
                <a:latin typeface="+mn-lt"/>
                <a:ea typeface="+mn-ea"/>
                <a:cs typeface="+mn-cs"/>
              </a:rPr>
              <a:t>- I </a:t>
            </a:r>
            <a:r>
              <a:rPr lang="en-US" sz="1200" b="1" i="0" kern="1200" dirty="0" smtClean="0">
                <a:solidFill>
                  <a:schemeClr val="tx1"/>
                </a:solidFill>
                <a:effectLst/>
                <a:latin typeface="+mn-lt"/>
                <a:ea typeface="+mn-ea"/>
                <a:cs typeface="+mn-cs"/>
              </a:rPr>
              <a:t>charge</a:t>
            </a:r>
            <a:r>
              <a:rPr lang="en-US" sz="1200" b="0" i="0" kern="1200" dirty="0" smtClean="0">
                <a:solidFill>
                  <a:schemeClr val="tx1"/>
                </a:solidFill>
                <a:effectLst/>
                <a:latin typeface="+mn-lt"/>
                <a:ea typeface="+mn-ea"/>
                <a:cs typeface="+mn-cs"/>
              </a:rPr>
              <a:t> you by the Lord that this epistle be read to all the holy brethren.</a:t>
            </a:r>
          </a:p>
          <a:p>
            <a:pPr marL="171450" lvl="0" indent="-171450">
              <a:buFont typeface="Arial" pitchFamily="34" charset="0"/>
              <a:buChar char="•"/>
            </a:pPr>
            <a:endParaRPr lang="en-US" sz="1200" b="0" i="0" kern="1200" dirty="0" smtClean="0">
              <a:solidFill>
                <a:schemeClr val="tx1"/>
              </a:solidFill>
              <a:effectLst/>
              <a:latin typeface="+mn-lt"/>
              <a:ea typeface="+mn-ea"/>
              <a:cs typeface="+mn-cs"/>
            </a:endParaRPr>
          </a:p>
          <a:p>
            <a:pPr marL="171450" lvl="0" indent="-171450">
              <a:buFont typeface="Arial" pitchFamily="34" charset="0"/>
              <a:buChar char="•"/>
            </a:pPr>
            <a:r>
              <a:rPr lang="en-US" sz="1200" b="1" i="0" kern="1200" dirty="0" smtClean="0">
                <a:solidFill>
                  <a:schemeClr val="tx1"/>
                </a:solidFill>
                <a:effectLst/>
                <a:latin typeface="+mn-lt"/>
                <a:ea typeface="+mn-ea"/>
                <a:cs typeface="+mn-cs"/>
              </a:rPr>
              <a:t>Before</a:t>
            </a:r>
            <a:r>
              <a:rPr lang="en-US" sz="1200" b="1" i="0" kern="1200" baseline="0" dirty="0" smtClean="0">
                <a:solidFill>
                  <a:schemeClr val="tx1"/>
                </a:solidFill>
                <a:effectLst/>
                <a:latin typeface="+mn-lt"/>
                <a:ea typeface="+mn-ea"/>
                <a:cs typeface="+mn-cs"/>
              </a:rPr>
              <a:t> God and the Lord Jesus Christ </a:t>
            </a:r>
            <a:r>
              <a:rPr lang="en-US" sz="1200" b="0" i="0" kern="1200" baseline="0" dirty="0" smtClean="0">
                <a:solidFill>
                  <a:schemeClr val="tx1"/>
                </a:solidFill>
                <a:effectLst/>
                <a:latin typeface="+mn-lt"/>
                <a:ea typeface="+mn-ea"/>
                <a:cs typeface="+mn-cs"/>
              </a:rPr>
              <a:t>– adds more power to Paul’s words.  Emphasizes the deity of Christ.  </a:t>
            </a:r>
          </a:p>
          <a:p>
            <a:pPr marL="628650" lvl="1" indent="-171450">
              <a:buFont typeface="Arial" pitchFamily="34" charset="0"/>
              <a:buChar char="•"/>
            </a:pPr>
            <a:r>
              <a:rPr lang="en-US" sz="1200" b="0" i="0" kern="1200" baseline="0" dirty="0" smtClean="0">
                <a:solidFill>
                  <a:schemeClr val="tx1"/>
                </a:solidFill>
                <a:effectLst/>
                <a:latin typeface="+mn-lt"/>
                <a:ea typeface="+mn-ea"/>
                <a:cs typeface="+mn-cs"/>
              </a:rPr>
              <a:t>Paul realized this charge was being delivered in the sight of God and that Timothy should also realize that he is receiving this charge in God’s sight.  Before whom they were to give an account in judgment.</a:t>
            </a:r>
          </a:p>
          <a:p>
            <a:pPr marL="171450" lvl="0" indent="-171450">
              <a:buFont typeface="Arial" pitchFamily="34" charset="0"/>
              <a:buChar char="•"/>
            </a:pPr>
            <a:endParaRPr lang="en-US" sz="1200" b="0" i="0" kern="1200" baseline="0" dirty="0" smtClean="0">
              <a:solidFill>
                <a:schemeClr val="tx1"/>
              </a:solidFill>
              <a:effectLst/>
              <a:latin typeface="+mn-lt"/>
              <a:ea typeface="+mn-ea"/>
              <a:cs typeface="+mn-cs"/>
            </a:endParaRPr>
          </a:p>
          <a:p>
            <a:pPr marL="171450" lvl="0" indent="-171450">
              <a:buFont typeface="Arial" pitchFamily="34" charset="0"/>
              <a:buChar char="•"/>
            </a:pPr>
            <a:r>
              <a:rPr lang="en-US" sz="1200" b="1" i="0" kern="1200" baseline="0" dirty="0" smtClean="0">
                <a:solidFill>
                  <a:schemeClr val="tx1"/>
                </a:solidFill>
                <a:effectLst/>
                <a:latin typeface="+mn-lt"/>
                <a:ea typeface="+mn-ea"/>
                <a:cs typeface="+mn-cs"/>
              </a:rPr>
              <a:t>Judge the living and the dead </a:t>
            </a:r>
            <a:r>
              <a:rPr lang="en-US" sz="1200" b="0" i="0" kern="1200" baseline="0" dirty="0" smtClean="0">
                <a:solidFill>
                  <a:schemeClr val="tx1"/>
                </a:solidFill>
                <a:effectLst/>
                <a:latin typeface="+mn-lt"/>
                <a:ea typeface="+mn-ea"/>
                <a:cs typeface="+mn-cs"/>
              </a:rPr>
              <a:t>– Some versions say “the quick and the dead”  </a:t>
            </a:r>
          </a:p>
          <a:p>
            <a:pPr marL="628650" lvl="1" indent="-171450">
              <a:buFont typeface="Arial" pitchFamily="34" charset="0"/>
              <a:buChar char="•"/>
            </a:pPr>
            <a:r>
              <a:rPr lang="en-US" sz="1200" b="0" i="0" kern="1200" baseline="0" dirty="0" smtClean="0">
                <a:solidFill>
                  <a:schemeClr val="tx1"/>
                </a:solidFill>
                <a:effectLst/>
                <a:latin typeface="+mn-lt"/>
                <a:ea typeface="+mn-ea"/>
                <a:cs typeface="+mn-cs"/>
              </a:rPr>
              <a:t>Living or quick are those found alive when Jesus comes again</a:t>
            </a:r>
          </a:p>
          <a:p>
            <a:pPr marL="628650" lvl="1" indent="-171450">
              <a:buFont typeface="Arial" pitchFamily="34" charset="0"/>
              <a:buChar char="•"/>
            </a:pPr>
            <a:r>
              <a:rPr lang="en-US" sz="1200" b="0" i="0" kern="1200" baseline="0" dirty="0" smtClean="0">
                <a:solidFill>
                  <a:schemeClr val="tx1"/>
                </a:solidFill>
                <a:effectLst/>
                <a:latin typeface="+mn-lt"/>
                <a:ea typeface="+mn-ea"/>
                <a:cs typeface="+mn-cs"/>
              </a:rPr>
              <a:t>Dead are those that will raise from the grave at His coming</a:t>
            </a:r>
          </a:p>
          <a:p>
            <a:pPr marL="628650" lvl="1" indent="-171450">
              <a:buFont typeface="Arial" pitchFamily="34" charset="0"/>
              <a:buChar char="•"/>
            </a:pPr>
            <a:r>
              <a:rPr lang="en-US" sz="1200" b="1" i="0" kern="1200" baseline="0" dirty="0" smtClean="0">
                <a:solidFill>
                  <a:schemeClr val="tx1"/>
                </a:solidFill>
                <a:effectLst/>
                <a:latin typeface="+mn-lt"/>
                <a:ea typeface="+mn-ea"/>
                <a:cs typeface="+mn-cs"/>
              </a:rPr>
              <a:t>1 Thess. 4:15-18 </a:t>
            </a:r>
            <a:r>
              <a:rPr lang="en-US" sz="1200" b="0" i="0" kern="1200" baseline="0" dirty="0" smtClean="0">
                <a:solidFill>
                  <a:schemeClr val="tx1"/>
                </a:solidFill>
                <a:effectLst/>
                <a:latin typeface="+mn-lt"/>
                <a:ea typeface="+mn-ea"/>
                <a:cs typeface="+mn-cs"/>
              </a:rPr>
              <a:t>- </a:t>
            </a:r>
            <a:r>
              <a:rPr lang="en-US" sz="1200" b="1" i="0" kern="1200" baseline="3000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For this we say to you by the word of the Lord, that we who are alive </a:t>
            </a:r>
            <a:r>
              <a:rPr lang="en-US" sz="1200" b="0" i="1" kern="1200" dirty="0" smtClean="0">
                <a:solidFill>
                  <a:schemeClr val="tx1"/>
                </a:solidFill>
                <a:effectLst/>
                <a:latin typeface="+mn-lt"/>
                <a:ea typeface="+mn-ea"/>
                <a:cs typeface="+mn-cs"/>
              </a:rPr>
              <a:t>and</a:t>
            </a:r>
            <a:r>
              <a:rPr lang="en-US" sz="1200" b="0" i="0" kern="1200" dirty="0" smtClean="0">
                <a:solidFill>
                  <a:schemeClr val="tx1"/>
                </a:solidFill>
                <a:effectLst/>
                <a:latin typeface="+mn-lt"/>
                <a:ea typeface="+mn-ea"/>
                <a:cs typeface="+mn-cs"/>
              </a:rPr>
              <a:t> remain until the coming of the Lord will by no means precede those who are asleep. </a:t>
            </a:r>
            <a:r>
              <a:rPr lang="en-US" sz="1200" b="1" i="0" kern="1200" baseline="30000" dirty="0" smtClean="0">
                <a:solidFill>
                  <a:schemeClr val="tx1"/>
                </a:solidFill>
                <a:effectLst/>
                <a:latin typeface="+mn-lt"/>
                <a:ea typeface="+mn-ea"/>
                <a:cs typeface="+mn-cs"/>
              </a:rPr>
              <a:t>16 </a:t>
            </a:r>
            <a:r>
              <a:rPr lang="en-US" sz="1200" b="0" i="0" kern="1200" dirty="0" smtClean="0">
                <a:solidFill>
                  <a:schemeClr val="tx1"/>
                </a:solidFill>
                <a:effectLst/>
                <a:latin typeface="+mn-lt"/>
                <a:ea typeface="+mn-ea"/>
                <a:cs typeface="+mn-cs"/>
              </a:rPr>
              <a:t>For the Lord Himself will descend from heaven with a shout, with the voice of an archangel, and with the trumpet of God. And the dead in Christ will rise first. </a:t>
            </a:r>
            <a:r>
              <a:rPr lang="en-US" sz="1200" b="1" i="0" kern="1200" baseline="30000" dirty="0" smtClean="0">
                <a:solidFill>
                  <a:schemeClr val="tx1"/>
                </a:solidFill>
                <a:effectLst/>
                <a:latin typeface="+mn-lt"/>
                <a:ea typeface="+mn-ea"/>
                <a:cs typeface="+mn-cs"/>
              </a:rPr>
              <a:t>17 </a:t>
            </a:r>
            <a:r>
              <a:rPr lang="en-US" sz="1200" b="0" i="0" kern="1200" dirty="0" smtClean="0">
                <a:solidFill>
                  <a:schemeClr val="tx1"/>
                </a:solidFill>
                <a:effectLst/>
                <a:latin typeface="+mn-lt"/>
                <a:ea typeface="+mn-ea"/>
                <a:cs typeface="+mn-cs"/>
              </a:rPr>
              <a:t>Then we who are alive </a:t>
            </a:r>
            <a:r>
              <a:rPr lang="en-US" sz="1200" b="0" i="1" kern="1200" dirty="0" smtClean="0">
                <a:solidFill>
                  <a:schemeClr val="tx1"/>
                </a:solidFill>
                <a:effectLst/>
                <a:latin typeface="+mn-lt"/>
                <a:ea typeface="+mn-ea"/>
                <a:cs typeface="+mn-cs"/>
              </a:rPr>
              <a:t>and</a:t>
            </a:r>
            <a:r>
              <a:rPr lang="en-US" sz="1200" b="0" i="0" kern="1200" dirty="0" smtClean="0">
                <a:solidFill>
                  <a:schemeClr val="tx1"/>
                </a:solidFill>
                <a:effectLst/>
                <a:latin typeface="+mn-lt"/>
                <a:ea typeface="+mn-ea"/>
                <a:cs typeface="+mn-cs"/>
              </a:rPr>
              <a:t> remain shall be caught up together with them in the clouds to meet the Lord in the air. And thus we shall always be with the Lord. </a:t>
            </a:r>
            <a:r>
              <a:rPr lang="en-US" sz="1200" b="1" i="0" kern="1200" baseline="30000" dirty="0" smtClean="0">
                <a:solidFill>
                  <a:schemeClr val="tx1"/>
                </a:solidFill>
                <a:effectLst/>
                <a:latin typeface="+mn-lt"/>
                <a:ea typeface="+mn-ea"/>
                <a:cs typeface="+mn-cs"/>
              </a:rPr>
              <a:t>18 </a:t>
            </a:r>
            <a:r>
              <a:rPr lang="en-US" sz="1200" b="0" i="0" kern="1200" dirty="0" smtClean="0">
                <a:solidFill>
                  <a:schemeClr val="tx1"/>
                </a:solidFill>
                <a:effectLst/>
                <a:latin typeface="+mn-lt"/>
                <a:ea typeface="+mn-ea"/>
                <a:cs typeface="+mn-cs"/>
              </a:rPr>
              <a:t>Therefore comfort one another with these words.</a:t>
            </a:r>
          </a:p>
          <a:p>
            <a:pPr marL="171450" lvl="0" indent="-171450">
              <a:buFont typeface="Arial" pitchFamily="34" charset="0"/>
              <a:buChar char="•"/>
            </a:pPr>
            <a:r>
              <a:rPr lang="en-US" sz="1200" b="1" i="0" kern="1200" baseline="0" dirty="0" smtClean="0">
                <a:solidFill>
                  <a:schemeClr val="tx1"/>
                </a:solidFill>
                <a:effectLst/>
                <a:latin typeface="+mn-lt"/>
                <a:ea typeface="+mn-ea"/>
                <a:cs typeface="+mn-cs"/>
              </a:rPr>
              <a:t>At His appearing and His kingdom- </a:t>
            </a:r>
            <a:r>
              <a:rPr lang="en-US" sz="1200" b="0" i="0" kern="1200" baseline="0" dirty="0" smtClean="0">
                <a:solidFill>
                  <a:schemeClr val="tx1"/>
                </a:solidFill>
                <a:effectLst/>
                <a:latin typeface="+mn-lt"/>
                <a:ea typeface="+mn-ea"/>
                <a:cs typeface="+mn-cs"/>
              </a:rPr>
              <a:t>tells us when the judgment is taking place</a:t>
            </a:r>
          </a:p>
          <a:p>
            <a:pPr marL="628650" lvl="1" indent="-171450">
              <a:buFont typeface="Arial" pitchFamily="34" charset="0"/>
              <a:buChar char="•"/>
            </a:pPr>
            <a:r>
              <a:rPr lang="en-US" sz="1200" b="0" i="0" kern="1200" baseline="0" dirty="0" smtClean="0">
                <a:solidFill>
                  <a:schemeClr val="tx1"/>
                </a:solidFill>
                <a:effectLst/>
                <a:latin typeface="+mn-lt"/>
                <a:ea typeface="+mn-ea"/>
                <a:cs typeface="+mn-cs"/>
              </a:rPr>
              <a:t>This refers to Christ’s second coming</a:t>
            </a:r>
          </a:p>
          <a:p>
            <a:pPr marL="628650" lvl="1" indent="-171450">
              <a:buFont typeface="Arial" pitchFamily="34" charset="0"/>
              <a:buChar char="•"/>
            </a:pPr>
            <a:r>
              <a:rPr lang="en-US" sz="1200" b="0" i="0" kern="1200" baseline="0" dirty="0" smtClean="0">
                <a:solidFill>
                  <a:schemeClr val="tx1"/>
                </a:solidFill>
                <a:effectLst/>
                <a:latin typeface="+mn-lt"/>
                <a:ea typeface="+mn-ea"/>
                <a:cs typeface="+mn-cs"/>
              </a:rPr>
              <a:t>“His kingdom” – the church which we are a part of.  This phrase refers to the eternal/heavenly side of this kingdom</a:t>
            </a:r>
          </a:p>
          <a:p>
            <a:pPr marL="628650" lvl="1" indent="-171450">
              <a:buFont typeface="Arial" pitchFamily="34" charset="0"/>
              <a:buChar char="•"/>
            </a:pPr>
            <a:r>
              <a:rPr lang="en-US" sz="1200" b="1" i="0" kern="1200" baseline="0" dirty="0" smtClean="0">
                <a:solidFill>
                  <a:schemeClr val="tx1"/>
                </a:solidFill>
                <a:effectLst/>
                <a:latin typeface="+mn-lt"/>
                <a:ea typeface="+mn-ea"/>
                <a:cs typeface="+mn-cs"/>
              </a:rPr>
              <a:t>Heb. 12:28-29 </a:t>
            </a:r>
            <a:r>
              <a:rPr lang="en-US" sz="1200" b="0" i="0" kern="1200" baseline="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Therefore, since we are receiving a kingdom which cannot be shaken, let us have grace, by which we may</a:t>
            </a:r>
            <a:r>
              <a:rPr lang="en-US" sz="1200" b="0" i="0" kern="1200" baseline="30000" dirty="0" smtClean="0">
                <a:solidFill>
                  <a:schemeClr val="tx1"/>
                </a:solidFill>
                <a:effectLst/>
                <a:latin typeface="+mn-lt"/>
                <a:ea typeface="+mn-ea"/>
                <a:cs typeface="+mn-cs"/>
              </a:rPr>
              <a:t>[</a:t>
            </a:r>
            <a:r>
              <a:rPr lang="en-US" sz="1200" b="0" i="0" u="none" strike="noStrike" kern="1200" baseline="30000" dirty="0" smtClean="0">
                <a:solidFill>
                  <a:schemeClr val="tx1"/>
                </a:solidFill>
                <a:effectLst/>
                <a:latin typeface="+mn-lt"/>
                <a:ea typeface="+mn-ea"/>
                <a:cs typeface="+mn-cs"/>
                <a:hlinkClick r:id="rId3" tooltip="See footnote a"/>
              </a:rPr>
              <a:t>a</a:t>
            </a:r>
            <a:r>
              <a:rPr lang="en-US" sz="1200" b="0" i="0" kern="1200" baseline="30000" dirty="0" smtClean="0">
                <a:solidFill>
                  <a:schemeClr val="tx1"/>
                </a:solidFill>
                <a:effectLst/>
                <a:latin typeface="+mn-lt"/>
                <a:ea typeface="+mn-ea"/>
                <a:cs typeface="+mn-cs"/>
              </a:rPr>
              <a:t>]</a:t>
            </a:r>
            <a:r>
              <a:rPr lang="en-US" sz="1200" b="0" i="0" kern="1200" dirty="0" smtClean="0">
                <a:solidFill>
                  <a:schemeClr val="tx1"/>
                </a:solidFill>
                <a:effectLst/>
                <a:latin typeface="+mn-lt"/>
                <a:ea typeface="+mn-ea"/>
                <a:cs typeface="+mn-cs"/>
              </a:rPr>
              <a:t> serve God acceptably with reverence and godly fear. </a:t>
            </a:r>
            <a:r>
              <a:rPr lang="en-US" sz="1200" b="1" i="0" kern="1200" baseline="30000" dirty="0" smtClean="0">
                <a:solidFill>
                  <a:schemeClr val="tx1"/>
                </a:solidFill>
                <a:effectLst/>
                <a:latin typeface="+mn-lt"/>
                <a:ea typeface="+mn-ea"/>
                <a:cs typeface="+mn-cs"/>
              </a:rPr>
              <a:t>29 </a:t>
            </a:r>
            <a:r>
              <a:rPr lang="en-US" sz="1200" b="0" i="0" kern="1200" dirty="0" smtClean="0">
                <a:solidFill>
                  <a:schemeClr val="tx1"/>
                </a:solidFill>
                <a:effectLst/>
                <a:latin typeface="+mn-lt"/>
                <a:ea typeface="+mn-ea"/>
                <a:cs typeface="+mn-cs"/>
              </a:rPr>
              <a:t>For our God </a:t>
            </a:r>
            <a:r>
              <a:rPr lang="en-US" sz="1200" b="0" i="1" kern="1200" dirty="0" smtClean="0">
                <a:solidFill>
                  <a:schemeClr val="tx1"/>
                </a:solidFill>
                <a:effectLst/>
                <a:latin typeface="+mn-lt"/>
                <a:ea typeface="+mn-ea"/>
                <a:cs typeface="+mn-cs"/>
              </a:rPr>
              <a:t>is</a:t>
            </a:r>
            <a:r>
              <a:rPr lang="en-US" sz="1200" b="0" i="0" kern="1200" dirty="0" smtClean="0">
                <a:solidFill>
                  <a:schemeClr val="tx1"/>
                </a:solidFill>
                <a:effectLst/>
                <a:latin typeface="+mn-lt"/>
                <a:ea typeface="+mn-ea"/>
                <a:cs typeface="+mn-cs"/>
              </a:rPr>
              <a:t> a consuming fire</a:t>
            </a:r>
          </a:p>
          <a:p>
            <a:pPr marL="628650" lvl="1" indent="-171450">
              <a:buFont typeface="Arial" pitchFamily="34" charset="0"/>
              <a:buChar char="•"/>
            </a:pPr>
            <a:r>
              <a:rPr lang="en-US" sz="1200" b="1" i="0" kern="1200" baseline="0" dirty="0" smtClean="0">
                <a:solidFill>
                  <a:schemeClr val="tx1"/>
                </a:solidFill>
                <a:effectLst/>
                <a:latin typeface="+mn-lt"/>
                <a:ea typeface="+mn-ea"/>
                <a:cs typeface="+mn-cs"/>
              </a:rPr>
              <a:t>2 Tim. 4:18 </a:t>
            </a:r>
            <a:r>
              <a:rPr lang="en-US" sz="1200" b="0" i="0" kern="1200" baseline="0" dirty="0" smtClean="0">
                <a:solidFill>
                  <a:schemeClr val="tx1"/>
                </a:solidFill>
                <a:effectLst/>
                <a:latin typeface="+mn-lt"/>
                <a:ea typeface="+mn-ea"/>
                <a:cs typeface="+mn-cs"/>
              </a:rPr>
              <a:t>– </a:t>
            </a:r>
          </a:p>
          <a:p>
            <a:pPr marL="628650" lvl="1" indent="-171450">
              <a:buFont typeface="Arial" pitchFamily="34" charset="0"/>
              <a:buChar char="•"/>
            </a:pPr>
            <a:r>
              <a:rPr lang="en-US" sz="1200" b="1" i="0" kern="1200" baseline="0" dirty="0" smtClean="0">
                <a:solidFill>
                  <a:schemeClr val="tx1"/>
                </a:solidFill>
                <a:effectLst/>
                <a:latin typeface="+mn-lt"/>
                <a:ea typeface="+mn-ea"/>
                <a:cs typeface="+mn-cs"/>
              </a:rPr>
              <a:t>2 Pet. 1:10-11 </a:t>
            </a:r>
            <a:r>
              <a:rPr lang="en-US" sz="1200" b="0" i="0" kern="1200" baseline="0" dirty="0" smtClean="0">
                <a:solidFill>
                  <a:schemeClr val="tx1"/>
                </a:solidFill>
                <a:effectLst/>
                <a:latin typeface="+mn-lt"/>
                <a:ea typeface="+mn-ea"/>
                <a:cs typeface="+mn-cs"/>
              </a:rPr>
              <a:t>- </a:t>
            </a:r>
            <a:r>
              <a:rPr lang="en-US" sz="1200" b="1" i="0" kern="1200" baseline="3000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Therefore, brethren, be even more diligent to make your call and election sure, for if you do these things you will never stumble; </a:t>
            </a:r>
            <a:r>
              <a:rPr lang="en-US" sz="1200" b="1" i="0" kern="1200" baseline="30000" dirty="0" smtClean="0">
                <a:solidFill>
                  <a:schemeClr val="tx1"/>
                </a:solidFill>
                <a:effectLst/>
                <a:latin typeface="+mn-lt"/>
                <a:ea typeface="+mn-ea"/>
                <a:cs typeface="+mn-cs"/>
              </a:rPr>
              <a:t>11 </a:t>
            </a:r>
            <a:r>
              <a:rPr lang="en-US" sz="1200" b="0" i="0" kern="1200" dirty="0" smtClean="0">
                <a:solidFill>
                  <a:schemeClr val="tx1"/>
                </a:solidFill>
                <a:effectLst/>
                <a:latin typeface="+mn-lt"/>
                <a:ea typeface="+mn-ea"/>
                <a:cs typeface="+mn-cs"/>
              </a:rPr>
              <a:t>for so an entrance will be supplied to you abundantly into the everlasting kingdom of our Lord and Savior Jesus Christ.</a:t>
            </a:r>
            <a:endParaRPr lang="en-US" sz="1200" b="0" i="0" kern="1200" baseline="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7187F31-BA5A-449B-AB63-0323003816EC}" type="slidenum">
              <a:rPr lang="en-US" smtClean="0"/>
              <a:pPr/>
              <a:t>2</a:t>
            </a:fld>
            <a:endParaRPr lang="en-US"/>
          </a:p>
        </p:txBody>
      </p:sp>
    </p:spTree>
    <p:extLst>
      <p:ext uri="{BB962C8B-B14F-4D97-AF65-F5344CB8AC3E}">
        <p14:creationId xmlns:p14="http://schemas.microsoft.com/office/powerpoint/2010/main" val="2472951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marL="171450" lvl="0" indent="-171450">
              <a:buFont typeface="Arial" pitchFamily="34" charset="0"/>
              <a:buChar char="•"/>
            </a:pPr>
            <a:r>
              <a:rPr lang="en-US" sz="1200" b="1" i="0" kern="1200" baseline="0" dirty="0" smtClean="0">
                <a:solidFill>
                  <a:schemeClr val="tx1"/>
                </a:solidFill>
                <a:effectLst/>
                <a:latin typeface="+mn-lt"/>
                <a:ea typeface="+mn-ea"/>
                <a:cs typeface="+mn-cs"/>
              </a:rPr>
              <a:t>Preach </a:t>
            </a:r>
            <a:r>
              <a:rPr lang="en-US" sz="1200" b="0" i="0" kern="1200" baseline="0" dirty="0" smtClean="0">
                <a:solidFill>
                  <a:schemeClr val="tx1"/>
                </a:solidFill>
                <a:effectLst/>
                <a:latin typeface="+mn-lt"/>
                <a:ea typeface="+mn-ea"/>
                <a:cs typeface="+mn-cs"/>
              </a:rPr>
              <a:t>– “</a:t>
            </a:r>
            <a:r>
              <a:rPr lang="en-US" sz="1200" b="0" i="0" kern="1200" baseline="0" dirty="0" err="1" smtClean="0">
                <a:solidFill>
                  <a:schemeClr val="tx1"/>
                </a:solidFill>
                <a:effectLst/>
                <a:latin typeface="+mn-lt"/>
                <a:ea typeface="+mn-ea"/>
                <a:cs typeface="+mn-cs"/>
              </a:rPr>
              <a:t>kerusso</a:t>
            </a:r>
            <a:r>
              <a:rPr lang="en-US" sz="1200" b="0" i="0" kern="1200" baseline="0" dirty="0" smtClean="0">
                <a:solidFill>
                  <a:schemeClr val="tx1"/>
                </a:solidFill>
                <a:effectLst/>
                <a:latin typeface="+mn-lt"/>
                <a:ea typeface="+mn-ea"/>
                <a:cs typeface="+mn-cs"/>
              </a:rPr>
              <a:t>” conveys a special concept of preaching often overlooked.  “To be a herald, or, in general, to proclaim” (vine).  Brings to mind the Herald or spokesman of the Emperor, proclaiming in a formal, grave, and authoritative manner which must be listened to.</a:t>
            </a:r>
          </a:p>
          <a:p>
            <a:pPr marL="628650" lvl="1" indent="-171450">
              <a:buFont typeface="Arial" pitchFamily="34" charset="0"/>
              <a:buChar char="•"/>
            </a:pPr>
            <a:r>
              <a:rPr lang="en-US" sz="1200" b="0" i="0" kern="1200" baseline="0" dirty="0" smtClean="0">
                <a:solidFill>
                  <a:schemeClr val="tx1"/>
                </a:solidFill>
                <a:effectLst/>
                <a:latin typeface="+mn-lt"/>
                <a:ea typeface="+mn-ea"/>
                <a:cs typeface="+mn-cs"/>
              </a:rPr>
              <a:t>Pattern of preaching revealed within this definition</a:t>
            </a:r>
          </a:p>
          <a:p>
            <a:pPr marL="1085850" lvl="2" indent="-171450">
              <a:buFont typeface="Arial" pitchFamily="34" charset="0"/>
              <a:buChar char="•"/>
            </a:pPr>
            <a:r>
              <a:rPr lang="en-US" sz="1200" b="0" i="0" kern="1200" baseline="0" dirty="0" smtClean="0">
                <a:solidFill>
                  <a:schemeClr val="tx1"/>
                </a:solidFill>
                <a:effectLst/>
                <a:latin typeface="+mn-lt"/>
                <a:ea typeface="+mn-ea"/>
                <a:cs typeface="+mn-cs"/>
              </a:rPr>
              <a:t>Dignity and seriousness that commands respect from audience</a:t>
            </a:r>
          </a:p>
          <a:p>
            <a:pPr marL="1085850" lvl="2" indent="-171450">
              <a:buFont typeface="Arial" pitchFamily="34" charset="0"/>
              <a:buChar char="•"/>
            </a:pPr>
            <a:r>
              <a:rPr lang="en-US" sz="1200" b="0" i="0" kern="1200" baseline="0" dirty="0" smtClean="0">
                <a:solidFill>
                  <a:schemeClr val="tx1"/>
                </a:solidFill>
                <a:effectLst/>
                <a:latin typeface="+mn-lt"/>
                <a:ea typeface="+mn-ea"/>
                <a:cs typeface="+mn-cs"/>
              </a:rPr>
              <a:t>Preachers are the Herald of the King of kings</a:t>
            </a:r>
          </a:p>
          <a:p>
            <a:pPr marL="1085850" lvl="2" indent="-171450">
              <a:buFont typeface="Arial" pitchFamily="34" charset="0"/>
              <a:buChar char="•"/>
            </a:pPr>
            <a:r>
              <a:rPr lang="en-US" sz="1200" b="0" i="0" kern="1200" baseline="0" dirty="0" smtClean="0">
                <a:solidFill>
                  <a:schemeClr val="tx1"/>
                </a:solidFill>
                <a:effectLst/>
                <a:latin typeface="+mn-lt"/>
                <a:ea typeface="+mn-ea"/>
                <a:cs typeface="+mn-cs"/>
              </a:rPr>
              <a:t>Demands full proclamation of the whole counsel of God, without addition or subtraction</a:t>
            </a:r>
          </a:p>
          <a:p>
            <a:pPr marL="1085850" lvl="2" indent="-171450">
              <a:buFont typeface="Arial" pitchFamily="34" charset="0"/>
              <a:buChar char="•"/>
            </a:pPr>
            <a:r>
              <a:rPr lang="en-US" sz="1200" b="1" i="0" kern="1200" baseline="0" dirty="0" smtClean="0">
                <a:solidFill>
                  <a:schemeClr val="tx1"/>
                </a:solidFill>
                <a:effectLst/>
                <a:latin typeface="+mn-lt"/>
                <a:ea typeface="+mn-ea"/>
                <a:cs typeface="+mn-cs"/>
              </a:rPr>
              <a:t>Matt. 28:20 </a:t>
            </a:r>
            <a:r>
              <a:rPr lang="en-US" sz="1200" b="0" i="0" kern="1200" baseline="0" dirty="0" smtClean="0">
                <a:solidFill>
                  <a:schemeClr val="tx1"/>
                </a:solidFill>
                <a:effectLst/>
                <a:latin typeface="+mn-lt"/>
                <a:ea typeface="+mn-ea"/>
                <a:cs typeface="+mn-cs"/>
              </a:rPr>
              <a:t>- </a:t>
            </a:r>
            <a:r>
              <a:rPr lang="en-US" sz="1200" b="1" i="0" kern="1200" baseline="3000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teaching them to observe all things that I have commanded you; and lo, I am with you always, </a:t>
            </a:r>
            <a:r>
              <a:rPr lang="en-US" sz="1200" b="0" i="1" kern="1200" dirty="0" smtClean="0">
                <a:solidFill>
                  <a:schemeClr val="tx1"/>
                </a:solidFill>
                <a:effectLst/>
                <a:latin typeface="+mn-lt"/>
                <a:ea typeface="+mn-ea"/>
                <a:cs typeface="+mn-cs"/>
              </a:rPr>
              <a:t>even</a:t>
            </a:r>
            <a:r>
              <a:rPr lang="en-US" sz="1200" b="0" i="0" kern="1200" dirty="0" smtClean="0">
                <a:solidFill>
                  <a:schemeClr val="tx1"/>
                </a:solidFill>
                <a:effectLst/>
                <a:latin typeface="+mn-lt"/>
                <a:ea typeface="+mn-ea"/>
                <a:cs typeface="+mn-cs"/>
              </a:rPr>
              <a:t> to the end of the age.” Amen</a:t>
            </a:r>
          </a:p>
          <a:p>
            <a:pPr marL="171450" lvl="0" indent="-171450">
              <a:buFont typeface="Arial" pitchFamily="34" charset="0"/>
              <a:buChar char="•"/>
            </a:pPr>
            <a:r>
              <a:rPr lang="en-US" sz="1200" b="1" i="0" kern="1200" baseline="0" dirty="0" smtClean="0">
                <a:solidFill>
                  <a:schemeClr val="tx1"/>
                </a:solidFill>
                <a:effectLst/>
                <a:latin typeface="+mn-lt"/>
                <a:ea typeface="+mn-ea"/>
                <a:cs typeface="+mn-cs"/>
              </a:rPr>
              <a:t>Be ready in season and out of season </a:t>
            </a:r>
          </a:p>
          <a:p>
            <a:pPr marL="628650" lvl="1" indent="-171450">
              <a:buFont typeface="Arial" pitchFamily="34" charset="0"/>
              <a:buChar char="•"/>
            </a:pPr>
            <a:r>
              <a:rPr lang="en-US" sz="1200" b="0" i="0" kern="1200" baseline="0" dirty="0" smtClean="0">
                <a:solidFill>
                  <a:schemeClr val="tx1"/>
                </a:solidFill>
                <a:effectLst/>
                <a:latin typeface="+mn-lt"/>
                <a:ea typeface="+mn-ea"/>
                <a:cs typeface="+mn-cs"/>
              </a:rPr>
              <a:t>Ready to preach whenever and wherever opportunity presents itself, and even go make opportunities.</a:t>
            </a:r>
          </a:p>
          <a:p>
            <a:pPr marL="628650" lvl="1" indent="-171450">
              <a:buFont typeface="Arial" pitchFamily="34" charset="0"/>
              <a:buChar char="•"/>
            </a:pPr>
            <a:r>
              <a:rPr lang="en-US" sz="1200" b="0" i="0" kern="1200" baseline="0" dirty="0" smtClean="0">
                <a:solidFill>
                  <a:schemeClr val="tx1"/>
                </a:solidFill>
                <a:effectLst/>
                <a:latin typeface="+mn-lt"/>
                <a:ea typeface="+mn-ea"/>
                <a:cs typeface="+mn-cs"/>
              </a:rPr>
              <a:t>“In season” means “opportune” , “out of season” means “inopportune”</a:t>
            </a:r>
          </a:p>
          <a:p>
            <a:pPr marL="628650" lvl="1" indent="-171450">
              <a:buFont typeface="Arial" pitchFamily="34" charset="0"/>
              <a:buChar char="•"/>
            </a:pPr>
            <a:r>
              <a:rPr lang="en-US" sz="1200" b="0" i="0" kern="1200" baseline="0" dirty="0" smtClean="0">
                <a:solidFill>
                  <a:schemeClr val="tx1"/>
                </a:solidFill>
                <a:effectLst/>
                <a:latin typeface="+mn-lt"/>
                <a:ea typeface="+mn-ea"/>
                <a:cs typeface="+mn-cs"/>
              </a:rPr>
              <a:t>Truth must be preached whether circumstances are favorable or unfavorable.</a:t>
            </a:r>
          </a:p>
          <a:p>
            <a:pPr marL="628650" lvl="1" indent="-171450">
              <a:buFont typeface="Arial" pitchFamily="34" charset="0"/>
              <a:buChar char="•"/>
            </a:pPr>
            <a:r>
              <a:rPr lang="en-US" sz="1200" b="0" i="0" kern="1200" baseline="0" dirty="0" smtClean="0">
                <a:solidFill>
                  <a:schemeClr val="tx1"/>
                </a:solidFill>
                <a:effectLst/>
                <a:latin typeface="+mn-lt"/>
                <a:ea typeface="+mn-ea"/>
                <a:cs typeface="+mn-cs"/>
              </a:rPr>
              <a:t>Remember Souls are at stake! Apathy has not part when souls are at stake.  </a:t>
            </a:r>
          </a:p>
          <a:p>
            <a:pPr marL="628650" lvl="1" indent="-171450">
              <a:buFont typeface="Arial" pitchFamily="34" charset="0"/>
              <a:buChar char="•"/>
            </a:pPr>
            <a:r>
              <a:rPr lang="en-US" sz="1200" b="0" i="0" kern="1200" baseline="0" dirty="0" smtClean="0">
                <a:solidFill>
                  <a:schemeClr val="tx1"/>
                </a:solidFill>
                <a:effectLst/>
                <a:latin typeface="+mn-lt"/>
                <a:ea typeface="+mn-ea"/>
                <a:cs typeface="+mn-cs"/>
              </a:rPr>
              <a:t>Make the most of time and opportunities</a:t>
            </a:r>
          </a:p>
          <a:p>
            <a:pPr marL="1085850" lvl="2" indent="-171450">
              <a:buFont typeface="Arial" pitchFamily="34" charset="0"/>
              <a:buChar char="•"/>
            </a:pPr>
            <a:r>
              <a:rPr lang="en-US" sz="1200" b="1" i="0" kern="1200" baseline="0" dirty="0" smtClean="0">
                <a:solidFill>
                  <a:schemeClr val="tx1"/>
                </a:solidFill>
                <a:effectLst/>
                <a:latin typeface="+mn-lt"/>
                <a:ea typeface="+mn-ea"/>
                <a:cs typeface="+mn-cs"/>
              </a:rPr>
              <a:t>Eph. 5:15-16 </a:t>
            </a:r>
            <a:r>
              <a:rPr lang="en-US" sz="1200" b="0" i="0" kern="1200" baseline="0" dirty="0" smtClean="0">
                <a:solidFill>
                  <a:schemeClr val="tx1"/>
                </a:solidFill>
                <a:effectLst/>
                <a:latin typeface="+mn-lt"/>
                <a:ea typeface="+mn-ea"/>
                <a:cs typeface="+mn-cs"/>
              </a:rPr>
              <a:t>- </a:t>
            </a:r>
            <a:r>
              <a:rPr lang="en-US" sz="1200" b="1" i="0" kern="1200" baseline="3000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See then that you walk circumspectly, not as fools but as wise, </a:t>
            </a:r>
            <a:r>
              <a:rPr lang="en-US" sz="1200" b="1" i="0" kern="1200" baseline="30000" dirty="0" smtClean="0">
                <a:solidFill>
                  <a:schemeClr val="tx1"/>
                </a:solidFill>
                <a:effectLst/>
                <a:latin typeface="+mn-lt"/>
                <a:ea typeface="+mn-ea"/>
                <a:cs typeface="+mn-cs"/>
              </a:rPr>
              <a:t>16 </a:t>
            </a:r>
            <a:r>
              <a:rPr lang="en-US" sz="1200" b="0" i="0" kern="1200" dirty="0" smtClean="0">
                <a:solidFill>
                  <a:schemeClr val="tx1"/>
                </a:solidFill>
                <a:effectLst/>
                <a:latin typeface="+mn-lt"/>
                <a:ea typeface="+mn-ea"/>
                <a:cs typeface="+mn-cs"/>
              </a:rPr>
              <a:t>redeeming the time, because the days are evil.</a:t>
            </a:r>
          </a:p>
          <a:p>
            <a:pPr marL="171450" lvl="0" indent="-171450">
              <a:buFont typeface="Arial" pitchFamily="34" charset="0"/>
              <a:buChar char="•"/>
            </a:pPr>
            <a:r>
              <a:rPr lang="en-US" sz="1200" b="1" i="0" kern="1200" baseline="0" dirty="0" smtClean="0">
                <a:solidFill>
                  <a:schemeClr val="tx1"/>
                </a:solidFill>
                <a:effectLst/>
                <a:latin typeface="+mn-lt"/>
                <a:ea typeface="+mn-ea"/>
                <a:cs typeface="+mn-cs"/>
              </a:rPr>
              <a:t>Convince</a:t>
            </a:r>
            <a:r>
              <a:rPr lang="en-US" sz="1200" b="0" i="0" kern="1200" baseline="0" dirty="0" smtClean="0">
                <a:solidFill>
                  <a:schemeClr val="tx1"/>
                </a:solidFill>
                <a:effectLst/>
                <a:latin typeface="+mn-lt"/>
                <a:ea typeface="+mn-ea"/>
                <a:cs typeface="+mn-cs"/>
              </a:rPr>
              <a:t> – Reprove some versions</a:t>
            </a:r>
          </a:p>
          <a:p>
            <a:pPr marL="628650" lvl="1" indent="-171450">
              <a:buFont typeface="Arial" pitchFamily="34" charset="0"/>
              <a:buChar char="•"/>
            </a:pPr>
            <a:r>
              <a:rPr lang="en-US" sz="1200" b="0" i="0" kern="1200" baseline="0" dirty="0" smtClean="0">
                <a:solidFill>
                  <a:schemeClr val="tx1"/>
                </a:solidFill>
                <a:effectLst/>
                <a:latin typeface="+mn-lt"/>
                <a:ea typeface="+mn-ea"/>
                <a:cs typeface="+mn-cs"/>
              </a:rPr>
              <a:t>Idea of conviction.  Must bring sinners to realization of guilt</a:t>
            </a:r>
          </a:p>
          <a:p>
            <a:pPr marL="171450" lvl="0" indent="-171450">
              <a:buFont typeface="Arial" pitchFamily="34" charset="0"/>
              <a:buChar char="•"/>
            </a:pPr>
            <a:r>
              <a:rPr lang="en-US" sz="1200" b="1" i="0" kern="1200" baseline="0" dirty="0" smtClean="0">
                <a:solidFill>
                  <a:schemeClr val="tx1"/>
                </a:solidFill>
                <a:effectLst/>
                <a:latin typeface="+mn-lt"/>
                <a:ea typeface="+mn-ea"/>
                <a:cs typeface="+mn-cs"/>
              </a:rPr>
              <a:t>Rebuke</a:t>
            </a:r>
            <a:r>
              <a:rPr lang="en-US" sz="1200" b="0" i="0" kern="1200" baseline="0" dirty="0" smtClean="0">
                <a:solidFill>
                  <a:schemeClr val="tx1"/>
                </a:solidFill>
                <a:effectLst/>
                <a:latin typeface="+mn-lt"/>
                <a:ea typeface="+mn-ea"/>
                <a:cs typeface="+mn-cs"/>
              </a:rPr>
              <a:t> – to chide, blame, sharp reprimand of guilt</a:t>
            </a:r>
          </a:p>
          <a:p>
            <a:pPr marL="628650" lvl="1" indent="-171450">
              <a:buFont typeface="Arial" pitchFamily="34" charset="0"/>
              <a:buChar char="•"/>
            </a:pPr>
            <a:r>
              <a:rPr lang="en-US" sz="1200" b="0" i="0" kern="1200" baseline="0" dirty="0" smtClean="0">
                <a:solidFill>
                  <a:schemeClr val="tx1"/>
                </a:solidFill>
                <a:effectLst/>
                <a:latin typeface="+mn-lt"/>
                <a:ea typeface="+mn-ea"/>
                <a:cs typeface="+mn-cs"/>
              </a:rPr>
              <a:t>Often necessary to produce proper action even after one is convicted</a:t>
            </a:r>
          </a:p>
          <a:p>
            <a:pPr marL="171450" lvl="0" indent="-171450">
              <a:buFont typeface="Arial" pitchFamily="34" charset="0"/>
              <a:buChar char="•"/>
            </a:pPr>
            <a:r>
              <a:rPr lang="en-US" sz="1200" b="1" i="0" kern="1200" baseline="0" dirty="0" smtClean="0">
                <a:solidFill>
                  <a:schemeClr val="tx1"/>
                </a:solidFill>
                <a:effectLst/>
                <a:latin typeface="+mn-lt"/>
                <a:ea typeface="+mn-ea"/>
                <a:cs typeface="+mn-cs"/>
              </a:rPr>
              <a:t>Exhort </a:t>
            </a:r>
            <a:r>
              <a:rPr lang="en-US" sz="1200" b="0" i="0" kern="1200" baseline="0" dirty="0" smtClean="0">
                <a:solidFill>
                  <a:schemeClr val="tx1"/>
                </a:solidFill>
                <a:effectLst/>
                <a:latin typeface="+mn-lt"/>
                <a:ea typeface="+mn-ea"/>
                <a:cs typeface="+mn-cs"/>
              </a:rPr>
              <a:t>– to call a person, to call on, entreat, to admonish, to urge one to pursue some course of conduct</a:t>
            </a:r>
          </a:p>
          <a:p>
            <a:pPr marL="628650" lvl="1" indent="-171450">
              <a:buFont typeface="Arial" pitchFamily="34" charset="0"/>
              <a:buChar char="•"/>
            </a:pPr>
            <a:r>
              <a:rPr lang="en-US" sz="1200" b="0" i="0" kern="1200" baseline="0" dirty="0" smtClean="0">
                <a:solidFill>
                  <a:schemeClr val="tx1"/>
                </a:solidFill>
                <a:effectLst/>
                <a:latin typeface="+mn-lt"/>
                <a:ea typeface="+mn-ea"/>
                <a:cs typeface="+mn-cs"/>
              </a:rPr>
              <a:t>Idea of “please, I beg of you, I urge you</a:t>
            </a:r>
          </a:p>
          <a:p>
            <a:pPr marL="628650" lvl="1" indent="-171450">
              <a:buFont typeface="Arial" pitchFamily="34" charset="0"/>
              <a:buChar char="•"/>
            </a:pPr>
            <a:r>
              <a:rPr lang="en-US" sz="1200" b="0" i="0" kern="1200" baseline="0" dirty="0" smtClean="0">
                <a:solidFill>
                  <a:schemeClr val="tx1"/>
                </a:solidFill>
                <a:effectLst/>
                <a:latin typeface="+mn-lt"/>
                <a:ea typeface="+mn-ea"/>
                <a:cs typeface="+mn-cs"/>
              </a:rPr>
              <a:t>Shows a combination of severity and gentleness in preaching</a:t>
            </a:r>
          </a:p>
          <a:p>
            <a:pPr marL="171450" lvl="0" indent="-171450">
              <a:buFont typeface="Arial" pitchFamily="34" charset="0"/>
              <a:buChar char="•"/>
            </a:pPr>
            <a:r>
              <a:rPr lang="en-US" sz="1200" b="1" i="0" kern="1200" baseline="0" dirty="0" smtClean="0">
                <a:solidFill>
                  <a:schemeClr val="tx1"/>
                </a:solidFill>
                <a:effectLst/>
                <a:latin typeface="+mn-lt"/>
                <a:ea typeface="+mn-ea"/>
                <a:cs typeface="+mn-cs"/>
              </a:rPr>
              <a:t>Longsuffering</a:t>
            </a:r>
            <a:r>
              <a:rPr lang="en-US" sz="1200" b="0" i="0" kern="1200" baseline="0" dirty="0" smtClean="0">
                <a:solidFill>
                  <a:schemeClr val="tx1"/>
                </a:solidFill>
                <a:effectLst/>
                <a:latin typeface="+mn-lt"/>
                <a:ea typeface="+mn-ea"/>
                <a:cs typeface="+mn-cs"/>
              </a:rPr>
              <a:t> – self-restraint that doesn’t hastily retaliate a wrong</a:t>
            </a:r>
          </a:p>
          <a:p>
            <a:pPr marL="171450" lvl="0" indent="-171450">
              <a:buFont typeface="Arial" pitchFamily="34" charset="0"/>
              <a:buChar char="•"/>
            </a:pPr>
            <a:r>
              <a:rPr lang="en-US" sz="1200" b="1" i="0" kern="1200" baseline="0" dirty="0" smtClean="0">
                <a:solidFill>
                  <a:schemeClr val="tx1"/>
                </a:solidFill>
                <a:effectLst/>
                <a:latin typeface="+mn-lt"/>
                <a:ea typeface="+mn-ea"/>
                <a:cs typeface="+mn-cs"/>
              </a:rPr>
              <a:t>Teaching</a:t>
            </a:r>
            <a:r>
              <a:rPr lang="en-US" sz="1200" b="0" i="0" kern="1200" baseline="0" dirty="0" smtClean="0">
                <a:solidFill>
                  <a:schemeClr val="tx1"/>
                </a:solidFill>
                <a:effectLst/>
                <a:latin typeface="+mn-lt"/>
                <a:ea typeface="+mn-ea"/>
                <a:cs typeface="+mn-cs"/>
              </a:rPr>
              <a:t> – Doctrine in other versions</a:t>
            </a:r>
          </a:p>
          <a:p>
            <a:pPr marL="171450" lvl="0" indent="-171450">
              <a:buFont typeface="Arial" pitchFamily="34" charset="0"/>
              <a:buChar char="•"/>
            </a:pPr>
            <a:endParaRPr lang="en-US" sz="1200" b="0" i="0" kern="1200" baseline="0" dirty="0" smtClean="0">
              <a:solidFill>
                <a:schemeClr val="tx1"/>
              </a:solidFill>
              <a:effectLst/>
              <a:latin typeface="+mn-lt"/>
              <a:ea typeface="+mn-ea"/>
              <a:cs typeface="+mn-cs"/>
            </a:endParaRPr>
          </a:p>
          <a:p>
            <a:pPr marL="171450" lvl="0" indent="-171450">
              <a:buFont typeface="Arial" pitchFamily="34" charset="0"/>
              <a:buChar char="•"/>
            </a:pPr>
            <a:r>
              <a:rPr lang="en-US" sz="1200" b="0" i="0" kern="1200" baseline="0" dirty="0" smtClean="0">
                <a:solidFill>
                  <a:schemeClr val="tx1"/>
                </a:solidFill>
                <a:effectLst/>
                <a:latin typeface="+mn-lt"/>
                <a:ea typeface="+mn-ea"/>
                <a:cs typeface="+mn-cs"/>
              </a:rPr>
              <a:t>Paul has already mentioned this to Timothy.  There are times when error, false teachers and departures from faith will be worse.</a:t>
            </a:r>
          </a:p>
          <a:p>
            <a:pPr marL="628650" lvl="1" indent="-171450">
              <a:buFont typeface="Arial" pitchFamily="34" charset="0"/>
              <a:buChar char="•"/>
            </a:pPr>
            <a:r>
              <a:rPr lang="en-US" sz="1200" b="1" i="0" kern="1200" baseline="0" dirty="0" smtClean="0">
                <a:solidFill>
                  <a:schemeClr val="tx1"/>
                </a:solidFill>
                <a:effectLst/>
                <a:latin typeface="+mn-lt"/>
                <a:ea typeface="+mn-ea"/>
                <a:cs typeface="+mn-cs"/>
              </a:rPr>
              <a:t>1 Tim. 4:1 </a:t>
            </a:r>
            <a:r>
              <a:rPr lang="en-US" sz="1200" b="0" i="0" kern="1200" baseline="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Now the Spirit expressly says that in latter times some will depart from the faith, giving heed to deceiving spirits and doctrines of demons,</a:t>
            </a:r>
          </a:p>
          <a:p>
            <a:pPr marL="628650" lvl="1" indent="-171450">
              <a:buFont typeface="Arial" pitchFamily="34" charset="0"/>
              <a:buChar char="•"/>
            </a:pPr>
            <a:r>
              <a:rPr lang="en-US" sz="1200" b="1" i="0" kern="1200" baseline="0" dirty="0" smtClean="0">
                <a:solidFill>
                  <a:schemeClr val="tx1"/>
                </a:solidFill>
                <a:effectLst/>
                <a:latin typeface="+mn-lt"/>
                <a:ea typeface="+mn-ea"/>
                <a:cs typeface="+mn-cs"/>
              </a:rPr>
              <a:t>2 Tim. 3:1-5 </a:t>
            </a:r>
            <a:r>
              <a:rPr lang="en-US" sz="1200" b="0" i="0" kern="1200" baseline="0" dirty="0" smtClean="0">
                <a:solidFill>
                  <a:schemeClr val="tx1"/>
                </a:solidFill>
                <a:effectLst/>
                <a:latin typeface="+mn-lt"/>
                <a:ea typeface="+mn-ea"/>
                <a:cs typeface="+mn-cs"/>
              </a:rPr>
              <a:t>– </a:t>
            </a:r>
          </a:p>
          <a:p>
            <a:pPr marL="171450" lvl="0" indent="-171450">
              <a:buFont typeface="Arial" pitchFamily="34" charset="0"/>
              <a:buChar char="•"/>
            </a:pPr>
            <a:r>
              <a:rPr lang="en-US" sz="1200" b="0" i="0" kern="1200" baseline="0" dirty="0" smtClean="0">
                <a:solidFill>
                  <a:schemeClr val="tx1"/>
                </a:solidFill>
                <a:effectLst/>
                <a:latin typeface="+mn-lt"/>
                <a:ea typeface="+mn-ea"/>
                <a:cs typeface="+mn-cs"/>
              </a:rPr>
              <a:t>Sound Doctrine mentioned by Paul numerous times.  That which is healthy ad wholesome</a:t>
            </a:r>
          </a:p>
          <a:p>
            <a:pPr marL="628650" lvl="1" indent="-171450">
              <a:buFont typeface="Arial" pitchFamily="34" charset="0"/>
              <a:buChar char="•"/>
            </a:pPr>
            <a:r>
              <a:rPr lang="en-US" sz="1200" b="0" i="0" kern="1200" baseline="0" dirty="0" smtClean="0">
                <a:solidFill>
                  <a:schemeClr val="tx1"/>
                </a:solidFill>
                <a:effectLst/>
                <a:latin typeface="+mn-lt"/>
                <a:ea typeface="+mn-ea"/>
                <a:cs typeface="+mn-cs"/>
              </a:rPr>
              <a:t>1 Tim. 1:10, 6:3, 2 Tim. 1:13, Titus 1:9, 2:1</a:t>
            </a:r>
          </a:p>
          <a:p>
            <a:pPr marL="171450" lvl="0" indent="-171450">
              <a:buFont typeface="Arial" pitchFamily="34" charset="0"/>
              <a:buChar char="•"/>
            </a:pPr>
            <a:r>
              <a:rPr lang="en-US" sz="1200" b="0" i="0" kern="1200" baseline="0" dirty="0" smtClean="0">
                <a:solidFill>
                  <a:schemeClr val="tx1"/>
                </a:solidFill>
                <a:effectLst/>
                <a:latin typeface="+mn-lt"/>
                <a:ea typeface="+mn-ea"/>
                <a:cs typeface="+mn-cs"/>
              </a:rPr>
              <a:t>There will be those teachers that will corrupt, but there will also be the hearers that won’t listen to sound doctrine</a:t>
            </a:r>
          </a:p>
        </p:txBody>
      </p:sp>
      <p:sp>
        <p:nvSpPr>
          <p:cNvPr id="4" name="Slide Number Placeholder 3"/>
          <p:cNvSpPr>
            <a:spLocks noGrp="1"/>
          </p:cNvSpPr>
          <p:nvPr>
            <p:ph type="sldNum" sz="quarter" idx="10"/>
          </p:nvPr>
        </p:nvSpPr>
        <p:spPr/>
        <p:txBody>
          <a:bodyPr/>
          <a:lstStyle/>
          <a:p>
            <a:fld id="{E7187F31-BA5A-449B-AB63-0323003816EC}" type="slidenum">
              <a:rPr lang="en-US" smtClean="0"/>
              <a:pPr/>
              <a:t>3</a:t>
            </a:fld>
            <a:endParaRPr lang="en-US"/>
          </a:p>
        </p:txBody>
      </p:sp>
    </p:spTree>
    <p:extLst>
      <p:ext uri="{BB962C8B-B14F-4D97-AF65-F5344CB8AC3E}">
        <p14:creationId xmlns:p14="http://schemas.microsoft.com/office/powerpoint/2010/main" val="18761885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marL="171450" lvl="0" indent="-171450">
              <a:buFont typeface="Arial" pitchFamily="34" charset="0"/>
              <a:buChar char="•"/>
            </a:pPr>
            <a:r>
              <a:rPr lang="en-US" sz="1200" b="0" i="0" kern="1200" baseline="0" dirty="0" smtClean="0">
                <a:solidFill>
                  <a:schemeClr val="tx1"/>
                </a:solidFill>
                <a:effectLst/>
                <a:latin typeface="+mn-lt"/>
                <a:ea typeface="+mn-ea"/>
                <a:cs typeface="+mn-cs"/>
              </a:rPr>
              <a:t>Why will they not listen to sound doctrine?</a:t>
            </a:r>
          </a:p>
          <a:p>
            <a:pPr marL="171450" lvl="0" indent="-171450">
              <a:buFont typeface="Arial" pitchFamily="34" charset="0"/>
              <a:buChar char="•"/>
            </a:pPr>
            <a:r>
              <a:rPr lang="en-US" sz="1200" b="0" i="0" kern="1200" baseline="0" dirty="0" smtClean="0">
                <a:solidFill>
                  <a:schemeClr val="tx1"/>
                </a:solidFill>
                <a:effectLst/>
                <a:latin typeface="+mn-lt"/>
                <a:ea typeface="+mn-ea"/>
                <a:cs typeface="+mn-cs"/>
              </a:rPr>
              <a:t>B/C of their desires (lusts some versions) for something other than sound doctrine.  And b/c of this they will heap up these teachers that are willing to satisfy their desires of false teaching.   They will serve teachers who will gratify their own desires by teaching the things that please them.</a:t>
            </a:r>
          </a:p>
          <a:p>
            <a:pPr marL="171450" lvl="0" indent="-171450">
              <a:buFont typeface="Arial" pitchFamily="34" charset="0"/>
              <a:buChar char="•"/>
            </a:pPr>
            <a:r>
              <a:rPr lang="en-US" sz="1200" b="0" i="0" kern="1200" baseline="0" dirty="0" smtClean="0">
                <a:solidFill>
                  <a:schemeClr val="tx1"/>
                </a:solidFill>
                <a:effectLst/>
                <a:latin typeface="+mn-lt"/>
                <a:ea typeface="+mn-ea"/>
                <a:cs typeface="+mn-cs"/>
              </a:rPr>
              <a:t>Itching ears – these false doctrines/teachers are just scratching their ears</a:t>
            </a:r>
          </a:p>
          <a:p>
            <a:pPr marL="171450" lvl="0" indent="-171450">
              <a:buFont typeface="Arial" pitchFamily="34" charset="0"/>
              <a:buChar char="•"/>
            </a:pPr>
            <a:r>
              <a:rPr lang="en-US" sz="1200" b="0" i="0" kern="1200" baseline="0" dirty="0" smtClean="0">
                <a:solidFill>
                  <a:schemeClr val="tx1"/>
                </a:solidFill>
                <a:effectLst/>
                <a:latin typeface="+mn-lt"/>
                <a:ea typeface="+mn-ea"/>
                <a:cs typeface="+mn-cs"/>
              </a:rPr>
              <a:t>People have always been able to find teachers that will teach what they want to hear.  And once they are catered to, their appetite grows and they wax worse and worse.</a:t>
            </a:r>
          </a:p>
          <a:p>
            <a:pPr marL="628650" lvl="1" indent="-171450">
              <a:buFont typeface="Arial" pitchFamily="34" charset="0"/>
              <a:buChar char="•"/>
            </a:pPr>
            <a:r>
              <a:rPr lang="en-US" sz="1200" b="1" i="0" kern="1200" baseline="0" dirty="0" smtClean="0">
                <a:solidFill>
                  <a:schemeClr val="tx1"/>
                </a:solidFill>
                <a:effectLst/>
                <a:latin typeface="+mn-lt"/>
                <a:ea typeface="+mn-ea"/>
                <a:cs typeface="+mn-cs"/>
              </a:rPr>
              <a:t>Hos. 4:6-10 </a:t>
            </a:r>
            <a:r>
              <a:rPr lang="en-US" sz="1200" b="0" i="0" kern="1200" baseline="0" dirty="0" smtClean="0">
                <a:solidFill>
                  <a:schemeClr val="tx1"/>
                </a:solidFill>
                <a:effectLst/>
                <a:latin typeface="+mn-lt"/>
                <a:ea typeface="+mn-ea"/>
                <a:cs typeface="+mn-cs"/>
              </a:rPr>
              <a:t>- …people destroyed for lack of knowledge.</a:t>
            </a:r>
          </a:p>
          <a:p>
            <a:pPr marL="628650" lvl="1" indent="-171450">
              <a:buFont typeface="Arial" pitchFamily="34" charset="0"/>
              <a:buChar char="•"/>
            </a:pPr>
            <a:endParaRPr lang="en-US" sz="1200" b="0" i="0" kern="1200" baseline="0" dirty="0" smtClean="0">
              <a:solidFill>
                <a:schemeClr val="tx1"/>
              </a:solidFill>
              <a:effectLst/>
              <a:latin typeface="+mn-lt"/>
              <a:ea typeface="+mn-ea"/>
              <a:cs typeface="+mn-cs"/>
            </a:endParaRPr>
          </a:p>
          <a:p>
            <a:pPr marL="171450" lvl="0" indent="-171450">
              <a:buFont typeface="Arial" pitchFamily="34" charset="0"/>
              <a:buChar char="•"/>
            </a:pPr>
            <a:r>
              <a:rPr lang="en-US" sz="1200" b="1" i="0" kern="1200" baseline="0" dirty="0" smtClean="0">
                <a:solidFill>
                  <a:schemeClr val="tx1"/>
                </a:solidFill>
                <a:effectLst/>
                <a:latin typeface="+mn-lt"/>
                <a:ea typeface="+mn-ea"/>
                <a:cs typeface="+mn-cs"/>
              </a:rPr>
              <a:t>Turn away from truth</a:t>
            </a:r>
          </a:p>
          <a:p>
            <a:pPr marL="628650" lvl="1" indent="-171450">
              <a:buFont typeface="Arial" pitchFamily="34" charset="0"/>
              <a:buChar char="•"/>
            </a:pPr>
            <a:r>
              <a:rPr lang="en-US" sz="1200" b="0" i="0" kern="1200" baseline="0" dirty="0" smtClean="0">
                <a:solidFill>
                  <a:schemeClr val="tx1"/>
                </a:solidFill>
                <a:effectLst/>
                <a:latin typeface="+mn-lt"/>
                <a:ea typeface="+mn-ea"/>
                <a:cs typeface="+mn-cs"/>
              </a:rPr>
              <a:t>The idea of averting, not only turning away from the truth, but they see to it that they never come in contact with the truth</a:t>
            </a:r>
          </a:p>
          <a:p>
            <a:pPr marL="171450" lvl="0" indent="-171450">
              <a:buFont typeface="Arial" pitchFamily="34" charset="0"/>
              <a:buChar char="•"/>
            </a:pPr>
            <a:r>
              <a:rPr lang="en-US" sz="1200" b="1" i="0" kern="1200" baseline="0" dirty="0" smtClean="0">
                <a:solidFill>
                  <a:schemeClr val="tx1"/>
                </a:solidFill>
                <a:effectLst/>
                <a:latin typeface="+mn-lt"/>
                <a:ea typeface="+mn-ea"/>
                <a:cs typeface="+mn-cs"/>
              </a:rPr>
              <a:t>Fables – </a:t>
            </a:r>
            <a:r>
              <a:rPr lang="en-US" sz="1200" b="0" i="0" kern="1200" baseline="0" dirty="0" smtClean="0">
                <a:solidFill>
                  <a:schemeClr val="tx1"/>
                </a:solidFill>
                <a:effectLst/>
                <a:latin typeface="+mn-lt"/>
                <a:ea typeface="+mn-ea"/>
                <a:cs typeface="+mn-cs"/>
              </a:rPr>
              <a:t>fiction, myth.  Traditional supplements to the law, Rabbinical fabrications.  Certainly things without divine authority.</a:t>
            </a:r>
          </a:p>
          <a:p>
            <a:pPr marL="628650" lvl="1" indent="-171450">
              <a:buFont typeface="Arial" pitchFamily="34" charset="0"/>
              <a:buChar char="•"/>
            </a:pPr>
            <a:r>
              <a:rPr lang="en-US" sz="1200" b="0" i="0" kern="1200" baseline="0" dirty="0" smtClean="0">
                <a:solidFill>
                  <a:schemeClr val="tx1"/>
                </a:solidFill>
                <a:effectLst/>
                <a:latin typeface="+mn-lt"/>
                <a:ea typeface="+mn-ea"/>
                <a:cs typeface="+mn-cs"/>
              </a:rPr>
              <a:t>Collection of wild legends and histories from Jewish Rabbis.  It was later written down by Rabbi </a:t>
            </a:r>
            <a:r>
              <a:rPr lang="en-US" sz="1200" b="0" i="0" kern="1200" baseline="0" dirty="0" err="1" smtClean="0">
                <a:solidFill>
                  <a:schemeClr val="tx1"/>
                </a:solidFill>
                <a:effectLst/>
                <a:latin typeface="+mn-lt"/>
                <a:ea typeface="+mn-ea"/>
                <a:cs typeface="+mn-cs"/>
              </a:rPr>
              <a:t>Jehuda</a:t>
            </a:r>
            <a:r>
              <a:rPr lang="en-US" sz="1200" b="0" i="0" kern="1200" baseline="0" dirty="0" smtClean="0">
                <a:solidFill>
                  <a:schemeClr val="tx1"/>
                </a:solidFill>
                <a:effectLst/>
                <a:latin typeface="+mn-lt"/>
                <a:ea typeface="+mn-ea"/>
                <a:cs typeface="+mn-cs"/>
              </a:rPr>
              <a:t>, the </a:t>
            </a:r>
            <a:r>
              <a:rPr lang="en-US" sz="1200" b="0" i="0" kern="1200" baseline="0" dirty="0" err="1" smtClean="0">
                <a:solidFill>
                  <a:schemeClr val="tx1"/>
                </a:solidFill>
                <a:effectLst/>
                <a:latin typeface="+mn-lt"/>
                <a:ea typeface="+mn-ea"/>
                <a:cs typeface="+mn-cs"/>
              </a:rPr>
              <a:t>Mishna</a:t>
            </a:r>
            <a:r>
              <a:rPr lang="en-US" sz="1200" b="0" i="0" kern="1200" baseline="0" dirty="0" smtClean="0">
                <a:solidFill>
                  <a:schemeClr val="tx1"/>
                </a:solidFill>
                <a:effectLst/>
                <a:latin typeface="+mn-lt"/>
                <a:ea typeface="+mn-ea"/>
                <a:cs typeface="+mn-cs"/>
              </a:rPr>
              <a:t>.  It was combined with other works, </a:t>
            </a:r>
            <a:r>
              <a:rPr lang="en-US" sz="1200" b="0" i="0" kern="1200" baseline="0" dirty="0" err="1" smtClean="0">
                <a:solidFill>
                  <a:schemeClr val="tx1"/>
                </a:solidFill>
                <a:effectLst/>
                <a:latin typeface="+mn-lt"/>
                <a:ea typeface="+mn-ea"/>
                <a:cs typeface="+mn-cs"/>
              </a:rPr>
              <a:t>Gemara</a:t>
            </a:r>
            <a:r>
              <a:rPr lang="en-US" sz="1200" b="0" i="0" kern="1200" baseline="0" dirty="0" smtClean="0">
                <a:solidFill>
                  <a:schemeClr val="tx1"/>
                </a:solidFill>
                <a:effectLst/>
                <a:latin typeface="+mn-lt"/>
                <a:ea typeface="+mn-ea"/>
                <a:cs typeface="+mn-cs"/>
              </a:rPr>
              <a:t>, and this is known as the Talmud.</a:t>
            </a:r>
          </a:p>
          <a:p>
            <a:pPr marL="628650" lvl="1" indent="-171450">
              <a:buFont typeface="Arial" pitchFamily="34" charset="0"/>
              <a:buChar char="•"/>
            </a:pPr>
            <a:r>
              <a:rPr lang="en-US" sz="1200" b="1" i="0" kern="1200" baseline="0" dirty="0" smtClean="0">
                <a:solidFill>
                  <a:schemeClr val="tx1"/>
                </a:solidFill>
                <a:effectLst/>
                <a:latin typeface="+mn-lt"/>
                <a:ea typeface="+mn-ea"/>
                <a:cs typeface="+mn-cs"/>
              </a:rPr>
              <a:t>1 Tim. 1:4 </a:t>
            </a:r>
          </a:p>
          <a:p>
            <a:pPr marL="171450" lvl="0" indent="-171450">
              <a:buFont typeface="Arial" pitchFamily="34" charset="0"/>
              <a:buChar char="•"/>
            </a:pPr>
            <a:r>
              <a:rPr lang="en-US" sz="1200" b="1" i="0" kern="1200" baseline="0" dirty="0" smtClean="0">
                <a:solidFill>
                  <a:schemeClr val="tx1"/>
                </a:solidFill>
                <a:effectLst/>
                <a:latin typeface="+mn-lt"/>
                <a:ea typeface="+mn-ea"/>
                <a:cs typeface="+mn-cs"/>
              </a:rPr>
              <a:t>But You</a:t>
            </a:r>
          </a:p>
          <a:p>
            <a:pPr marL="628650" lvl="1" indent="-171450">
              <a:buFont typeface="Arial" pitchFamily="34" charset="0"/>
              <a:buChar char="•"/>
            </a:pPr>
            <a:r>
              <a:rPr lang="en-US" sz="1200" b="0" i="0" kern="1200" baseline="0" dirty="0" smtClean="0">
                <a:solidFill>
                  <a:schemeClr val="tx1"/>
                </a:solidFill>
                <a:effectLst/>
                <a:latin typeface="+mn-lt"/>
                <a:ea typeface="+mn-ea"/>
                <a:cs typeface="+mn-cs"/>
              </a:rPr>
              <a:t>Contrast to those with itching ears.</a:t>
            </a:r>
          </a:p>
          <a:p>
            <a:pPr marL="628650" lvl="1" indent="-171450">
              <a:buFont typeface="Arial" pitchFamily="34" charset="0"/>
              <a:buChar char="•"/>
            </a:pPr>
            <a:r>
              <a:rPr lang="en-US" sz="1200" b="1" i="0" kern="1200" baseline="0" dirty="0" smtClean="0">
                <a:solidFill>
                  <a:schemeClr val="tx1"/>
                </a:solidFill>
                <a:effectLst/>
                <a:latin typeface="+mn-lt"/>
                <a:ea typeface="+mn-ea"/>
                <a:cs typeface="+mn-cs"/>
              </a:rPr>
              <a:t>Watchful (sober)</a:t>
            </a:r>
            <a:r>
              <a:rPr lang="en-US" sz="1200" b="0" i="0" kern="1200" baseline="0" dirty="0" smtClean="0">
                <a:solidFill>
                  <a:schemeClr val="tx1"/>
                </a:solidFill>
                <a:effectLst/>
                <a:latin typeface="+mn-lt"/>
                <a:ea typeface="+mn-ea"/>
                <a:cs typeface="+mn-cs"/>
              </a:rPr>
              <a:t>– sober mood, to be calm and collected in spirit, to be temperate, alert, circumspect (wary, thinking carefully about possible risks)</a:t>
            </a:r>
          </a:p>
          <a:p>
            <a:pPr marL="1085850" lvl="2" indent="-171450">
              <a:buFont typeface="Arial" pitchFamily="34" charset="0"/>
              <a:buChar char="•"/>
            </a:pPr>
            <a:r>
              <a:rPr lang="en-US" sz="1200" b="0" i="0" kern="1200" baseline="0" dirty="0" smtClean="0">
                <a:solidFill>
                  <a:schemeClr val="tx1"/>
                </a:solidFill>
                <a:effectLst/>
                <a:latin typeface="+mn-lt"/>
                <a:ea typeface="+mn-ea"/>
                <a:cs typeface="+mn-cs"/>
              </a:rPr>
              <a:t>Keenly alert for appearance of evil and opportunity to do good</a:t>
            </a:r>
          </a:p>
          <a:p>
            <a:pPr marL="1085850" lvl="2" indent="-171450">
              <a:buFont typeface="Arial" pitchFamily="34" charset="0"/>
              <a:buChar char="•"/>
            </a:pPr>
            <a:r>
              <a:rPr lang="en-US" sz="1200" b="1" i="0" kern="1200" baseline="0" dirty="0" smtClean="0">
                <a:solidFill>
                  <a:schemeClr val="tx1"/>
                </a:solidFill>
                <a:effectLst/>
                <a:latin typeface="+mn-lt"/>
                <a:ea typeface="+mn-ea"/>
                <a:cs typeface="+mn-cs"/>
              </a:rPr>
              <a:t>Eph. 5:14-16 </a:t>
            </a:r>
            <a:r>
              <a:rPr lang="en-US" sz="1200" b="0" i="0" kern="1200" baseline="0" dirty="0" smtClean="0">
                <a:solidFill>
                  <a:schemeClr val="tx1"/>
                </a:solidFill>
                <a:effectLst/>
                <a:latin typeface="+mn-lt"/>
                <a:ea typeface="+mn-ea"/>
                <a:cs typeface="+mn-cs"/>
              </a:rPr>
              <a:t>- </a:t>
            </a:r>
            <a:r>
              <a:rPr lang="en-US" sz="1200" b="1" i="0" kern="1200" baseline="3000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See then that you walk circumspectly, not as fools but as wise, </a:t>
            </a:r>
            <a:r>
              <a:rPr lang="en-US" sz="1200" b="1" i="0" kern="1200" baseline="30000" dirty="0" smtClean="0">
                <a:solidFill>
                  <a:schemeClr val="tx1"/>
                </a:solidFill>
                <a:effectLst/>
                <a:latin typeface="+mn-lt"/>
                <a:ea typeface="+mn-ea"/>
                <a:cs typeface="+mn-cs"/>
              </a:rPr>
              <a:t>16 </a:t>
            </a:r>
            <a:r>
              <a:rPr lang="en-US" sz="1200" b="0" i="0" kern="1200" dirty="0" smtClean="0">
                <a:solidFill>
                  <a:schemeClr val="tx1"/>
                </a:solidFill>
                <a:effectLst/>
                <a:latin typeface="+mn-lt"/>
                <a:ea typeface="+mn-ea"/>
                <a:cs typeface="+mn-cs"/>
              </a:rPr>
              <a:t>redeeming the time, because the days are evil.</a:t>
            </a:r>
          </a:p>
          <a:p>
            <a:pPr marL="628650" lvl="1" indent="-171450">
              <a:buFont typeface="Arial" pitchFamily="34" charset="0"/>
              <a:buChar char="•"/>
            </a:pPr>
            <a:r>
              <a:rPr lang="en-US" sz="1200" b="1" i="0" kern="1200" baseline="0" dirty="0" smtClean="0">
                <a:solidFill>
                  <a:schemeClr val="tx1"/>
                </a:solidFill>
                <a:effectLst/>
                <a:latin typeface="+mn-lt"/>
                <a:ea typeface="+mn-ea"/>
                <a:cs typeface="+mn-cs"/>
              </a:rPr>
              <a:t>Endure afflictions (suffer hardship) </a:t>
            </a:r>
            <a:r>
              <a:rPr lang="en-US" sz="1200" b="0" i="0" kern="1200" baseline="0" dirty="0" smtClean="0">
                <a:solidFill>
                  <a:schemeClr val="tx1"/>
                </a:solidFill>
                <a:effectLst/>
                <a:latin typeface="+mn-lt"/>
                <a:ea typeface="+mn-ea"/>
                <a:cs typeface="+mn-cs"/>
              </a:rPr>
              <a:t>– be willing to suffer persecution that come when preaching the truth</a:t>
            </a:r>
          </a:p>
          <a:p>
            <a:pPr marL="1085850" lvl="2" indent="-171450">
              <a:buFont typeface="Arial" pitchFamily="34" charset="0"/>
              <a:buChar char="•"/>
            </a:pPr>
            <a:r>
              <a:rPr lang="en-US" sz="1200" b="0" i="0" kern="1200" baseline="0" dirty="0" smtClean="0">
                <a:solidFill>
                  <a:schemeClr val="tx1"/>
                </a:solidFill>
                <a:effectLst/>
                <a:latin typeface="+mn-lt"/>
                <a:ea typeface="+mn-ea"/>
                <a:cs typeface="+mn-cs"/>
              </a:rPr>
              <a:t>Truth must be taught at all costs</a:t>
            </a:r>
          </a:p>
          <a:p>
            <a:pPr marL="1085850" lvl="2" indent="-171450">
              <a:buFont typeface="Arial" pitchFamily="34" charset="0"/>
              <a:buChar char="•"/>
            </a:pPr>
            <a:r>
              <a:rPr lang="en-US" sz="1200" b="1" i="0" kern="1200" baseline="0" dirty="0" smtClean="0">
                <a:solidFill>
                  <a:schemeClr val="tx1"/>
                </a:solidFill>
                <a:effectLst/>
                <a:latin typeface="+mn-lt"/>
                <a:ea typeface="+mn-ea"/>
                <a:cs typeface="+mn-cs"/>
              </a:rPr>
              <a:t>2 Cor. 4:17-18 </a:t>
            </a:r>
            <a:r>
              <a:rPr lang="en-US" sz="1200" b="0" i="0" kern="1200" baseline="0" dirty="0" smtClean="0">
                <a:solidFill>
                  <a:schemeClr val="tx1"/>
                </a:solidFill>
                <a:effectLst/>
                <a:latin typeface="+mn-lt"/>
                <a:ea typeface="+mn-ea"/>
                <a:cs typeface="+mn-cs"/>
              </a:rPr>
              <a:t>- </a:t>
            </a:r>
            <a:r>
              <a:rPr lang="en-US" sz="1200" b="1" i="0" kern="1200" baseline="30000" dirty="0" smtClean="0">
                <a:solidFill>
                  <a:schemeClr val="tx1"/>
                </a:solidFill>
                <a:effectLst/>
                <a:latin typeface="+mn-lt"/>
                <a:ea typeface="+mn-ea"/>
                <a:cs typeface="+mn-cs"/>
              </a:rPr>
              <a:t>17 </a:t>
            </a:r>
            <a:r>
              <a:rPr lang="en-US" sz="1200" b="0" i="0" kern="1200" dirty="0" smtClean="0">
                <a:solidFill>
                  <a:schemeClr val="tx1"/>
                </a:solidFill>
                <a:effectLst/>
                <a:latin typeface="+mn-lt"/>
                <a:ea typeface="+mn-ea"/>
                <a:cs typeface="+mn-cs"/>
              </a:rPr>
              <a:t>For our light affliction, which is but for a moment, is working for us a far more exceeding </a:t>
            </a:r>
            <a:r>
              <a:rPr lang="en-US" sz="1200" b="0" i="1" kern="1200" dirty="0" smtClean="0">
                <a:solidFill>
                  <a:schemeClr val="tx1"/>
                </a:solidFill>
                <a:effectLst/>
                <a:latin typeface="+mn-lt"/>
                <a:ea typeface="+mn-ea"/>
                <a:cs typeface="+mn-cs"/>
              </a:rPr>
              <a:t>and</a:t>
            </a:r>
            <a:r>
              <a:rPr lang="en-US" sz="1200" b="0" i="0" kern="1200" dirty="0" smtClean="0">
                <a:solidFill>
                  <a:schemeClr val="tx1"/>
                </a:solidFill>
                <a:effectLst/>
                <a:latin typeface="+mn-lt"/>
                <a:ea typeface="+mn-ea"/>
                <a:cs typeface="+mn-cs"/>
              </a:rPr>
              <a:t> eternal weight of glory, </a:t>
            </a:r>
            <a:r>
              <a:rPr lang="en-US" sz="1200" b="1" i="0" kern="1200" baseline="30000" dirty="0" smtClean="0">
                <a:solidFill>
                  <a:schemeClr val="tx1"/>
                </a:solidFill>
                <a:effectLst/>
                <a:latin typeface="+mn-lt"/>
                <a:ea typeface="+mn-ea"/>
                <a:cs typeface="+mn-cs"/>
              </a:rPr>
              <a:t>18 </a:t>
            </a:r>
            <a:r>
              <a:rPr lang="en-US" sz="1200" b="0" i="0" kern="1200" dirty="0" smtClean="0">
                <a:solidFill>
                  <a:schemeClr val="tx1"/>
                </a:solidFill>
                <a:effectLst/>
                <a:latin typeface="+mn-lt"/>
                <a:ea typeface="+mn-ea"/>
                <a:cs typeface="+mn-cs"/>
              </a:rPr>
              <a:t>while we do not look at the things which are seen, but at the things which are not seen. For the things which are seen </a:t>
            </a:r>
            <a:r>
              <a:rPr lang="en-US" sz="1200" b="0" i="1" kern="1200" dirty="0" smtClean="0">
                <a:solidFill>
                  <a:schemeClr val="tx1"/>
                </a:solidFill>
                <a:effectLst/>
                <a:latin typeface="+mn-lt"/>
                <a:ea typeface="+mn-ea"/>
                <a:cs typeface="+mn-cs"/>
              </a:rPr>
              <a:t>are </a:t>
            </a:r>
            <a:r>
              <a:rPr lang="en-US" sz="1200" b="0" i="0" kern="1200" dirty="0" smtClean="0">
                <a:solidFill>
                  <a:schemeClr val="tx1"/>
                </a:solidFill>
                <a:effectLst/>
                <a:latin typeface="+mn-lt"/>
                <a:ea typeface="+mn-ea"/>
                <a:cs typeface="+mn-cs"/>
              </a:rPr>
              <a:t>temporary, but the things which </a:t>
            </a:r>
            <a:r>
              <a:rPr lang="en-US" sz="1200" b="0" i="1" kern="1200" dirty="0" smtClean="0">
                <a:solidFill>
                  <a:schemeClr val="tx1"/>
                </a:solidFill>
                <a:effectLst/>
                <a:latin typeface="+mn-lt"/>
                <a:ea typeface="+mn-ea"/>
                <a:cs typeface="+mn-cs"/>
              </a:rPr>
              <a:t>are</a:t>
            </a:r>
            <a:r>
              <a:rPr lang="en-US" sz="1200" b="0" i="0" kern="1200" dirty="0" smtClean="0">
                <a:solidFill>
                  <a:schemeClr val="tx1"/>
                </a:solidFill>
                <a:effectLst/>
                <a:latin typeface="+mn-lt"/>
                <a:ea typeface="+mn-ea"/>
                <a:cs typeface="+mn-cs"/>
              </a:rPr>
              <a:t> not seen are eternal.</a:t>
            </a:r>
          </a:p>
          <a:p>
            <a:pPr marL="628650" lvl="1" indent="-171450">
              <a:buFont typeface="Arial" pitchFamily="34" charset="0"/>
              <a:buChar char="•"/>
            </a:pPr>
            <a:r>
              <a:rPr lang="en-US" sz="1200" b="1" i="0" kern="1200" baseline="0" dirty="0" smtClean="0">
                <a:solidFill>
                  <a:schemeClr val="tx1"/>
                </a:solidFill>
                <a:effectLst/>
                <a:latin typeface="+mn-lt"/>
                <a:ea typeface="+mn-ea"/>
                <a:cs typeface="+mn-cs"/>
              </a:rPr>
              <a:t>Work of evangelist – </a:t>
            </a:r>
            <a:r>
              <a:rPr lang="en-US" sz="1200" b="0" i="0" kern="1200" baseline="0" dirty="0" smtClean="0">
                <a:solidFill>
                  <a:schemeClr val="tx1"/>
                </a:solidFill>
                <a:effectLst/>
                <a:latin typeface="+mn-lt"/>
                <a:ea typeface="+mn-ea"/>
                <a:cs typeface="+mn-cs"/>
              </a:rPr>
              <a:t>transliterated from Greek word.  Means “one who brings good news”</a:t>
            </a:r>
          </a:p>
          <a:p>
            <a:pPr marL="1085850" lvl="2" indent="-171450">
              <a:buFont typeface="Arial" pitchFamily="34" charset="0"/>
              <a:buChar char="•"/>
            </a:pPr>
            <a:r>
              <a:rPr lang="en-US" sz="1200" b="0" i="0" kern="1200" baseline="0" dirty="0" smtClean="0">
                <a:solidFill>
                  <a:schemeClr val="tx1"/>
                </a:solidFill>
                <a:effectLst/>
                <a:latin typeface="+mn-lt"/>
                <a:ea typeface="+mn-ea"/>
                <a:cs typeface="+mn-cs"/>
              </a:rPr>
              <a:t>It can be someone who goes from place to place teaching or does full-time local work.</a:t>
            </a:r>
          </a:p>
          <a:p>
            <a:pPr marL="1085850" lvl="2" indent="-171450">
              <a:buFont typeface="Arial" pitchFamily="34" charset="0"/>
              <a:buChar char="•"/>
            </a:pPr>
            <a:r>
              <a:rPr lang="en-US" sz="1200" b="0" i="0" kern="1200" baseline="0" dirty="0" smtClean="0">
                <a:solidFill>
                  <a:schemeClr val="tx1"/>
                </a:solidFill>
                <a:effectLst/>
                <a:latin typeface="+mn-lt"/>
                <a:ea typeface="+mn-ea"/>
                <a:cs typeface="+mn-cs"/>
              </a:rPr>
              <a:t>This work demands courage and perseverance</a:t>
            </a:r>
          </a:p>
          <a:p>
            <a:pPr marL="628650" lvl="1" indent="-171450">
              <a:buFont typeface="Arial" pitchFamily="34" charset="0"/>
              <a:buChar char="•"/>
            </a:pPr>
            <a:r>
              <a:rPr lang="en-US" sz="1200" b="1" i="0" kern="1200" baseline="0" dirty="0" smtClean="0">
                <a:solidFill>
                  <a:schemeClr val="tx1"/>
                </a:solidFill>
                <a:effectLst/>
                <a:latin typeface="+mn-lt"/>
                <a:ea typeface="+mn-ea"/>
                <a:cs typeface="+mn-cs"/>
              </a:rPr>
              <a:t>Fulfill you ministry </a:t>
            </a:r>
            <a:r>
              <a:rPr lang="en-US" sz="1200" b="0" i="0" kern="1200" baseline="0" dirty="0" smtClean="0">
                <a:solidFill>
                  <a:schemeClr val="tx1"/>
                </a:solidFill>
                <a:effectLst/>
                <a:latin typeface="+mn-lt"/>
                <a:ea typeface="+mn-ea"/>
                <a:cs typeface="+mn-cs"/>
              </a:rPr>
              <a:t>(make full proof of your ministry) – carry through to the end, to fully perform. Ministry is service and Timothy’s service related to his work as an evangelist</a:t>
            </a:r>
          </a:p>
          <a:p>
            <a:pPr marL="1085850" lvl="2" indent="-171450">
              <a:buFont typeface="Arial" pitchFamily="34" charset="0"/>
              <a:buChar char="•"/>
            </a:pPr>
            <a:r>
              <a:rPr lang="en-US" sz="1200" b="0" i="0" kern="1200" baseline="0" dirty="0" smtClean="0">
                <a:solidFill>
                  <a:schemeClr val="tx1"/>
                </a:solidFill>
                <a:effectLst/>
                <a:latin typeface="+mn-lt"/>
                <a:ea typeface="+mn-ea"/>
                <a:cs typeface="+mn-cs"/>
              </a:rPr>
              <a:t>“to fulfill one’s ministry is to be faithful and loyal to all its obligations, not to sting the services, nor abridge the message, nor to shrink from giving the full measure of fidelity and devotion”</a:t>
            </a:r>
          </a:p>
          <a:p>
            <a:pPr marL="1085850" lvl="2" indent="-171450">
              <a:buFont typeface="Arial" pitchFamily="34" charset="0"/>
              <a:buChar char="•"/>
            </a:pPr>
            <a:endParaRPr lang="en-US" sz="1200" b="1" i="0" kern="1200" baseline="0" dirty="0" smtClean="0">
              <a:solidFill>
                <a:schemeClr val="tx1"/>
              </a:solidFill>
              <a:effectLst/>
              <a:latin typeface="+mn-lt"/>
              <a:ea typeface="+mn-ea"/>
              <a:cs typeface="+mn-cs"/>
            </a:endParaRPr>
          </a:p>
          <a:p>
            <a:pPr marL="457200" lvl="1" indent="0">
              <a:buFont typeface="Arial" pitchFamily="34" charset="0"/>
              <a:buNone/>
            </a:pPr>
            <a:endParaRPr lang="en-US" sz="1200" b="0" i="0" kern="1200" baseline="0" dirty="0" smtClean="0">
              <a:solidFill>
                <a:schemeClr val="tx1"/>
              </a:solidFill>
              <a:effectLst/>
              <a:latin typeface="+mn-lt"/>
              <a:ea typeface="+mn-ea"/>
              <a:cs typeface="+mn-cs"/>
            </a:endParaRPr>
          </a:p>
          <a:p>
            <a:pPr marL="628650" lvl="1" indent="-171450">
              <a:buFont typeface="Arial" pitchFamily="34" charset="0"/>
              <a:buChar char="•"/>
            </a:pPr>
            <a:endParaRPr lang="en-US" sz="1200" b="0" i="0" kern="1200" baseline="0" dirty="0" smtClean="0">
              <a:solidFill>
                <a:schemeClr val="tx1"/>
              </a:solidFill>
              <a:effectLst/>
              <a:latin typeface="+mn-lt"/>
              <a:ea typeface="+mn-ea"/>
              <a:cs typeface="+mn-cs"/>
            </a:endParaRPr>
          </a:p>
          <a:p>
            <a:pPr marL="628650" lvl="1" indent="-171450">
              <a:buFont typeface="Arial" pitchFamily="34" charset="0"/>
              <a:buChar char="•"/>
            </a:pPr>
            <a:endParaRPr lang="en-US" sz="1200" b="0" i="0" kern="1200" baseline="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7187F31-BA5A-449B-AB63-0323003816EC}" type="slidenum">
              <a:rPr lang="en-US" smtClean="0"/>
              <a:pPr/>
              <a:t>4</a:t>
            </a:fld>
            <a:endParaRPr lang="en-US"/>
          </a:p>
        </p:txBody>
      </p:sp>
    </p:spTree>
    <p:extLst>
      <p:ext uri="{BB962C8B-B14F-4D97-AF65-F5344CB8AC3E}">
        <p14:creationId xmlns:p14="http://schemas.microsoft.com/office/powerpoint/2010/main" val="32710342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pPr marL="171450" lvl="0" indent="-171450">
              <a:buFont typeface="Arial" pitchFamily="34" charset="0"/>
              <a:buChar char="•"/>
            </a:pPr>
            <a:r>
              <a:rPr lang="en-US" sz="1200" b="0" i="0" kern="1200" baseline="0" dirty="0" smtClean="0">
                <a:solidFill>
                  <a:schemeClr val="tx1"/>
                </a:solidFill>
                <a:effectLst/>
                <a:latin typeface="+mn-lt"/>
                <a:ea typeface="+mn-ea"/>
                <a:cs typeface="+mn-cs"/>
              </a:rPr>
              <a:t>Already poured out as a drink offering</a:t>
            </a:r>
          </a:p>
          <a:p>
            <a:pPr marL="628650" lvl="1" indent="-171450">
              <a:buFont typeface="Arial" pitchFamily="34" charset="0"/>
              <a:buChar char="•"/>
            </a:pPr>
            <a:r>
              <a:rPr lang="en-US" sz="1200" b="0" i="0" kern="1200" baseline="0" dirty="0" smtClean="0">
                <a:solidFill>
                  <a:schemeClr val="tx1"/>
                </a:solidFill>
                <a:effectLst/>
                <a:latin typeface="+mn-lt"/>
                <a:ea typeface="+mn-ea"/>
                <a:cs typeface="+mn-cs"/>
              </a:rPr>
              <a:t>Refers to the drink offering of OT.  The wine was poured out beside the altar as the final act of the whole sacrificial ceremony.  So Paul was implying that nothing more was to be done.  </a:t>
            </a:r>
          </a:p>
          <a:p>
            <a:pPr marL="171450" lvl="0" indent="-171450">
              <a:buFont typeface="Arial" pitchFamily="34" charset="0"/>
              <a:buChar char="•"/>
            </a:pPr>
            <a:r>
              <a:rPr lang="en-US" sz="1200" b="0" i="0" kern="1200" baseline="0" dirty="0" smtClean="0">
                <a:solidFill>
                  <a:schemeClr val="tx1"/>
                </a:solidFill>
                <a:effectLst/>
                <a:latin typeface="+mn-lt"/>
                <a:ea typeface="+mn-ea"/>
                <a:cs typeface="+mn-cs"/>
              </a:rPr>
              <a:t>Time of departure at hand – “to unloose, undo again, break up” Nautically it means to loosing from moorings and heading out to sea</a:t>
            </a:r>
          </a:p>
          <a:p>
            <a:pPr marL="628650" lvl="1" indent="-171450">
              <a:buFont typeface="Arial" pitchFamily="34" charset="0"/>
              <a:buChar char="•"/>
            </a:pPr>
            <a:r>
              <a:rPr lang="en-US" sz="1200" b="1" i="0" kern="1200" baseline="30000" dirty="0" smtClean="0">
                <a:solidFill>
                  <a:schemeClr val="tx1"/>
                </a:solidFill>
                <a:effectLst/>
                <a:latin typeface="+mn-lt"/>
                <a:ea typeface="+mn-ea"/>
                <a:cs typeface="+mn-cs"/>
              </a:rPr>
              <a:t> </a:t>
            </a:r>
            <a:r>
              <a:rPr lang="en-US" sz="1200" b="1" i="0" kern="1200" dirty="0" smtClean="0">
                <a:solidFill>
                  <a:schemeClr val="tx1"/>
                </a:solidFill>
                <a:effectLst/>
                <a:latin typeface="+mn-lt"/>
                <a:ea typeface="+mn-ea"/>
                <a:cs typeface="+mn-cs"/>
              </a:rPr>
              <a:t>Phil.</a:t>
            </a:r>
            <a:r>
              <a:rPr lang="en-US" sz="1200" b="1" i="0" kern="1200" baseline="0" dirty="0" smtClean="0">
                <a:solidFill>
                  <a:schemeClr val="tx1"/>
                </a:solidFill>
                <a:effectLst/>
                <a:latin typeface="+mn-lt"/>
                <a:ea typeface="+mn-ea"/>
                <a:cs typeface="+mn-cs"/>
              </a:rPr>
              <a:t> 1:23 </a:t>
            </a:r>
            <a:r>
              <a:rPr lang="en-US" sz="1200" b="0" i="0" kern="1200" baseline="0" dirty="0" smtClean="0">
                <a:solidFill>
                  <a:schemeClr val="tx1"/>
                </a:solidFill>
                <a:effectLst/>
                <a:latin typeface="+mn-lt"/>
                <a:ea typeface="+mn-ea"/>
                <a:cs typeface="+mn-cs"/>
              </a:rPr>
              <a:t>- For</a:t>
            </a:r>
            <a:r>
              <a:rPr lang="en-US" sz="1200" b="0" i="0" kern="1200" dirty="0" smtClean="0">
                <a:solidFill>
                  <a:schemeClr val="tx1"/>
                </a:solidFill>
                <a:effectLst/>
                <a:latin typeface="+mn-lt"/>
                <a:ea typeface="+mn-ea"/>
                <a:cs typeface="+mn-cs"/>
              </a:rPr>
              <a:t> I am hard-pressed between the two, having a desire to </a:t>
            </a:r>
            <a:r>
              <a:rPr lang="en-US" sz="1200" b="1" i="0" kern="1200" dirty="0" smtClean="0">
                <a:solidFill>
                  <a:schemeClr val="tx1"/>
                </a:solidFill>
                <a:effectLst/>
                <a:latin typeface="+mn-lt"/>
                <a:ea typeface="+mn-ea"/>
                <a:cs typeface="+mn-cs"/>
              </a:rPr>
              <a:t>depart</a:t>
            </a:r>
            <a:r>
              <a:rPr lang="en-US" sz="1200" b="0" i="0" kern="1200" dirty="0" smtClean="0">
                <a:solidFill>
                  <a:schemeClr val="tx1"/>
                </a:solidFill>
                <a:effectLst/>
                <a:latin typeface="+mn-lt"/>
                <a:ea typeface="+mn-ea"/>
                <a:cs typeface="+mn-cs"/>
              </a:rPr>
              <a:t> and be with Christ, </a:t>
            </a:r>
            <a:r>
              <a:rPr lang="en-US" sz="1200" b="0" i="1" kern="1200" dirty="0" smtClean="0">
                <a:solidFill>
                  <a:schemeClr val="tx1"/>
                </a:solidFill>
                <a:effectLst/>
                <a:latin typeface="+mn-lt"/>
                <a:ea typeface="+mn-ea"/>
                <a:cs typeface="+mn-cs"/>
              </a:rPr>
              <a:t>which is</a:t>
            </a:r>
            <a:r>
              <a:rPr lang="en-US" sz="1200" b="0" i="0" kern="1200" dirty="0" smtClean="0">
                <a:solidFill>
                  <a:schemeClr val="tx1"/>
                </a:solidFill>
                <a:effectLst/>
                <a:latin typeface="+mn-lt"/>
                <a:ea typeface="+mn-ea"/>
                <a:cs typeface="+mn-cs"/>
              </a:rPr>
              <a:t> far better.</a:t>
            </a:r>
            <a:endParaRPr lang="en-US" sz="1200" b="1" i="0" kern="1200" baseline="0" dirty="0" smtClean="0">
              <a:solidFill>
                <a:schemeClr val="tx1"/>
              </a:solidFill>
              <a:effectLst/>
              <a:latin typeface="+mn-lt"/>
              <a:ea typeface="+mn-ea"/>
              <a:cs typeface="+mn-cs"/>
            </a:endParaRPr>
          </a:p>
          <a:p>
            <a:pPr marL="628650" lvl="1" indent="-171450">
              <a:buFont typeface="Arial" pitchFamily="34" charset="0"/>
              <a:buChar char="•"/>
            </a:pPr>
            <a:r>
              <a:rPr lang="en-US" sz="1200" b="0" i="0" kern="1200" baseline="0" dirty="0" smtClean="0">
                <a:solidFill>
                  <a:schemeClr val="tx1"/>
                </a:solidFill>
                <a:effectLst/>
                <a:latin typeface="+mn-lt"/>
                <a:ea typeface="+mn-ea"/>
                <a:cs typeface="+mn-cs"/>
              </a:rPr>
              <a:t>Paul is ready to be loosed from all earthly ties and set sail for the eternal shore.</a:t>
            </a:r>
          </a:p>
          <a:p>
            <a:pPr marL="171450" lvl="0" indent="-171450">
              <a:buFont typeface="Arial" pitchFamily="34" charset="0"/>
              <a:buChar char="•"/>
            </a:pPr>
            <a:endParaRPr lang="en-US" sz="1200" b="0" i="0" kern="1200" baseline="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7187F31-BA5A-449B-AB63-0323003816EC}" type="slidenum">
              <a:rPr lang="en-US" smtClean="0"/>
              <a:pPr/>
              <a:t>5</a:t>
            </a:fld>
            <a:endParaRPr lang="en-US"/>
          </a:p>
        </p:txBody>
      </p:sp>
    </p:spTree>
    <p:extLst>
      <p:ext uri="{BB962C8B-B14F-4D97-AF65-F5344CB8AC3E}">
        <p14:creationId xmlns:p14="http://schemas.microsoft.com/office/powerpoint/2010/main" val="33742592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lvl="0" indent="-171450">
              <a:buFont typeface="Arial" pitchFamily="34" charset="0"/>
              <a:buChar char="•"/>
            </a:pPr>
            <a:r>
              <a:rPr lang="en-US" sz="1200" b="0" i="0" kern="1200" baseline="0" dirty="0" smtClean="0">
                <a:solidFill>
                  <a:schemeClr val="tx1"/>
                </a:solidFill>
                <a:effectLst/>
                <a:latin typeface="+mn-lt"/>
                <a:ea typeface="+mn-ea"/>
                <a:cs typeface="+mn-cs"/>
              </a:rPr>
              <a:t>What remains for Paul is the crown of victory.</a:t>
            </a:r>
          </a:p>
          <a:p>
            <a:pPr marL="628650" lvl="1" indent="-171450">
              <a:buFont typeface="Arial" pitchFamily="34" charset="0"/>
              <a:buChar char="•"/>
            </a:pPr>
            <a:r>
              <a:rPr lang="en-US" sz="1200" b="0" i="0" kern="1200" baseline="0" dirty="0" smtClean="0">
                <a:solidFill>
                  <a:schemeClr val="tx1"/>
                </a:solidFill>
                <a:effectLst/>
                <a:latin typeface="+mn-lt"/>
                <a:ea typeface="+mn-ea"/>
                <a:cs typeface="+mn-cs"/>
              </a:rPr>
              <a:t>Crown often symbolized triumph in game or a contest, a reward or a prize.</a:t>
            </a:r>
          </a:p>
          <a:p>
            <a:pPr marL="628650" lvl="1" indent="-171450">
              <a:buFont typeface="Arial" pitchFamily="34" charset="0"/>
              <a:buChar char="•"/>
            </a:pPr>
            <a:r>
              <a:rPr lang="en-US" sz="1200" b="1" i="0" kern="1200" baseline="0" dirty="0" smtClean="0">
                <a:solidFill>
                  <a:schemeClr val="tx1"/>
                </a:solidFill>
                <a:effectLst/>
                <a:latin typeface="+mn-lt"/>
                <a:ea typeface="+mn-ea"/>
                <a:cs typeface="+mn-cs"/>
              </a:rPr>
              <a:t>1 Pet. 5:4 </a:t>
            </a:r>
            <a:r>
              <a:rPr lang="en-US" sz="1200" b="0" i="0" kern="1200" baseline="0" dirty="0" smtClean="0">
                <a:solidFill>
                  <a:schemeClr val="tx1"/>
                </a:solidFill>
                <a:effectLst/>
                <a:latin typeface="+mn-lt"/>
                <a:ea typeface="+mn-ea"/>
                <a:cs typeface="+mn-cs"/>
              </a:rPr>
              <a:t>-</a:t>
            </a:r>
            <a:r>
              <a:rPr lang="en-US" sz="1200" b="0" i="0" kern="1200" dirty="0" smtClean="0">
                <a:solidFill>
                  <a:schemeClr val="tx1"/>
                </a:solidFill>
                <a:effectLst/>
                <a:latin typeface="+mn-lt"/>
                <a:ea typeface="+mn-ea"/>
                <a:cs typeface="+mn-cs"/>
              </a:rPr>
              <a:t>and when the Chief Shepherd appears, you will receive the crown of glory that does not fade away.</a:t>
            </a:r>
          </a:p>
          <a:p>
            <a:pPr marL="628650" lvl="1" indent="-171450">
              <a:buFont typeface="Arial" pitchFamily="34" charset="0"/>
              <a:buChar char="•"/>
            </a:pPr>
            <a:r>
              <a:rPr lang="en-US" sz="1200" b="1" i="0" kern="1200" baseline="0" dirty="0" smtClean="0">
                <a:solidFill>
                  <a:schemeClr val="tx1"/>
                </a:solidFill>
                <a:effectLst/>
                <a:latin typeface="+mn-lt"/>
                <a:ea typeface="+mn-ea"/>
                <a:cs typeface="+mn-cs"/>
              </a:rPr>
              <a:t>Jas. 1:12 </a:t>
            </a:r>
            <a:r>
              <a:rPr lang="en-US" sz="1200" b="0" i="0" kern="1200" baseline="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Blessed </a:t>
            </a:r>
            <a:r>
              <a:rPr lang="en-US" sz="1200" b="0" i="1" kern="1200" dirty="0" smtClean="0">
                <a:solidFill>
                  <a:schemeClr val="tx1"/>
                </a:solidFill>
                <a:effectLst/>
                <a:latin typeface="+mn-lt"/>
                <a:ea typeface="+mn-ea"/>
                <a:cs typeface="+mn-cs"/>
              </a:rPr>
              <a:t>is</a:t>
            </a:r>
            <a:r>
              <a:rPr lang="en-US" sz="1200" b="0" i="0" kern="1200" dirty="0" smtClean="0">
                <a:solidFill>
                  <a:schemeClr val="tx1"/>
                </a:solidFill>
                <a:effectLst/>
                <a:latin typeface="+mn-lt"/>
                <a:ea typeface="+mn-ea"/>
                <a:cs typeface="+mn-cs"/>
              </a:rPr>
              <a:t> the man who endures temptation; for when he has been approved, he will receive the crown of life which the Lord has promised to those who love Him.</a:t>
            </a:r>
            <a:endParaRPr lang="en-US" sz="1200" b="0" i="0" kern="1200" baseline="0" dirty="0" smtClean="0">
              <a:solidFill>
                <a:schemeClr val="tx1"/>
              </a:solidFill>
              <a:effectLst/>
              <a:latin typeface="+mn-lt"/>
              <a:ea typeface="+mn-ea"/>
              <a:cs typeface="+mn-cs"/>
            </a:endParaRPr>
          </a:p>
          <a:p>
            <a:pPr marL="628650" lvl="1" indent="-171450">
              <a:buFont typeface="Arial" pitchFamily="34" charset="0"/>
              <a:buChar char="•"/>
            </a:pPr>
            <a:r>
              <a:rPr lang="en-US" sz="1200" b="1" i="0" kern="1200" baseline="0" dirty="0" smtClean="0">
                <a:solidFill>
                  <a:schemeClr val="tx1"/>
                </a:solidFill>
                <a:effectLst/>
                <a:latin typeface="+mn-lt"/>
                <a:ea typeface="+mn-ea"/>
                <a:cs typeface="+mn-cs"/>
              </a:rPr>
              <a:t>Rev. 2:10 </a:t>
            </a:r>
            <a:r>
              <a:rPr lang="en-US" sz="1200" b="0" i="0" kern="1200" baseline="0" dirty="0" smtClean="0">
                <a:solidFill>
                  <a:schemeClr val="tx1"/>
                </a:solidFill>
                <a:effectLst/>
                <a:latin typeface="+mn-lt"/>
                <a:ea typeface="+mn-ea"/>
                <a:cs typeface="+mn-cs"/>
              </a:rPr>
              <a:t>- </a:t>
            </a:r>
            <a:r>
              <a:rPr lang="en-US" sz="1200" b="1" i="0" kern="1200" baseline="3000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Do not fear any of those things which you are about to suffer. Indeed, the devil is about to throw </a:t>
            </a:r>
            <a:r>
              <a:rPr lang="en-US" sz="1200" b="0" i="1" kern="1200" dirty="0" smtClean="0">
                <a:solidFill>
                  <a:schemeClr val="tx1"/>
                </a:solidFill>
                <a:effectLst/>
                <a:latin typeface="+mn-lt"/>
                <a:ea typeface="+mn-ea"/>
                <a:cs typeface="+mn-cs"/>
              </a:rPr>
              <a:t>some</a:t>
            </a:r>
            <a:r>
              <a:rPr lang="en-US" sz="1200" b="0" i="0" kern="1200" dirty="0" smtClean="0">
                <a:solidFill>
                  <a:schemeClr val="tx1"/>
                </a:solidFill>
                <a:effectLst/>
                <a:latin typeface="+mn-lt"/>
                <a:ea typeface="+mn-ea"/>
                <a:cs typeface="+mn-cs"/>
              </a:rPr>
              <a:t> of you into prison, that you may be tested, and you will have tribulation ten days. Be faithful until death, and I will give you the crown of life</a:t>
            </a:r>
          </a:p>
          <a:p>
            <a:pPr marL="628650" lvl="1" indent="-171450">
              <a:buFont typeface="Arial" pitchFamily="34" charset="0"/>
              <a:buChar char="•"/>
            </a:pPr>
            <a:r>
              <a:rPr lang="en-US" sz="1200" b="0" i="0" kern="1200" baseline="0" dirty="0" smtClean="0">
                <a:solidFill>
                  <a:schemeClr val="tx1"/>
                </a:solidFill>
                <a:effectLst/>
                <a:latin typeface="+mn-lt"/>
                <a:ea typeface="+mn-ea"/>
                <a:cs typeface="+mn-cs"/>
              </a:rPr>
              <a:t>This crown is a heavenly reward, a gift on the basis of one’s obedient faith.</a:t>
            </a:r>
          </a:p>
          <a:p>
            <a:pPr marL="628650" lvl="1" indent="-171450">
              <a:buFont typeface="Arial" pitchFamily="34" charset="0"/>
              <a:buChar char="•"/>
            </a:pPr>
            <a:endParaRPr lang="en-US" sz="1200" b="0" i="0" kern="1200" baseline="0" dirty="0" smtClean="0">
              <a:solidFill>
                <a:schemeClr val="tx1"/>
              </a:solidFill>
              <a:effectLst/>
              <a:latin typeface="+mn-lt"/>
              <a:ea typeface="+mn-ea"/>
              <a:cs typeface="+mn-cs"/>
            </a:endParaRPr>
          </a:p>
          <a:p>
            <a:pPr marL="171450" lvl="0" indent="-171450">
              <a:buFont typeface="Arial" pitchFamily="34" charset="0"/>
              <a:buChar char="•"/>
            </a:pPr>
            <a:r>
              <a:rPr lang="en-US" sz="1200" b="0" i="0" kern="1200" baseline="0" dirty="0" smtClean="0">
                <a:solidFill>
                  <a:schemeClr val="tx1"/>
                </a:solidFill>
                <a:effectLst/>
                <a:latin typeface="+mn-lt"/>
                <a:ea typeface="+mn-ea"/>
                <a:cs typeface="+mn-cs"/>
              </a:rPr>
              <a:t>The Day here refers to the time of the Lord’s second coming, the day of judgment</a:t>
            </a:r>
          </a:p>
          <a:p>
            <a:pPr marL="171450" lvl="0" indent="-171450">
              <a:buFont typeface="Arial" pitchFamily="34" charset="0"/>
              <a:buChar char="•"/>
            </a:pPr>
            <a:endParaRPr lang="en-US" sz="1200" b="1" i="0" kern="1200" baseline="0" dirty="0" smtClean="0">
              <a:solidFill>
                <a:schemeClr val="tx1"/>
              </a:solidFill>
              <a:effectLst/>
              <a:latin typeface="+mn-lt"/>
              <a:ea typeface="+mn-ea"/>
              <a:cs typeface="+mn-cs"/>
            </a:endParaRPr>
          </a:p>
          <a:p>
            <a:pPr marL="171450" lvl="0" indent="-171450">
              <a:buFont typeface="Arial" pitchFamily="34" charset="0"/>
              <a:buChar char="•"/>
            </a:pPr>
            <a:r>
              <a:rPr lang="en-US" sz="1200" b="1" i="0" kern="1200" baseline="0" dirty="0" smtClean="0">
                <a:solidFill>
                  <a:schemeClr val="tx1"/>
                </a:solidFill>
                <a:effectLst/>
                <a:latin typeface="+mn-lt"/>
                <a:ea typeface="+mn-ea"/>
                <a:cs typeface="+mn-cs"/>
              </a:rPr>
              <a:t>All men who have loved His appearing</a:t>
            </a:r>
          </a:p>
          <a:p>
            <a:pPr marL="628650" lvl="1" indent="-171450">
              <a:buFont typeface="Arial" pitchFamily="34" charset="0"/>
              <a:buChar char="•"/>
            </a:pPr>
            <a:r>
              <a:rPr lang="en-US" sz="1200" b="0" i="0" kern="1200" baseline="0" dirty="0" smtClean="0">
                <a:solidFill>
                  <a:schemeClr val="tx1"/>
                </a:solidFill>
                <a:effectLst/>
                <a:latin typeface="+mn-lt"/>
                <a:ea typeface="+mn-ea"/>
                <a:cs typeface="+mn-cs"/>
              </a:rPr>
              <a:t>Greek games only crowned one victor. But in this there is no competition between individuals.  Our struggle is against “spiritual wickedness”</a:t>
            </a:r>
          </a:p>
          <a:p>
            <a:pPr marL="1085850" lvl="2" indent="-171450">
              <a:buFont typeface="Arial" pitchFamily="34" charset="0"/>
              <a:buChar char="•"/>
            </a:pPr>
            <a:r>
              <a:rPr lang="en-US" sz="1200" b="1" i="0" kern="1200" baseline="0" dirty="0" smtClean="0">
                <a:solidFill>
                  <a:schemeClr val="tx1"/>
                </a:solidFill>
                <a:effectLst/>
                <a:latin typeface="+mn-lt"/>
                <a:ea typeface="+mn-ea"/>
                <a:cs typeface="+mn-cs"/>
              </a:rPr>
              <a:t>Eph. 6:12 </a:t>
            </a:r>
            <a:r>
              <a:rPr lang="en-US" sz="1200" b="0" i="0" kern="1200" baseline="0" dirty="0" smtClean="0">
                <a:solidFill>
                  <a:schemeClr val="tx1"/>
                </a:solidFill>
                <a:effectLst/>
                <a:latin typeface="+mn-lt"/>
                <a:ea typeface="+mn-ea"/>
                <a:cs typeface="+mn-cs"/>
              </a:rPr>
              <a:t>- </a:t>
            </a:r>
            <a:r>
              <a:rPr lang="en-US" sz="1200" b="1" i="0" kern="1200" baseline="3000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For we do not wrestle against flesh and blood, but against principalities, against powers, against the rulers of the darkness of this age,</a:t>
            </a:r>
            <a:r>
              <a:rPr lang="en-US" sz="1200" b="0" i="0" kern="1200" baseline="30000" dirty="0" smtClean="0">
                <a:solidFill>
                  <a:schemeClr val="tx1"/>
                </a:solidFill>
                <a:effectLst/>
                <a:latin typeface="+mn-lt"/>
                <a:ea typeface="+mn-ea"/>
                <a:cs typeface="+mn-cs"/>
              </a:rPr>
              <a:t>[</a:t>
            </a:r>
            <a:r>
              <a:rPr lang="en-US" sz="1200" b="0" i="0" u="none" strike="noStrike" kern="1200" baseline="30000" dirty="0" smtClean="0">
                <a:solidFill>
                  <a:schemeClr val="tx1"/>
                </a:solidFill>
                <a:effectLst/>
                <a:latin typeface="+mn-lt"/>
                <a:ea typeface="+mn-ea"/>
                <a:cs typeface="+mn-cs"/>
                <a:hlinkClick r:id="rId3" tooltip="See footnote a"/>
              </a:rPr>
              <a:t>a</a:t>
            </a:r>
            <a:r>
              <a:rPr lang="en-US" sz="1200" b="0" i="0" kern="1200" baseline="30000" dirty="0" smtClean="0">
                <a:solidFill>
                  <a:schemeClr val="tx1"/>
                </a:solidFill>
                <a:effectLst/>
                <a:latin typeface="+mn-lt"/>
                <a:ea typeface="+mn-ea"/>
                <a:cs typeface="+mn-cs"/>
              </a:rPr>
              <a:t>]</a:t>
            </a:r>
            <a:r>
              <a:rPr lang="en-US" sz="1200" b="0" i="0" kern="1200" dirty="0" smtClean="0">
                <a:solidFill>
                  <a:schemeClr val="tx1"/>
                </a:solidFill>
                <a:effectLst/>
                <a:latin typeface="+mn-lt"/>
                <a:ea typeface="+mn-ea"/>
                <a:cs typeface="+mn-cs"/>
              </a:rPr>
              <a:t> against spiritual </a:t>
            </a:r>
            <a:r>
              <a:rPr lang="en-US" sz="1200" b="0" i="1" kern="1200" dirty="0" smtClean="0">
                <a:solidFill>
                  <a:schemeClr val="tx1"/>
                </a:solidFill>
                <a:effectLst/>
                <a:latin typeface="+mn-lt"/>
                <a:ea typeface="+mn-ea"/>
                <a:cs typeface="+mn-cs"/>
              </a:rPr>
              <a:t>hosts</a:t>
            </a:r>
            <a:r>
              <a:rPr lang="en-US" sz="1200" b="0" i="0" kern="1200" dirty="0" smtClean="0">
                <a:solidFill>
                  <a:schemeClr val="tx1"/>
                </a:solidFill>
                <a:effectLst/>
                <a:latin typeface="+mn-lt"/>
                <a:ea typeface="+mn-ea"/>
                <a:cs typeface="+mn-cs"/>
              </a:rPr>
              <a:t> of wickedness in the heavenly </a:t>
            </a:r>
            <a:r>
              <a:rPr lang="en-US" sz="1200" b="0" i="1" kern="1200" dirty="0" smtClean="0">
                <a:solidFill>
                  <a:schemeClr val="tx1"/>
                </a:solidFill>
                <a:effectLst/>
                <a:latin typeface="+mn-lt"/>
                <a:ea typeface="+mn-ea"/>
                <a:cs typeface="+mn-cs"/>
              </a:rPr>
              <a:t>places.</a:t>
            </a:r>
            <a:endParaRPr lang="en-US" sz="1200" b="0" i="0" kern="1200" baseline="0" dirty="0" smtClean="0">
              <a:solidFill>
                <a:schemeClr val="tx1"/>
              </a:solidFill>
              <a:effectLst/>
              <a:latin typeface="+mn-lt"/>
              <a:ea typeface="+mn-ea"/>
              <a:cs typeface="+mn-cs"/>
            </a:endParaRPr>
          </a:p>
          <a:p>
            <a:pPr marL="628650" lvl="1" indent="-171450">
              <a:buFont typeface="Arial" pitchFamily="34" charset="0"/>
              <a:buChar char="•"/>
            </a:pPr>
            <a:r>
              <a:rPr lang="en-US" sz="1200" b="0" i="0" kern="1200" baseline="0" dirty="0" smtClean="0">
                <a:solidFill>
                  <a:schemeClr val="tx1"/>
                </a:solidFill>
                <a:effectLst/>
                <a:latin typeface="+mn-lt"/>
                <a:ea typeface="+mn-ea"/>
                <a:cs typeface="+mn-cs"/>
              </a:rPr>
              <a:t>All Christians should look forward and love the appearing of Christ.  It will mean the glory of Jesus will then be apparent to all men; the reward of the righteous will be received and God will cast out evil.  </a:t>
            </a:r>
          </a:p>
          <a:p>
            <a:pPr marL="628650" lvl="1" indent="-171450">
              <a:buFont typeface="Arial" pitchFamily="34" charset="0"/>
              <a:buChar char="•"/>
            </a:pPr>
            <a:r>
              <a:rPr lang="en-US" sz="1200" b="0" i="0" kern="1200" baseline="0" dirty="0" smtClean="0">
                <a:solidFill>
                  <a:schemeClr val="tx1"/>
                </a:solidFill>
                <a:effectLst/>
                <a:latin typeface="+mn-lt"/>
                <a:ea typeface="+mn-ea"/>
                <a:cs typeface="+mn-cs"/>
              </a:rPr>
              <a:t>A day of vindication of the righteous. </a:t>
            </a:r>
            <a:endParaRPr lang="en-US" sz="1200" b="0" i="1"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7187F31-BA5A-449B-AB63-0323003816EC}" type="slidenum">
              <a:rPr lang="en-US" smtClean="0"/>
              <a:pPr/>
              <a:t>6</a:t>
            </a:fld>
            <a:endParaRPr lang="en-US"/>
          </a:p>
        </p:txBody>
      </p:sp>
    </p:spTree>
    <p:extLst>
      <p:ext uri="{BB962C8B-B14F-4D97-AF65-F5344CB8AC3E}">
        <p14:creationId xmlns:p14="http://schemas.microsoft.com/office/powerpoint/2010/main" val="3721155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47C9B81F-C347-4BEF-BFDF-29C42F48304A}" type="datetimeFigureOut">
              <a:rPr lang="en-US" smtClean="0"/>
              <a:pPr/>
              <a:t>8/17/2014</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kumimoji="0"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042AED99-7FB4-404E-8A97-64753DCE42EC}" type="slidenum">
              <a:rPr kumimoji="0" lang="en-US" smtClean="0"/>
              <a:pPr/>
              <a:t>‹#›</a:t>
            </a:fld>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pPr/>
              <a:t>8/17/2014</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pPr/>
              <a:t>8/17/2014</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pPr/>
              <a:t>8/17/2014</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7C9B81F-C347-4BEF-BFDF-29C42F48304A}" type="datetimeFigureOut">
              <a:rPr lang="en-US" smtClean="0"/>
              <a:pPr/>
              <a:t>8/17/2014</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7C9B81F-C347-4BEF-BFDF-29C42F48304A}" type="datetimeFigureOut">
              <a:rPr lang="en-US" smtClean="0"/>
              <a:pPr/>
              <a:t>8/17/2014</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47C9B81F-C347-4BEF-BFDF-29C42F48304A}" type="datetimeFigureOut">
              <a:rPr lang="en-US" smtClean="0"/>
              <a:pPr/>
              <a:t>8/17/2014</a:t>
            </a:fld>
            <a:endParaRPr lang="en-US"/>
          </a:p>
        </p:txBody>
      </p:sp>
      <p:sp>
        <p:nvSpPr>
          <p:cNvPr id="27" name="Slide Number Placeholder 26"/>
          <p:cNvSpPr>
            <a:spLocks noGrp="1"/>
          </p:cNvSpPr>
          <p:nvPr>
            <p:ph type="sldNum" sz="quarter" idx="11"/>
          </p:nvPr>
        </p:nvSpPr>
        <p:spPr/>
        <p:txBody>
          <a:bodyPr rtlCol="0"/>
          <a:lstStyle/>
          <a:p>
            <a:fld id="{042AED99-7FB4-404E-8A97-64753DCE42EC}" type="slidenum">
              <a:rPr kumimoji="0" lang="en-US" smtClean="0"/>
              <a:pPr/>
              <a:t>‹#›</a:t>
            </a:fld>
            <a:endParaRPr kumimoji="0" lang="en-US"/>
          </a:p>
        </p:txBody>
      </p:sp>
      <p:sp>
        <p:nvSpPr>
          <p:cNvPr id="28" name="Footer Placeholder 27"/>
          <p:cNvSpPr>
            <a:spLocks noGrp="1"/>
          </p:cNvSpPr>
          <p:nvPr>
            <p:ph type="ftr" sz="quarter" idx="12"/>
          </p:nvPr>
        </p:nvSpPr>
        <p:spPr/>
        <p:txBody>
          <a:bodyPr rtlCol="0"/>
          <a:lstStyle/>
          <a:p>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47C9B81F-C347-4BEF-BFDF-29C42F48304A}" type="datetimeFigureOut">
              <a:rPr lang="en-US" smtClean="0"/>
              <a:pPr/>
              <a:t>8/17/2014</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kumimoji="0" lang="en-US"/>
          </a:p>
        </p:txBody>
      </p:sp>
      <p:sp>
        <p:nvSpPr>
          <p:cNvPr id="5" name="Slide Number Placeholder 4"/>
          <p:cNvSpPr>
            <a:spLocks noGrp="1"/>
          </p:cNvSpPr>
          <p:nvPr>
            <p:ph type="sldNum" sz="quarter" idx="12"/>
          </p:nvPr>
        </p:nvSpPr>
        <p:spPr>
          <a:xfrm>
            <a:off x="8174736" y="2272"/>
            <a:ext cx="762000" cy="365760"/>
          </a:xfrm>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C9B81F-C347-4BEF-BFDF-29C42F48304A}" type="datetimeFigureOut">
              <a:rPr lang="en-US" smtClean="0"/>
              <a:pPr/>
              <a:t>8/17/2014</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7C9B81F-C347-4BEF-BFDF-29C42F48304A}" type="datetimeFigureOut">
              <a:rPr lang="en-US" smtClean="0"/>
              <a:pPr/>
              <a:t>8/17/2014</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7C9B81F-C347-4BEF-BFDF-29C42F48304A}" type="datetimeFigureOut">
              <a:rPr lang="en-US" smtClean="0"/>
              <a:pPr/>
              <a:t>8/17/2014</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47C9B81F-C347-4BEF-BFDF-29C42F48304A}" type="datetimeFigureOut">
              <a:rPr lang="en-US" smtClean="0"/>
              <a:pPr/>
              <a:t>8/17/2014</a:t>
            </a:fld>
            <a:endParaRPr lang="en-US" dirty="0">
              <a:solidFill>
                <a:schemeClr val="tx2">
                  <a:shade val="90000"/>
                </a:schemeClr>
              </a:solidFill>
            </a:endParaRPr>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pPr algn="l" eaLnBrk="1" latinLnBrk="0" hangingPunct="1"/>
            <a:endParaRPr kumimoji="0" lang="en-US" dirty="0">
              <a:solidFill>
                <a:schemeClr val="tx2">
                  <a:shade val="90000"/>
                </a:schemeClr>
              </a:solidFill>
            </a:endParaRPr>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042AED99-7FB4-404E-8A97-64753DCE42EC}" type="slidenum">
              <a:rPr kumimoji="0" lang="en-US" smtClean="0"/>
              <a:pPr/>
              <a:t>‹#›</a:t>
            </a:fld>
            <a:endParaRPr kumimoji="0" lang="en-US" dirty="0">
              <a:solidFill>
                <a:schemeClr val="tx2">
                  <a:shade val="90000"/>
                </a:schemeClr>
              </a:solidFill>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1 &amp; 2 Timothy    </a:t>
            </a:r>
            <a:endParaRPr lang="en-US" dirty="0"/>
          </a:p>
        </p:txBody>
      </p:sp>
      <p:sp>
        <p:nvSpPr>
          <p:cNvPr id="3" name="Subtitle 2"/>
          <p:cNvSpPr>
            <a:spLocks noGrp="1"/>
          </p:cNvSpPr>
          <p:nvPr>
            <p:ph type="subTitle" idx="1"/>
          </p:nvPr>
        </p:nvSpPr>
        <p:spPr/>
        <p:txBody>
          <a:bodyPr/>
          <a:lstStyle/>
          <a:p>
            <a:r>
              <a:rPr lang="en-US" dirty="0" smtClean="0"/>
              <a:t>Auditorium Class Summer 2014</a:t>
            </a:r>
          </a:p>
          <a:p>
            <a:endParaRPr lang="en-US" dirty="0" smtClean="0"/>
          </a:p>
          <a:p>
            <a:r>
              <a:rPr lang="en-US" dirty="0" smtClean="0"/>
              <a:t>Lesson 18</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914400" y="457200"/>
            <a:ext cx="8229600" cy="819912"/>
          </a:xfrm>
        </p:spPr>
        <p:txBody>
          <a:bodyPr/>
          <a:lstStyle/>
          <a:p>
            <a:r>
              <a:rPr lang="en-US" dirty="0" smtClean="0"/>
              <a:t>2 Timothy 4:1-8</a:t>
            </a:r>
            <a:endParaRPr lang="en-US" dirty="0"/>
          </a:p>
        </p:txBody>
      </p:sp>
      <p:sp>
        <p:nvSpPr>
          <p:cNvPr id="3" name="Content Placeholder 2"/>
          <p:cNvSpPr>
            <a:spLocks noGrp="1"/>
          </p:cNvSpPr>
          <p:nvPr>
            <p:ph idx="1"/>
          </p:nvPr>
        </p:nvSpPr>
        <p:spPr>
          <a:xfrm>
            <a:off x="152400" y="1447800"/>
            <a:ext cx="8839200" cy="5334000"/>
          </a:xfrm>
        </p:spPr>
        <p:txBody>
          <a:bodyPr>
            <a:normAutofit/>
          </a:bodyPr>
          <a:lstStyle/>
          <a:p>
            <a:r>
              <a:rPr lang="en-US" sz="3000" dirty="0" smtClean="0">
                <a:latin typeface="Arial" pitchFamily="34" charset="0"/>
                <a:cs typeface="Arial" pitchFamily="34" charset="0"/>
              </a:rPr>
              <a:t>Paul’s charge to Timothy, before God and Jesus… (4:1)</a:t>
            </a:r>
          </a:p>
          <a:p>
            <a:pPr lvl="1"/>
            <a:r>
              <a:rPr lang="en-US" sz="2800" dirty="0" smtClean="0">
                <a:latin typeface="Arial" pitchFamily="34" charset="0"/>
                <a:cs typeface="Arial" pitchFamily="34" charset="0"/>
              </a:rPr>
              <a:t>Some other “charges” of Paul</a:t>
            </a:r>
          </a:p>
          <a:p>
            <a:pPr lvl="2"/>
            <a:r>
              <a:rPr lang="en-US" sz="2600" dirty="0" smtClean="0">
                <a:latin typeface="Arial" pitchFamily="34" charset="0"/>
                <a:cs typeface="Arial" pitchFamily="34" charset="0"/>
              </a:rPr>
              <a:t>1 Tim. 1:18, 1 Tim. 5:21, 1 Thess. 5:27</a:t>
            </a:r>
          </a:p>
          <a:p>
            <a:r>
              <a:rPr lang="en-US" sz="3000" dirty="0" smtClean="0">
                <a:latin typeface="Arial" pitchFamily="34" charset="0"/>
                <a:cs typeface="Arial" pitchFamily="34" charset="0"/>
              </a:rPr>
              <a:t>…who will judge the living and the dead at His appearing and His kingdom (4:1)</a:t>
            </a:r>
          </a:p>
          <a:p>
            <a:pPr lvl="1"/>
            <a:r>
              <a:rPr lang="en-US" sz="2800" dirty="0" smtClean="0">
                <a:latin typeface="Arial" pitchFamily="34" charset="0"/>
                <a:cs typeface="Arial" pitchFamily="34" charset="0"/>
              </a:rPr>
              <a:t>Living (quick) – Those alive when Christ comes</a:t>
            </a:r>
          </a:p>
          <a:p>
            <a:pPr lvl="1"/>
            <a:r>
              <a:rPr lang="en-US" sz="2800" dirty="0" smtClean="0">
                <a:latin typeface="Arial" pitchFamily="34" charset="0"/>
                <a:cs typeface="Arial" pitchFamily="34" charset="0"/>
              </a:rPr>
              <a:t>Dead – Those that will be raised at His coming</a:t>
            </a:r>
          </a:p>
          <a:p>
            <a:pPr lvl="1"/>
            <a:r>
              <a:rPr lang="en-US" sz="2800" dirty="0" smtClean="0">
                <a:latin typeface="Arial" pitchFamily="34" charset="0"/>
                <a:cs typeface="Arial" pitchFamily="34" charset="0"/>
              </a:rPr>
              <a:t>Judgment on all will come at “His appearing”, that is His second coming  </a:t>
            </a:r>
          </a:p>
          <a:p>
            <a:pPr lvl="2"/>
            <a:r>
              <a:rPr lang="en-US" sz="2600" dirty="0" smtClean="0">
                <a:latin typeface="Arial" pitchFamily="34" charset="0"/>
                <a:cs typeface="Arial" pitchFamily="34" charset="0"/>
              </a:rPr>
              <a:t>1Thess. 4:15-18</a:t>
            </a:r>
          </a:p>
          <a:p>
            <a:pPr lvl="1"/>
            <a:endParaRPr lang="en-US" dirty="0" smtClean="0">
              <a:latin typeface="Arial" pitchFamily="34" charset="0"/>
              <a:cs typeface="Arial" pitchFamily="34" charset="0"/>
            </a:endParaRPr>
          </a:p>
          <a:p>
            <a:pPr lvl="1"/>
            <a:endParaRPr lang="en-US"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914400" y="457200"/>
            <a:ext cx="8229600" cy="819912"/>
          </a:xfrm>
        </p:spPr>
        <p:txBody>
          <a:bodyPr/>
          <a:lstStyle/>
          <a:p>
            <a:r>
              <a:rPr lang="en-US" dirty="0" smtClean="0"/>
              <a:t>2 Timothy 4:1-8</a:t>
            </a:r>
            <a:endParaRPr lang="en-US" dirty="0"/>
          </a:p>
        </p:txBody>
      </p:sp>
      <p:sp>
        <p:nvSpPr>
          <p:cNvPr id="3" name="Content Placeholder 2"/>
          <p:cNvSpPr>
            <a:spLocks noGrp="1"/>
          </p:cNvSpPr>
          <p:nvPr>
            <p:ph idx="1"/>
          </p:nvPr>
        </p:nvSpPr>
        <p:spPr>
          <a:xfrm>
            <a:off x="152400" y="1447800"/>
            <a:ext cx="8839200" cy="5334000"/>
          </a:xfrm>
        </p:spPr>
        <p:txBody>
          <a:bodyPr>
            <a:normAutofit/>
          </a:bodyPr>
          <a:lstStyle/>
          <a:p>
            <a:r>
              <a:rPr lang="en-US" sz="3000" dirty="0" smtClean="0">
                <a:latin typeface="Arial" pitchFamily="34" charset="0"/>
                <a:cs typeface="Arial" pitchFamily="34" charset="0"/>
              </a:rPr>
              <a:t>Paul’s charge: (4:2)</a:t>
            </a:r>
          </a:p>
          <a:p>
            <a:pPr lvl="1"/>
            <a:r>
              <a:rPr lang="en-US" sz="2800" dirty="0" smtClean="0">
                <a:latin typeface="Arial" pitchFamily="34" charset="0"/>
                <a:cs typeface="Arial" pitchFamily="34" charset="0"/>
              </a:rPr>
              <a:t>Preach the word</a:t>
            </a:r>
          </a:p>
          <a:p>
            <a:pPr lvl="1"/>
            <a:r>
              <a:rPr lang="en-US" sz="2800" dirty="0" smtClean="0">
                <a:latin typeface="Arial" pitchFamily="34" charset="0"/>
                <a:cs typeface="Arial" pitchFamily="34" charset="0"/>
              </a:rPr>
              <a:t>Be ready in season and out of season</a:t>
            </a:r>
          </a:p>
          <a:p>
            <a:pPr lvl="1"/>
            <a:r>
              <a:rPr lang="en-US" sz="2800" dirty="0" smtClean="0">
                <a:latin typeface="Arial" pitchFamily="34" charset="0"/>
                <a:cs typeface="Arial" pitchFamily="34" charset="0"/>
              </a:rPr>
              <a:t>Convince, rebuke, exhort with all longsuffering and teaching </a:t>
            </a:r>
          </a:p>
          <a:p>
            <a:pPr marL="411480" lvl="1" indent="0">
              <a:buNone/>
            </a:pPr>
            <a:endParaRPr lang="en-US" sz="2800" dirty="0" smtClean="0">
              <a:latin typeface="Arial" pitchFamily="34" charset="0"/>
              <a:cs typeface="Arial" pitchFamily="34" charset="0"/>
            </a:endParaRPr>
          </a:p>
          <a:p>
            <a:r>
              <a:rPr lang="en-US" dirty="0" smtClean="0">
                <a:latin typeface="Arial" pitchFamily="34" charset="0"/>
                <a:cs typeface="Arial" pitchFamily="34" charset="0"/>
              </a:rPr>
              <a:t>Time coming when they will not endure  sound doctrine (4:3)</a:t>
            </a:r>
          </a:p>
          <a:p>
            <a:pPr lvl="1"/>
            <a:r>
              <a:rPr lang="en-US" sz="2800" dirty="0" smtClean="0">
                <a:latin typeface="Arial" pitchFamily="34" charset="0"/>
                <a:cs typeface="Arial" pitchFamily="34" charset="0"/>
              </a:rPr>
              <a:t>Paul has already warned of this</a:t>
            </a:r>
          </a:p>
          <a:p>
            <a:pPr lvl="2"/>
            <a:r>
              <a:rPr lang="en-US" sz="2600" dirty="0" smtClean="0">
                <a:latin typeface="Arial" pitchFamily="34" charset="0"/>
                <a:cs typeface="Arial" pitchFamily="34" charset="0"/>
              </a:rPr>
              <a:t>1 Tim. 4:1, 2 Tim. 3:1-5</a:t>
            </a:r>
          </a:p>
        </p:txBody>
      </p:sp>
    </p:spTree>
    <p:extLst>
      <p:ext uri="{BB962C8B-B14F-4D97-AF65-F5344CB8AC3E}">
        <p14:creationId xmlns:p14="http://schemas.microsoft.com/office/powerpoint/2010/main" val="5248690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914400" y="457200"/>
            <a:ext cx="8229600" cy="819912"/>
          </a:xfrm>
        </p:spPr>
        <p:txBody>
          <a:bodyPr/>
          <a:lstStyle/>
          <a:p>
            <a:r>
              <a:rPr lang="en-US" dirty="0" smtClean="0"/>
              <a:t>2 Timothy 4:1-8</a:t>
            </a:r>
            <a:endParaRPr lang="en-US" dirty="0"/>
          </a:p>
        </p:txBody>
      </p:sp>
      <p:sp>
        <p:nvSpPr>
          <p:cNvPr id="3" name="Content Placeholder 2"/>
          <p:cNvSpPr>
            <a:spLocks noGrp="1"/>
          </p:cNvSpPr>
          <p:nvPr>
            <p:ph idx="1"/>
          </p:nvPr>
        </p:nvSpPr>
        <p:spPr>
          <a:xfrm>
            <a:off x="152400" y="1447800"/>
            <a:ext cx="8839200" cy="5334000"/>
          </a:xfrm>
        </p:spPr>
        <p:txBody>
          <a:bodyPr>
            <a:normAutofit lnSpcReduction="10000"/>
          </a:bodyPr>
          <a:lstStyle/>
          <a:p>
            <a:r>
              <a:rPr lang="en-US" sz="3000" dirty="0">
                <a:latin typeface="Arial" pitchFamily="34" charset="0"/>
                <a:cs typeface="Arial" pitchFamily="34" charset="0"/>
              </a:rPr>
              <a:t>T</a:t>
            </a:r>
            <a:r>
              <a:rPr lang="en-US" sz="3000" dirty="0" smtClean="0">
                <a:latin typeface="Arial" pitchFamily="34" charset="0"/>
                <a:cs typeface="Arial" pitchFamily="34" charset="0"/>
              </a:rPr>
              <a:t>hey will heap up teachers because of their own desires and their itching ears (4:3)</a:t>
            </a:r>
          </a:p>
          <a:p>
            <a:pPr lvl="1"/>
            <a:r>
              <a:rPr lang="en-US" sz="2800" dirty="0" smtClean="0">
                <a:latin typeface="Arial" pitchFamily="34" charset="0"/>
                <a:cs typeface="Arial" pitchFamily="34" charset="0"/>
              </a:rPr>
              <a:t>People will only listen to what they want to hear</a:t>
            </a:r>
          </a:p>
          <a:p>
            <a:r>
              <a:rPr lang="en-US" sz="3000" dirty="0" smtClean="0">
                <a:latin typeface="Arial" pitchFamily="34" charset="0"/>
                <a:cs typeface="Arial" pitchFamily="34" charset="0"/>
              </a:rPr>
              <a:t>They will turn their ears from truth and be turned to fables (4:4)</a:t>
            </a:r>
          </a:p>
          <a:p>
            <a:pPr lvl="1"/>
            <a:r>
              <a:rPr lang="en-US" sz="2800" dirty="0" smtClean="0">
                <a:latin typeface="Arial" pitchFamily="34" charset="0"/>
                <a:cs typeface="Arial" pitchFamily="34" charset="0"/>
              </a:rPr>
              <a:t>Paul had already warned Timothy of this also</a:t>
            </a:r>
          </a:p>
          <a:p>
            <a:pPr lvl="2"/>
            <a:r>
              <a:rPr lang="en-US" sz="2600" dirty="0" smtClean="0">
                <a:latin typeface="Arial" pitchFamily="34" charset="0"/>
                <a:cs typeface="Arial" pitchFamily="34" charset="0"/>
              </a:rPr>
              <a:t>1 Tim. 1:4</a:t>
            </a:r>
          </a:p>
          <a:p>
            <a:r>
              <a:rPr lang="en-US" dirty="0" smtClean="0">
                <a:latin typeface="Arial" pitchFamily="34" charset="0"/>
                <a:cs typeface="Arial" pitchFamily="34" charset="0"/>
              </a:rPr>
              <a:t>But you: (4:5)</a:t>
            </a:r>
            <a:endParaRPr lang="en-US" dirty="0">
              <a:latin typeface="Arial" pitchFamily="34" charset="0"/>
              <a:cs typeface="Arial" pitchFamily="34" charset="0"/>
            </a:endParaRPr>
          </a:p>
          <a:p>
            <a:pPr lvl="1"/>
            <a:r>
              <a:rPr lang="en-US" sz="2800" dirty="0" smtClean="0">
                <a:latin typeface="Arial" pitchFamily="34" charset="0"/>
                <a:cs typeface="Arial" pitchFamily="34" charset="0"/>
              </a:rPr>
              <a:t>Be watchful in all things</a:t>
            </a:r>
          </a:p>
          <a:p>
            <a:pPr lvl="1"/>
            <a:r>
              <a:rPr lang="en-US" sz="2800" dirty="0" smtClean="0">
                <a:latin typeface="Arial" pitchFamily="34" charset="0"/>
                <a:cs typeface="Arial" pitchFamily="34" charset="0"/>
              </a:rPr>
              <a:t>Endure afflictions</a:t>
            </a:r>
          </a:p>
          <a:p>
            <a:pPr lvl="1"/>
            <a:r>
              <a:rPr lang="en-US" sz="2800" dirty="0" smtClean="0">
                <a:latin typeface="Arial" pitchFamily="34" charset="0"/>
                <a:cs typeface="Arial" pitchFamily="34" charset="0"/>
              </a:rPr>
              <a:t>Do the work of evangelist</a:t>
            </a:r>
          </a:p>
          <a:p>
            <a:pPr lvl="1"/>
            <a:r>
              <a:rPr lang="en-US" sz="2800" dirty="0" smtClean="0">
                <a:latin typeface="Arial" pitchFamily="34" charset="0"/>
                <a:cs typeface="Arial" pitchFamily="34" charset="0"/>
              </a:rPr>
              <a:t>Fulfill you ministry</a:t>
            </a:r>
          </a:p>
        </p:txBody>
      </p:sp>
    </p:spTree>
    <p:extLst>
      <p:ext uri="{BB962C8B-B14F-4D97-AF65-F5344CB8AC3E}">
        <p14:creationId xmlns:p14="http://schemas.microsoft.com/office/powerpoint/2010/main" val="4073653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914400" y="457200"/>
            <a:ext cx="8229600" cy="819912"/>
          </a:xfrm>
        </p:spPr>
        <p:txBody>
          <a:bodyPr/>
          <a:lstStyle/>
          <a:p>
            <a:r>
              <a:rPr lang="en-US" dirty="0" smtClean="0"/>
              <a:t>2 Timothy 4:1-8</a:t>
            </a:r>
            <a:endParaRPr lang="en-US" dirty="0"/>
          </a:p>
        </p:txBody>
      </p:sp>
      <p:sp>
        <p:nvSpPr>
          <p:cNvPr id="3" name="Content Placeholder 2"/>
          <p:cNvSpPr>
            <a:spLocks noGrp="1"/>
          </p:cNvSpPr>
          <p:nvPr>
            <p:ph idx="1"/>
          </p:nvPr>
        </p:nvSpPr>
        <p:spPr>
          <a:xfrm>
            <a:off x="152400" y="1447800"/>
            <a:ext cx="8839200" cy="5334000"/>
          </a:xfrm>
        </p:spPr>
        <p:txBody>
          <a:bodyPr>
            <a:normAutofit/>
          </a:bodyPr>
          <a:lstStyle/>
          <a:p>
            <a:r>
              <a:rPr lang="en-US" sz="3000" dirty="0" smtClean="0">
                <a:latin typeface="Arial" pitchFamily="34" charset="0"/>
                <a:cs typeface="Arial" pitchFamily="34" charset="0"/>
              </a:rPr>
              <a:t>Poured out as a drink offering</a:t>
            </a:r>
            <a:r>
              <a:rPr lang="en-US" dirty="0" smtClean="0">
                <a:latin typeface="Arial" pitchFamily="34" charset="0"/>
                <a:cs typeface="Arial" pitchFamily="34" charset="0"/>
              </a:rPr>
              <a:t>(4:6)</a:t>
            </a:r>
          </a:p>
          <a:p>
            <a:pPr lvl="1"/>
            <a:r>
              <a:rPr lang="en-US" sz="2800" dirty="0" smtClean="0">
                <a:latin typeface="Arial" pitchFamily="34" charset="0"/>
                <a:cs typeface="Arial" pitchFamily="34" charset="0"/>
              </a:rPr>
              <a:t>Num. 15:1-10, 28:4-8</a:t>
            </a:r>
          </a:p>
          <a:p>
            <a:r>
              <a:rPr lang="en-US" dirty="0" smtClean="0">
                <a:latin typeface="Arial" pitchFamily="34" charset="0"/>
                <a:cs typeface="Arial" pitchFamily="34" charset="0"/>
              </a:rPr>
              <a:t>Time of departure at hand (4:6)</a:t>
            </a:r>
          </a:p>
          <a:p>
            <a:pPr lvl="1"/>
            <a:r>
              <a:rPr lang="en-US" sz="2800" dirty="0" smtClean="0">
                <a:latin typeface="Arial" pitchFamily="34" charset="0"/>
                <a:cs typeface="Arial" pitchFamily="34" charset="0"/>
              </a:rPr>
              <a:t>Phil. 1:23</a:t>
            </a:r>
          </a:p>
          <a:p>
            <a:endParaRPr lang="en-US" sz="3000" dirty="0" smtClean="0">
              <a:latin typeface="Arial" pitchFamily="34" charset="0"/>
              <a:cs typeface="Arial" pitchFamily="34" charset="0"/>
            </a:endParaRPr>
          </a:p>
          <a:p>
            <a:r>
              <a:rPr lang="en-US" sz="3000" dirty="0" smtClean="0">
                <a:latin typeface="Arial" pitchFamily="34" charset="0"/>
                <a:cs typeface="Arial" pitchFamily="34" charset="0"/>
              </a:rPr>
              <a:t>I have fought the good fight, I have finished the race, I have kept the faith (4:7)</a:t>
            </a:r>
          </a:p>
          <a:p>
            <a:pPr lvl="1"/>
            <a:r>
              <a:rPr lang="en-US" sz="2800" dirty="0" smtClean="0">
                <a:latin typeface="Arial" pitchFamily="34" charset="0"/>
                <a:cs typeface="Arial" pitchFamily="34" charset="0"/>
              </a:rPr>
              <a:t>Similar exhortation to Timothy</a:t>
            </a:r>
          </a:p>
          <a:p>
            <a:pPr lvl="2"/>
            <a:r>
              <a:rPr lang="en-US" sz="2600" dirty="0" smtClean="0">
                <a:latin typeface="Arial" pitchFamily="34" charset="0"/>
                <a:cs typeface="Arial" pitchFamily="34" charset="0"/>
              </a:rPr>
              <a:t>1 Tim. 6 12</a:t>
            </a:r>
          </a:p>
          <a:p>
            <a:pPr lvl="1"/>
            <a:endParaRPr lang="en-US" dirty="0" smtClean="0">
              <a:latin typeface="Arial" pitchFamily="34" charset="0"/>
              <a:cs typeface="Arial" pitchFamily="34" charset="0"/>
            </a:endParaRPr>
          </a:p>
        </p:txBody>
      </p:sp>
    </p:spTree>
    <p:extLst>
      <p:ext uri="{BB962C8B-B14F-4D97-AF65-F5344CB8AC3E}">
        <p14:creationId xmlns:p14="http://schemas.microsoft.com/office/powerpoint/2010/main" val="29160312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914400" y="457200"/>
            <a:ext cx="8229600" cy="819912"/>
          </a:xfrm>
        </p:spPr>
        <p:txBody>
          <a:bodyPr/>
          <a:lstStyle/>
          <a:p>
            <a:r>
              <a:rPr lang="en-US" dirty="0" smtClean="0"/>
              <a:t>2 Timothy 4:1-8</a:t>
            </a:r>
            <a:endParaRPr lang="en-US" dirty="0"/>
          </a:p>
        </p:txBody>
      </p:sp>
      <p:sp>
        <p:nvSpPr>
          <p:cNvPr id="3" name="Content Placeholder 2"/>
          <p:cNvSpPr>
            <a:spLocks noGrp="1"/>
          </p:cNvSpPr>
          <p:nvPr>
            <p:ph idx="1"/>
          </p:nvPr>
        </p:nvSpPr>
        <p:spPr>
          <a:xfrm>
            <a:off x="152400" y="1447800"/>
            <a:ext cx="8839200" cy="5334000"/>
          </a:xfrm>
        </p:spPr>
        <p:txBody>
          <a:bodyPr>
            <a:normAutofit/>
          </a:bodyPr>
          <a:lstStyle/>
          <a:p>
            <a:r>
              <a:rPr lang="en-US" sz="3000" dirty="0" smtClean="0">
                <a:latin typeface="Arial" pitchFamily="34" charset="0"/>
                <a:cs typeface="Arial" pitchFamily="34" charset="0"/>
              </a:rPr>
              <a:t>A crown of life is laid up for me…and for all who have loved His appearing (4:8)</a:t>
            </a:r>
          </a:p>
          <a:p>
            <a:pPr lvl="1"/>
            <a:r>
              <a:rPr lang="en-US" sz="2800" dirty="0" smtClean="0">
                <a:latin typeface="Arial" pitchFamily="34" charset="0"/>
                <a:cs typeface="Arial" pitchFamily="34" charset="0"/>
              </a:rPr>
              <a:t>Crown of life is a faithful Christians reward</a:t>
            </a:r>
          </a:p>
          <a:p>
            <a:pPr lvl="2"/>
            <a:r>
              <a:rPr lang="en-US" sz="2600" dirty="0" smtClean="0">
                <a:latin typeface="Arial" pitchFamily="34" charset="0"/>
                <a:cs typeface="Arial" pitchFamily="34" charset="0"/>
              </a:rPr>
              <a:t>1 Pet. 5:4, Jas. 1:12, Rev. 2:10</a:t>
            </a:r>
          </a:p>
          <a:p>
            <a:pPr lvl="1"/>
            <a:r>
              <a:rPr lang="en-US" sz="2800" dirty="0" smtClean="0">
                <a:latin typeface="Arial" pitchFamily="34" charset="0"/>
                <a:cs typeface="Arial" pitchFamily="34" charset="0"/>
              </a:rPr>
              <a:t>All Christians should look forward to Christ’s second coming</a:t>
            </a:r>
          </a:p>
          <a:p>
            <a:pPr lvl="2"/>
            <a:endParaRPr lang="en-US" dirty="0" smtClean="0">
              <a:latin typeface="Arial" pitchFamily="34" charset="0"/>
              <a:cs typeface="Arial" pitchFamily="34" charset="0"/>
            </a:endParaRPr>
          </a:p>
          <a:p>
            <a:pPr lvl="1"/>
            <a:endParaRPr lang="en-US" dirty="0" smtClean="0">
              <a:latin typeface="Arial" pitchFamily="34" charset="0"/>
              <a:cs typeface="Arial" pitchFamily="34" charset="0"/>
            </a:endParaRPr>
          </a:p>
        </p:txBody>
      </p:sp>
    </p:spTree>
    <p:extLst>
      <p:ext uri="{BB962C8B-B14F-4D97-AF65-F5344CB8AC3E}">
        <p14:creationId xmlns:p14="http://schemas.microsoft.com/office/powerpoint/2010/main" val="360201925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11463</TotalTime>
  <Words>875</Words>
  <Application>Microsoft Office PowerPoint</Application>
  <PresentationFormat>On-screen Show (4:3)</PresentationFormat>
  <Paragraphs>146</Paragraphs>
  <Slides>6</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Georgia</vt:lpstr>
      <vt:lpstr>Trebuchet MS</vt:lpstr>
      <vt:lpstr>Wingdings 2</vt:lpstr>
      <vt:lpstr>Urban</vt:lpstr>
      <vt:lpstr>1 &amp; 2 Timothy    </vt:lpstr>
      <vt:lpstr>2 Timothy 4:1-8</vt:lpstr>
      <vt:lpstr>2 Timothy 4:1-8</vt:lpstr>
      <vt:lpstr>2 Timothy 4:1-8</vt:lpstr>
      <vt:lpstr>2 Timothy 4:1-8</vt:lpstr>
      <vt:lpstr>2 Timothy 4:1-8</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 1 Thessalonians 1</dc:title>
  <dc:creator>James Bullington</dc:creator>
  <cp:lastModifiedBy>projector</cp:lastModifiedBy>
  <cp:revision>736</cp:revision>
  <dcterms:created xsi:type="dcterms:W3CDTF">2013-09-01T10:11:04Z</dcterms:created>
  <dcterms:modified xsi:type="dcterms:W3CDTF">2014-08-17T13:51:25Z</dcterms:modified>
</cp:coreProperties>
</file>