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6" r:id="rId3"/>
    <p:sldId id="287" r:id="rId4"/>
    <p:sldId id="288" r:id="rId5"/>
    <p:sldId id="289" r:id="rId6"/>
    <p:sldId id="291" r:id="rId7"/>
    <p:sldId id="292" r:id="rId8"/>
    <p:sldId id="281"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82" autoAdjust="0"/>
    <p:restoredTop sz="99732" autoAdjust="0"/>
  </p:normalViewPr>
  <p:slideViewPr>
    <p:cSldViewPr>
      <p:cViewPr>
        <p:scale>
          <a:sx n="50" d="100"/>
          <a:sy n="50" d="100"/>
        </p:scale>
        <p:origin x="-924" y="-5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7C9B81F-C347-4BEF-BFDF-29C42F48304A}" type="datetimeFigureOut">
              <a:rPr lang="en-US" smtClean="0"/>
              <a:pPr/>
              <a:t>11/13/2013</a:t>
            </a:fld>
            <a:endParaRPr lang="en-US"/>
          </a:p>
        </p:txBody>
      </p:sp>
      <p:sp>
        <p:nvSpPr>
          <p:cNvPr id="19" name="Footer Placeholder 18"/>
          <p:cNvSpPr>
            <a:spLocks noGrp="1"/>
          </p:cNvSpPr>
          <p:nvPr>
            <p:ph type="ftr" sz="quarter" idx="11"/>
          </p:nvPr>
        </p:nvSpPr>
        <p:spPr/>
        <p:txBody>
          <a:bodyPr/>
          <a:lstStyle/>
          <a:p>
            <a:endParaRPr kumimoji="0" lang="en-US"/>
          </a:p>
        </p:txBody>
      </p:sp>
      <p:sp>
        <p:nvSpPr>
          <p:cNvPr id="27" name="Slide Number Placeholder 2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11/13/2013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11/13/2013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11/13/2013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11/13/2013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11/13/2013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7C9B81F-C347-4BEF-BFDF-29C42F48304A}" type="datetimeFigureOut">
              <a:rPr lang="en-US" smtClean="0"/>
              <a:pPr/>
              <a:t>11/13/2013</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7C9B81F-C347-4BEF-BFDF-29C42F48304A}" type="datetimeFigureOut">
              <a:rPr lang="en-US" smtClean="0"/>
              <a:pPr/>
              <a:t>11/13/2013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11/13/2013</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11/13/2013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11/13/2013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a:xfrm>
            <a:off x="8077200" y="6356350"/>
            <a:ext cx="609600" cy="365125"/>
          </a:xfrm>
        </p:spPr>
        <p:txBody>
          <a:bodyPr/>
          <a:lstStyle/>
          <a:p>
            <a:fld id="{042AED99-7FB4-404E-8A97-64753DCE42EC}" type="slidenum">
              <a:rPr kumimoji="0" lang="en-US" smtClean="0"/>
              <a:pPr/>
              <a:t>‹#›</a:t>
            </a:fld>
            <a:endParaRPr kumimoji="0"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C9B81F-C347-4BEF-BFDF-29C42F48304A}" type="datetimeFigureOut">
              <a:rPr lang="en-US" smtClean="0"/>
              <a:pPr/>
              <a:t>11/13/2013</a:t>
            </a:fld>
            <a:endParaRPr lang="en-US" dirty="0">
              <a:solidFill>
                <a:schemeClr val="tx2">
                  <a:shade val="90000"/>
                </a:scheme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l" eaLnBrk="1" latinLnBrk="0" hangingPunct="1"/>
            <a:endParaRPr kumimoji="0" lang="en-US" dirty="0">
              <a:solidFill>
                <a:schemeClr val="tx2">
                  <a:shade val="90000"/>
                </a:scheme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kumimoji="0" lang="en-US" smtClean="0"/>
              <a:pPr/>
              <a:t>‹#›</a:t>
            </a:fld>
            <a:endParaRPr kumimoji="0" lang="en-US" dirty="0">
              <a:solidFill>
                <a:schemeClr val="tx2">
                  <a:shade val="90000"/>
                </a:scheme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2 Timothy 3:1-17</a:t>
            </a:r>
            <a:endParaRPr lang="en-US" dirty="0"/>
          </a:p>
        </p:txBody>
      </p:sp>
      <p:sp>
        <p:nvSpPr>
          <p:cNvPr id="3" name="Subtitle 2"/>
          <p:cNvSpPr>
            <a:spLocks noGrp="1"/>
          </p:cNvSpPr>
          <p:nvPr>
            <p:ph type="subTitle" idx="1"/>
          </p:nvPr>
        </p:nvSpPr>
        <p:spPr/>
        <p:txBody>
          <a:bodyPr/>
          <a:lstStyle/>
          <a:p>
            <a:r>
              <a:rPr lang="en-US" dirty="0" smtClean="0"/>
              <a:t>Auditorium Class Fall 2013</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4000" dirty="0" smtClean="0"/>
              <a:t>2 Timothy 3:1-9</a:t>
            </a:r>
            <a:endParaRPr lang="en-US" sz="4000" dirty="0"/>
          </a:p>
        </p:txBody>
      </p:sp>
      <p:sp>
        <p:nvSpPr>
          <p:cNvPr id="3" name="Content Placeholder 2"/>
          <p:cNvSpPr>
            <a:spLocks noGrp="1"/>
          </p:cNvSpPr>
          <p:nvPr>
            <p:ph idx="1"/>
          </p:nvPr>
        </p:nvSpPr>
        <p:spPr>
          <a:xfrm>
            <a:off x="457200" y="1600200"/>
            <a:ext cx="8229600" cy="4724400"/>
          </a:xfrm>
        </p:spPr>
        <p:txBody>
          <a:bodyPr>
            <a:noAutofit/>
          </a:bodyPr>
          <a:lstStyle/>
          <a:p>
            <a:r>
              <a:rPr lang="en-US" sz="1800" dirty="0" smtClean="0">
                <a:latin typeface="Arial" panose="020B0604020202020204" pitchFamily="34" charset="0"/>
                <a:cs typeface="Arial" panose="020B0604020202020204" pitchFamily="34" charset="0"/>
              </a:rPr>
              <a:t>3:1-4  Times will be difficult, and Paul describes the nature of man’s ungodliness:</a:t>
            </a:r>
            <a:endParaRPr lang="en-US" sz="1600" dirty="0" smtClean="0">
              <a:latin typeface="Arial" panose="020B0604020202020204" pitchFamily="34" charset="0"/>
              <a:cs typeface="Arial" panose="020B0604020202020204" pitchFamily="34" charset="0"/>
            </a:endParaRP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lovers of their own selves</a:t>
            </a: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covetous (lovers of money) </a:t>
            </a: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boasters</a:t>
            </a: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proud (haughty / arrogant) </a:t>
            </a: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blasphemers (</a:t>
            </a:r>
            <a:r>
              <a:rPr lang="en-US" sz="1300" dirty="0" err="1" smtClean="0">
                <a:latin typeface="Arial" panose="020B0604020202020204" pitchFamily="34" charset="0"/>
                <a:cs typeface="Arial" panose="020B0604020202020204" pitchFamily="34" charset="0"/>
              </a:rPr>
              <a:t>railers</a:t>
            </a:r>
            <a:r>
              <a:rPr lang="en-US" sz="1300" dirty="0" smtClean="0">
                <a:latin typeface="Arial" panose="020B0604020202020204" pitchFamily="34" charset="0"/>
                <a:cs typeface="Arial" panose="020B0604020202020204" pitchFamily="34" charset="0"/>
              </a:rPr>
              <a:t> / revilers) </a:t>
            </a: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disobedient to parents</a:t>
            </a: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unthankful (ungrateful)</a:t>
            </a: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unholy</a:t>
            </a: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without natural affection (unloving)</a:t>
            </a: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trucebreakers (irreconcilable)</a:t>
            </a: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false accusers (slanderers / malicious gossips)</a:t>
            </a: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incontinent (without self control)</a:t>
            </a: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fierce (brutal)</a:t>
            </a: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despisers of those that are good (haters of good)</a:t>
            </a: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traitors (treacherous)</a:t>
            </a: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heady (headstrong / reckless)</a:t>
            </a:r>
          </a:p>
          <a:p>
            <a:pPr lvl="1">
              <a:buFont typeface="Wingdings" panose="05000000000000000000" pitchFamily="2" charset="2"/>
              <a:buChar char="§"/>
            </a:pPr>
            <a:r>
              <a:rPr lang="en-US" sz="1300" dirty="0" err="1" smtClean="0">
                <a:latin typeface="Arial" panose="020B0604020202020204" pitchFamily="34" charset="0"/>
                <a:cs typeface="Arial" panose="020B0604020202020204" pitchFamily="34" charset="0"/>
              </a:rPr>
              <a:t>highminded</a:t>
            </a:r>
            <a:r>
              <a:rPr lang="en-US" sz="1300" dirty="0" smtClean="0">
                <a:latin typeface="Arial" panose="020B0604020202020204" pitchFamily="34" charset="0"/>
                <a:cs typeface="Arial" panose="020B0604020202020204" pitchFamily="34" charset="0"/>
              </a:rPr>
              <a:t> (puffed up / conceited)</a:t>
            </a:r>
          </a:p>
          <a:p>
            <a:pPr lvl="1">
              <a:buFont typeface="Wingdings" panose="05000000000000000000" pitchFamily="2" charset="2"/>
              <a:buChar char="§"/>
            </a:pPr>
            <a:r>
              <a:rPr lang="en-US" sz="1300" dirty="0" smtClean="0">
                <a:latin typeface="Arial" panose="020B0604020202020204" pitchFamily="34" charset="0"/>
                <a:cs typeface="Arial" panose="020B0604020202020204" pitchFamily="34" charset="0"/>
              </a:rPr>
              <a:t>lovers of pleasures more than lovers of God</a:t>
            </a:r>
          </a:p>
        </p:txBody>
      </p:sp>
    </p:spTree>
    <p:extLst>
      <p:ext uri="{BB962C8B-B14F-4D97-AF65-F5344CB8AC3E}">
        <p14:creationId xmlns:p14="http://schemas.microsoft.com/office/powerpoint/2010/main" val="8026784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4000" dirty="0" smtClean="0"/>
              <a:t>2 Timothy 3:1-9</a:t>
            </a:r>
            <a:endParaRPr lang="en-US" sz="4000" dirty="0"/>
          </a:p>
        </p:txBody>
      </p:sp>
      <p:sp>
        <p:nvSpPr>
          <p:cNvPr id="3" name="Content Placeholder 2"/>
          <p:cNvSpPr>
            <a:spLocks noGrp="1"/>
          </p:cNvSpPr>
          <p:nvPr>
            <p:ph idx="1"/>
          </p:nvPr>
        </p:nvSpPr>
        <p:spPr>
          <a:xfrm>
            <a:off x="457200" y="1600200"/>
            <a:ext cx="8229600" cy="4724400"/>
          </a:xfrm>
        </p:spPr>
        <p:txBody>
          <a:bodyPr>
            <a:noAutofit/>
          </a:bodyPr>
          <a:lstStyle/>
          <a:p>
            <a:r>
              <a:rPr lang="en-US" sz="1800" dirty="0" smtClean="0">
                <a:latin typeface="Arial" panose="020B0604020202020204" pitchFamily="34" charset="0"/>
                <a:cs typeface="Arial" panose="020B0604020202020204" pitchFamily="34" charset="0"/>
              </a:rPr>
              <a:t>3:5  Some will have a “form of godliness” but deny its power.</a:t>
            </a:r>
          </a:p>
          <a:p>
            <a:pPr lvl="1"/>
            <a:r>
              <a:rPr lang="en-US" sz="1600" dirty="0" smtClean="0">
                <a:latin typeface="Arial" panose="020B0604020202020204" pitchFamily="34" charset="0"/>
                <a:cs typeface="Arial" panose="020B0604020202020204" pitchFamily="34" charset="0"/>
              </a:rPr>
              <a:t>Like comparing a house in the framing stage to a completed house.</a:t>
            </a:r>
          </a:p>
          <a:p>
            <a:pPr lvl="1"/>
            <a:r>
              <a:rPr lang="en-US" sz="1600" dirty="0" smtClean="0">
                <a:latin typeface="Arial" panose="020B0604020202020204" pitchFamily="34" charset="0"/>
                <a:cs typeface="Arial" panose="020B0604020202020204" pitchFamily="34" charset="0"/>
              </a:rPr>
              <a:t>They have a semblance of </a:t>
            </a:r>
            <a:r>
              <a:rPr lang="en-US" sz="1600" dirty="0" smtClean="0">
                <a:latin typeface="Arial" panose="020B0604020202020204" pitchFamily="34" charset="0"/>
                <a:cs typeface="Arial" panose="020B0604020202020204" pitchFamily="34" charset="0"/>
              </a:rPr>
              <a:t>religion and give </a:t>
            </a:r>
            <a:r>
              <a:rPr lang="en-US" sz="1600" dirty="0" smtClean="0">
                <a:latin typeface="Arial" panose="020B0604020202020204" pitchFamily="34" charset="0"/>
                <a:cs typeface="Arial" panose="020B0604020202020204" pitchFamily="34" charset="0"/>
              </a:rPr>
              <a:t>it lip service, but their religion does not affect their </a:t>
            </a:r>
            <a:r>
              <a:rPr lang="en-US" sz="1600" dirty="0" smtClean="0">
                <a:latin typeface="Arial" panose="020B0604020202020204" pitchFamily="34" charset="0"/>
                <a:cs typeface="Arial" panose="020B0604020202020204" pitchFamily="34" charset="0"/>
              </a:rPr>
              <a:t>life</a:t>
            </a:r>
            <a:r>
              <a:rPr lang="en-US" sz="1600" dirty="0" smtClean="0">
                <a:latin typeface="Arial" panose="020B0604020202020204" pitchFamily="34" charset="0"/>
                <a:cs typeface="Arial" panose="020B0604020202020204" pitchFamily="34" charset="0"/>
              </a:rPr>
              <a:t>.  James 1:27</a:t>
            </a:r>
            <a:endParaRPr lang="en-US" sz="1600" dirty="0" smtClean="0">
              <a:latin typeface="Arial" panose="020B0604020202020204" pitchFamily="34" charset="0"/>
              <a:cs typeface="Arial" panose="020B0604020202020204" pitchFamily="34" charset="0"/>
            </a:endParaRPr>
          </a:p>
          <a:p>
            <a:pPr lvl="1"/>
            <a:r>
              <a:rPr lang="en-US" sz="1600" dirty="0" smtClean="0">
                <a:latin typeface="Arial" panose="020B0604020202020204" pitchFamily="34" charset="0"/>
                <a:cs typeface="Arial" panose="020B0604020202020204" pitchFamily="34" charset="0"/>
              </a:rPr>
              <a:t>The gospel should change our life so that we are</a:t>
            </a:r>
            <a:r>
              <a:rPr lang="en-US" sz="16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truly reverent and devoted to God.  Romans 12:2</a:t>
            </a:r>
          </a:p>
          <a:p>
            <a:pPr lvl="1"/>
            <a:endParaRPr lang="en-US" sz="1600" dirty="0" smtClean="0">
              <a:latin typeface="Arial" panose="020B0604020202020204" pitchFamily="34" charset="0"/>
              <a:cs typeface="Arial" panose="020B0604020202020204" pitchFamily="34" charset="0"/>
            </a:endParaRPr>
          </a:p>
          <a:p>
            <a:r>
              <a:rPr lang="en-US" sz="1800" dirty="0" smtClean="0">
                <a:latin typeface="Arial" panose="020B0604020202020204" pitchFamily="34" charset="0"/>
                <a:cs typeface="Arial" panose="020B0604020202020204" pitchFamily="34" charset="0"/>
              </a:rPr>
              <a:t>3:5  Turn away from them.</a:t>
            </a:r>
          </a:p>
          <a:p>
            <a:pPr lvl="1"/>
            <a:r>
              <a:rPr lang="en-US" sz="1600" dirty="0" smtClean="0">
                <a:latin typeface="Arial" panose="020B0604020202020204" pitchFamily="34" charset="0"/>
                <a:cs typeface="Arial" panose="020B0604020202020204" pitchFamily="34" charset="0"/>
              </a:rPr>
              <a:t>Ephesians 5:7  “Do not be partakers with them.”</a:t>
            </a:r>
          </a:p>
          <a:p>
            <a:pPr lvl="1"/>
            <a:r>
              <a:rPr lang="en-US" sz="1600" dirty="0" smtClean="0">
                <a:latin typeface="Arial" panose="020B0604020202020204" pitchFamily="34" charset="0"/>
                <a:cs typeface="Arial" panose="020B0604020202020204" pitchFamily="34" charset="0"/>
              </a:rPr>
              <a:t>2 John 10  “If there come any unto you, and bring not this doctrine, receive him not into your house, neither bid him God speed.”</a:t>
            </a:r>
          </a:p>
          <a:p>
            <a:pPr lvl="1"/>
            <a:endParaRPr lang="en-US" sz="16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30007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4000" dirty="0" smtClean="0"/>
              <a:t>2 Timothy 3:1-9</a:t>
            </a:r>
            <a:endParaRPr lang="en-US" sz="4000" dirty="0"/>
          </a:p>
        </p:txBody>
      </p:sp>
      <p:sp>
        <p:nvSpPr>
          <p:cNvPr id="3" name="Content Placeholder 2"/>
          <p:cNvSpPr>
            <a:spLocks noGrp="1"/>
          </p:cNvSpPr>
          <p:nvPr>
            <p:ph idx="1"/>
          </p:nvPr>
        </p:nvSpPr>
        <p:spPr>
          <a:xfrm>
            <a:off x="457200" y="1600200"/>
            <a:ext cx="8229600" cy="4724400"/>
          </a:xfrm>
        </p:spPr>
        <p:txBody>
          <a:bodyPr>
            <a:noAutofit/>
          </a:bodyPr>
          <a:lstStyle/>
          <a:p>
            <a:r>
              <a:rPr lang="en-US" sz="1800" dirty="0" smtClean="0">
                <a:latin typeface="Arial" panose="020B0604020202020204" pitchFamily="34" charset="0"/>
                <a:cs typeface="Arial" panose="020B0604020202020204" pitchFamily="34" charset="0"/>
              </a:rPr>
              <a:t>3:6-9  Men such as this resist the truth and will not succeed.</a:t>
            </a:r>
          </a:p>
          <a:p>
            <a:pPr lvl="1"/>
            <a:r>
              <a:rPr lang="en-US" sz="1800" dirty="0" smtClean="0">
                <a:latin typeface="Arial" panose="020B0604020202020204" pitchFamily="34" charset="0"/>
                <a:cs typeface="Arial" panose="020B0604020202020204" pitchFamily="34" charset="0"/>
              </a:rPr>
              <a:t>3:7  They are “ever learning, and never able to come to the knowledge of the truth”</a:t>
            </a:r>
          </a:p>
          <a:p>
            <a:pPr lvl="2"/>
            <a:r>
              <a:rPr lang="en-US" sz="1500" dirty="0" smtClean="0">
                <a:latin typeface="Arial" panose="020B0604020202020204" pitchFamily="34" charset="0"/>
                <a:cs typeface="Arial" panose="020B0604020202020204" pitchFamily="34" charset="0"/>
              </a:rPr>
              <a:t>They could not “find” the Truth (Matthew 7:7) because they did not love it, but rather loved pleasure (2 Thessalonians 2:10-12; 2 Timothy 3:4).  We can know the Truth (John 8:32) if we seek it (Matthew 7:7).</a:t>
            </a:r>
          </a:p>
          <a:p>
            <a:pPr lvl="2"/>
            <a:endParaRPr lang="en-US" sz="1500" dirty="0" smtClean="0">
              <a:latin typeface="Arial" panose="020B0604020202020204" pitchFamily="34" charset="0"/>
              <a:cs typeface="Arial" panose="020B0604020202020204" pitchFamily="34" charset="0"/>
            </a:endParaRPr>
          </a:p>
          <a:p>
            <a:pPr lvl="1"/>
            <a:r>
              <a:rPr lang="en-US" sz="1800" dirty="0" smtClean="0">
                <a:latin typeface="Arial" panose="020B0604020202020204" pitchFamily="34" charset="0"/>
                <a:cs typeface="Arial" panose="020B0604020202020204" pitchFamily="34" charset="0"/>
              </a:rPr>
              <a:t>3:8-9  They will be “as </a:t>
            </a:r>
            <a:r>
              <a:rPr lang="en-US" sz="1800" dirty="0" err="1" smtClean="0">
                <a:latin typeface="Arial" panose="020B0604020202020204" pitchFamily="34" charset="0"/>
                <a:cs typeface="Arial" panose="020B0604020202020204" pitchFamily="34" charset="0"/>
              </a:rPr>
              <a:t>Jannes</a:t>
            </a:r>
            <a:r>
              <a:rPr lang="en-US" sz="1800" dirty="0" smtClean="0">
                <a:latin typeface="Arial" panose="020B0604020202020204" pitchFamily="34" charset="0"/>
                <a:cs typeface="Arial" panose="020B0604020202020204" pitchFamily="34" charset="0"/>
              </a:rPr>
              <a:t> and </a:t>
            </a:r>
            <a:r>
              <a:rPr lang="en-US" sz="1800" dirty="0" err="1" smtClean="0">
                <a:latin typeface="Arial" panose="020B0604020202020204" pitchFamily="34" charset="0"/>
                <a:cs typeface="Arial" panose="020B0604020202020204" pitchFamily="34" charset="0"/>
              </a:rPr>
              <a:t>Jambres</a:t>
            </a:r>
            <a:r>
              <a:rPr lang="en-US" sz="1800" dirty="0" smtClean="0">
                <a:latin typeface="Arial" panose="020B0604020202020204" pitchFamily="34" charset="0"/>
                <a:cs typeface="Arial" panose="020B0604020202020204" pitchFamily="34" charset="0"/>
              </a:rPr>
              <a:t>” who withstood Moses</a:t>
            </a:r>
          </a:p>
          <a:p>
            <a:pPr lvl="2"/>
            <a:r>
              <a:rPr lang="en-US" sz="1500" dirty="0" smtClean="0">
                <a:latin typeface="Arial" panose="020B0604020202020204" pitchFamily="34" charset="0"/>
                <a:cs typeface="Arial" panose="020B0604020202020204" pitchFamily="34" charset="0"/>
              </a:rPr>
              <a:t>“</a:t>
            </a:r>
            <a:r>
              <a:rPr lang="en-US" sz="1500" dirty="0">
                <a:latin typeface="Arial" panose="020B0604020202020204" pitchFamily="34" charset="0"/>
                <a:cs typeface="Arial" panose="020B0604020202020204" pitchFamily="34" charset="0"/>
              </a:rPr>
              <a:t>F</a:t>
            </a:r>
            <a:r>
              <a:rPr lang="en-US" sz="1500" dirty="0" smtClean="0">
                <a:latin typeface="Arial" panose="020B0604020202020204" pitchFamily="34" charset="0"/>
                <a:cs typeface="Arial" panose="020B0604020202020204" pitchFamily="34" charset="0"/>
              </a:rPr>
              <a:t>olk lore” describes these men as magicians who opposed Moses (e.g. </a:t>
            </a:r>
            <a:r>
              <a:rPr lang="en-US" sz="1500" dirty="0" smtClean="0">
                <a:latin typeface="Arial" panose="020B0604020202020204" pitchFamily="34" charset="0"/>
                <a:cs typeface="Arial" panose="020B0604020202020204" pitchFamily="34" charset="0"/>
              </a:rPr>
              <a:t>supposed Exodus 7:12, 8:18</a:t>
            </a:r>
            <a:r>
              <a:rPr lang="en-US" sz="1500" dirty="0" smtClean="0">
                <a:latin typeface="Arial" panose="020B0604020202020204" pitchFamily="34" charset="0"/>
                <a:cs typeface="Arial" panose="020B0604020202020204" pitchFamily="34" charset="0"/>
              </a:rPr>
              <a:t>).  I don’t find that the Bible reveals the event.  But we do know from verse 9 that these men who opposed Moses came to nothing and their foolishness was evident to everyone.  To illustrate Paul’s point, consider events in Moses life that showed this same result that Paul describes:</a:t>
            </a:r>
          </a:p>
          <a:p>
            <a:pPr lvl="3"/>
            <a:r>
              <a:rPr lang="en-US" sz="1400" dirty="0" smtClean="0">
                <a:latin typeface="Arial" panose="020B0604020202020204" pitchFamily="34" charset="0"/>
                <a:cs typeface="Arial" panose="020B0604020202020204" pitchFamily="34" charset="0"/>
              </a:rPr>
              <a:t>Exodus14,15  After </a:t>
            </a:r>
            <a:r>
              <a:rPr lang="en-US" sz="1400" dirty="0">
                <a:latin typeface="Arial" panose="020B0604020202020204" pitchFamily="34" charset="0"/>
                <a:cs typeface="Arial" panose="020B0604020202020204" pitchFamily="34" charset="0"/>
              </a:rPr>
              <a:t>Moses led Israel across the sea and the Egyptian army was destroyed, men believed the Lord and his servant Moses (14:31, 15:14-15).</a:t>
            </a:r>
          </a:p>
          <a:p>
            <a:pPr lvl="3"/>
            <a:r>
              <a:rPr lang="en-US" sz="1400" dirty="0" smtClean="0">
                <a:latin typeface="Arial" panose="020B0604020202020204" pitchFamily="34" charset="0"/>
                <a:cs typeface="Arial" panose="020B0604020202020204" pitchFamily="34" charset="0"/>
              </a:rPr>
              <a:t>Numbers 12  When Aaron and Miriam spoke against Moses, God was angry and struck Miriam with leprosy.</a:t>
            </a:r>
          </a:p>
          <a:p>
            <a:pPr lvl="3"/>
            <a:r>
              <a:rPr lang="en-US" sz="1400" dirty="0" smtClean="0">
                <a:latin typeface="Arial" panose="020B0604020202020204" pitchFamily="34" charset="0"/>
                <a:cs typeface="Arial" panose="020B0604020202020204" pitchFamily="34" charset="0"/>
              </a:rPr>
              <a:t>Number 16:1-40  When </a:t>
            </a:r>
            <a:r>
              <a:rPr lang="en-US" sz="1400" dirty="0" err="1" smtClean="0">
                <a:latin typeface="Arial" panose="020B0604020202020204" pitchFamily="34" charset="0"/>
                <a:cs typeface="Arial" panose="020B0604020202020204" pitchFamily="34" charset="0"/>
              </a:rPr>
              <a:t>Korah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Dathan</a:t>
            </a:r>
            <a:r>
              <a:rPr lang="en-US" sz="1400" dirty="0" smtClean="0">
                <a:latin typeface="Arial" panose="020B0604020202020204" pitchFamily="34" charset="0"/>
                <a:cs typeface="Arial" panose="020B0604020202020204" pitchFamily="34" charset="0"/>
              </a:rPr>
              <a:t> and </a:t>
            </a:r>
            <a:r>
              <a:rPr lang="en-US" sz="1400" dirty="0" err="1" smtClean="0">
                <a:latin typeface="Arial" panose="020B0604020202020204" pitchFamily="34" charset="0"/>
                <a:cs typeface="Arial" panose="020B0604020202020204" pitchFamily="34" charset="0"/>
              </a:rPr>
              <a:t>Abiram</a:t>
            </a:r>
            <a:r>
              <a:rPr lang="en-US" sz="1400" dirty="0" smtClean="0">
                <a:latin typeface="Arial" panose="020B0604020202020204" pitchFamily="34" charset="0"/>
                <a:cs typeface="Arial" panose="020B0604020202020204" pitchFamily="34" charset="0"/>
              </a:rPr>
              <a:t> withstood Moses, it became evident to everyone in the end that God had truly sent Moses (16:28-30</a:t>
            </a:r>
            <a:r>
              <a:rPr lang="en-US" sz="1400" dirty="0" smtClean="0">
                <a:latin typeface="Arial" panose="020B0604020202020204" pitchFamily="34" charset="0"/>
                <a:cs typeface="Arial" panose="020B0604020202020204" pitchFamily="34" charset="0"/>
              </a:rPr>
              <a:t>).</a:t>
            </a:r>
          </a:p>
          <a:p>
            <a:pPr lvl="2"/>
            <a:r>
              <a:rPr lang="en-US" sz="1500" dirty="0" smtClean="0">
                <a:latin typeface="Arial" panose="020B0604020202020204" pitchFamily="34" charset="0"/>
                <a:cs typeface="Arial" panose="020B0604020202020204" pitchFamily="34" charset="0"/>
              </a:rPr>
              <a:t>These men resist the Truth and will come to nothing.</a:t>
            </a:r>
            <a:endParaRPr lang="en-US" sz="15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5127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4000" dirty="0" smtClean="0"/>
              <a:t>2 Timothy 3:10-17</a:t>
            </a:r>
            <a:endParaRPr lang="en-US" sz="4000" dirty="0"/>
          </a:p>
        </p:txBody>
      </p:sp>
      <p:sp>
        <p:nvSpPr>
          <p:cNvPr id="3" name="Content Placeholder 2"/>
          <p:cNvSpPr>
            <a:spLocks noGrp="1"/>
          </p:cNvSpPr>
          <p:nvPr>
            <p:ph idx="1"/>
          </p:nvPr>
        </p:nvSpPr>
        <p:spPr>
          <a:xfrm>
            <a:off x="457200" y="1600200"/>
            <a:ext cx="8229600" cy="4724400"/>
          </a:xfrm>
        </p:spPr>
        <p:txBody>
          <a:bodyPr>
            <a:noAutofit/>
          </a:bodyPr>
          <a:lstStyle/>
          <a:p>
            <a:r>
              <a:rPr lang="en-US" sz="1800" dirty="0" smtClean="0">
                <a:latin typeface="Arial" panose="020B0604020202020204" pitchFamily="34" charset="0"/>
                <a:cs typeface="Arial" panose="020B0604020202020204" pitchFamily="34" charset="0"/>
              </a:rPr>
              <a:t>3:10-11  In contrast to these in verses 1-6 who had a “form” of godliness, Timothy knew Paul’s character and how that he had suffered for true godliness.  Timothy knew Paul’s:</a:t>
            </a:r>
          </a:p>
          <a:p>
            <a:pPr lvl="1"/>
            <a:r>
              <a:rPr lang="en-US" sz="1600" dirty="0" smtClean="0">
                <a:latin typeface="Arial" panose="020B0604020202020204" pitchFamily="34" charset="0"/>
                <a:cs typeface="Arial" panose="020B0604020202020204" pitchFamily="34" charset="0"/>
              </a:rPr>
              <a:t>doctrine (teaching)</a:t>
            </a:r>
          </a:p>
          <a:p>
            <a:pPr lvl="1"/>
            <a:r>
              <a:rPr lang="en-US" sz="1600" dirty="0" smtClean="0">
                <a:latin typeface="Arial" panose="020B0604020202020204" pitchFamily="34" charset="0"/>
                <a:cs typeface="Arial" panose="020B0604020202020204" pitchFamily="34" charset="0"/>
              </a:rPr>
              <a:t>manner of life (conduct)</a:t>
            </a:r>
          </a:p>
          <a:p>
            <a:pPr lvl="1"/>
            <a:r>
              <a:rPr lang="en-US" sz="1600" dirty="0" smtClean="0">
                <a:latin typeface="Arial" panose="020B0604020202020204" pitchFamily="34" charset="0"/>
                <a:cs typeface="Arial" panose="020B0604020202020204" pitchFamily="34" charset="0"/>
              </a:rPr>
              <a:t>purpose</a:t>
            </a:r>
          </a:p>
          <a:p>
            <a:pPr lvl="1"/>
            <a:r>
              <a:rPr lang="en-US" sz="1600" dirty="0" smtClean="0">
                <a:latin typeface="Arial" panose="020B0604020202020204" pitchFamily="34" charset="0"/>
                <a:cs typeface="Arial" panose="020B0604020202020204" pitchFamily="34" charset="0"/>
              </a:rPr>
              <a:t>faith</a:t>
            </a:r>
          </a:p>
          <a:p>
            <a:pPr lvl="1"/>
            <a:r>
              <a:rPr lang="en-US" sz="1600" dirty="0" smtClean="0">
                <a:latin typeface="Arial" panose="020B0604020202020204" pitchFamily="34" charset="0"/>
                <a:cs typeface="Arial" panose="020B0604020202020204" pitchFamily="34" charset="0"/>
              </a:rPr>
              <a:t>longsuffering (patience)</a:t>
            </a:r>
          </a:p>
          <a:p>
            <a:pPr lvl="1"/>
            <a:r>
              <a:rPr lang="en-US" sz="1600" dirty="0" smtClean="0">
                <a:latin typeface="Arial" panose="020B0604020202020204" pitchFamily="34" charset="0"/>
                <a:cs typeface="Arial" panose="020B0604020202020204" pitchFamily="34" charset="0"/>
              </a:rPr>
              <a:t>charity</a:t>
            </a:r>
          </a:p>
          <a:p>
            <a:pPr lvl="1"/>
            <a:r>
              <a:rPr lang="en-US" sz="1600" dirty="0" smtClean="0">
                <a:latin typeface="Arial" panose="020B0604020202020204" pitchFamily="34" charset="0"/>
                <a:cs typeface="Arial" panose="020B0604020202020204" pitchFamily="34" charset="0"/>
              </a:rPr>
              <a:t>patience (perseverance)</a:t>
            </a:r>
          </a:p>
          <a:p>
            <a:pPr lvl="1"/>
            <a:r>
              <a:rPr lang="en-US" sz="1600" dirty="0" smtClean="0">
                <a:latin typeface="Arial" panose="020B0604020202020204" pitchFamily="34" charset="0"/>
                <a:cs typeface="Arial" panose="020B0604020202020204" pitchFamily="34" charset="0"/>
              </a:rPr>
              <a:t>persecutions, afflictions (sufferings) at Antioch, </a:t>
            </a:r>
            <a:r>
              <a:rPr lang="en-US" sz="1600" dirty="0" err="1" smtClean="0">
                <a:latin typeface="Arial" panose="020B0604020202020204" pitchFamily="34" charset="0"/>
                <a:cs typeface="Arial" panose="020B0604020202020204" pitchFamily="34" charset="0"/>
              </a:rPr>
              <a:t>Iconium</a:t>
            </a:r>
            <a:r>
              <a:rPr lang="en-US" sz="1600" dirty="0" smtClean="0">
                <a:latin typeface="Arial" panose="020B0604020202020204" pitchFamily="34" charset="0"/>
                <a:cs typeface="Arial" panose="020B0604020202020204" pitchFamily="34" charset="0"/>
              </a:rPr>
              <a:t> and </a:t>
            </a:r>
            <a:r>
              <a:rPr lang="en-US" sz="1600" dirty="0" err="1" smtClean="0">
                <a:latin typeface="Arial" panose="020B0604020202020204" pitchFamily="34" charset="0"/>
                <a:cs typeface="Arial" panose="020B0604020202020204" pitchFamily="34" charset="0"/>
              </a:rPr>
              <a:t>Lystra</a:t>
            </a:r>
            <a:endParaRPr lang="en-US" sz="1600" dirty="0" smtClean="0">
              <a:latin typeface="Arial" panose="020B0604020202020204" pitchFamily="34" charset="0"/>
              <a:cs typeface="Arial" panose="020B0604020202020204" pitchFamily="34" charset="0"/>
            </a:endParaRPr>
          </a:p>
          <a:p>
            <a:pPr lvl="2"/>
            <a:r>
              <a:rPr lang="en-US" sz="1400" dirty="0" smtClean="0">
                <a:latin typeface="Arial" panose="020B0604020202020204" pitchFamily="34" charset="0"/>
                <a:cs typeface="Arial" panose="020B0604020202020204" pitchFamily="34" charset="0"/>
              </a:rPr>
              <a:t>Acts 13:14-50 (50)  Paul was expelled from Antioch of </a:t>
            </a:r>
            <a:r>
              <a:rPr lang="en-US" sz="1400" dirty="0" err="1" smtClean="0">
                <a:latin typeface="Arial" panose="020B0604020202020204" pitchFamily="34" charset="0"/>
                <a:cs typeface="Arial" panose="020B0604020202020204" pitchFamily="34" charset="0"/>
              </a:rPr>
              <a:t>Pisidia</a:t>
            </a:r>
            <a:endParaRPr lang="en-US" sz="1400" dirty="0" smtClean="0">
              <a:latin typeface="Arial" panose="020B0604020202020204" pitchFamily="34" charset="0"/>
              <a:cs typeface="Arial" panose="020B0604020202020204" pitchFamily="34" charset="0"/>
            </a:endParaRPr>
          </a:p>
          <a:p>
            <a:pPr lvl="2"/>
            <a:r>
              <a:rPr lang="en-US" sz="1400" dirty="0" smtClean="0">
                <a:latin typeface="Arial" panose="020B0604020202020204" pitchFamily="34" charset="0"/>
                <a:cs typeface="Arial" panose="020B0604020202020204" pitchFamily="34" charset="0"/>
              </a:rPr>
              <a:t>Acts 14:1-6  Paul fled </a:t>
            </a:r>
            <a:r>
              <a:rPr lang="en-US" sz="1400" dirty="0" err="1" smtClean="0">
                <a:latin typeface="Arial" panose="020B0604020202020204" pitchFamily="34" charset="0"/>
                <a:cs typeface="Arial" panose="020B0604020202020204" pitchFamily="34" charset="0"/>
              </a:rPr>
              <a:t>Iconium</a:t>
            </a:r>
            <a:r>
              <a:rPr lang="en-US" sz="1400" dirty="0" smtClean="0">
                <a:latin typeface="Arial" panose="020B0604020202020204" pitchFamily="34" charset="0"/>
                <a:cs typeface="Arial" panose="020B0604020202020204" pitchFamily="34" charset="0"/>
              </a:rPr>
              <a:t> and an assault to stone him.</a:t>
            </a:r>
          </a:p>
          <a:p>
            <a:pPr lvl="2"/>
            <a:r>
              <a:rPr lang="en-US" sz="1400" dirty="0" smtClean="0">
                <a:latin typeface="Arial" panose="020B0604020202020204" pitchFamily="34" charset="0"/>
                <a:cs typeface="Arial" panose="020B0604020202020204" pitchFamily="34" charset="0"/>
              </a:rPr>
              <a:t>Acts 14:7-19 (19)  At </a:t>
            </a:r>
            <a:r>
              <a:rPr lang="en-US" sz="1400" dirty="0" err="1" smtClean="0">
                <a:latin typeface="Arial" panose="020B0604020202020204" pitchFamily="34" charset="0"/>
                <a:cs typeface="Arial" panose="020B0604020202020204" pitchFamily="34" charset="0"/>
              </a:rPr>
              <a:t>Lystra</a:t>
            </a:r>
            <a:r>
              <a:rPr lang="en-US" sz="1400" dirty="0" smtClean="0">
                <a:latin typeface="Arial" panose="020B0604020202020204" pitchFamily="34" charset="0"/>
                <a:cs typeface="Arial" panose="020B0604020202020204" pitchFamily="34" charset="0"/>
              </a:rPr>
              <a:t>, Jews from Antioch and </a:t>
            </a:r>
            <a:r>
              <a:rPr lang="en-US" sz="1400" dirty="0" err="1" smtClean="0">
                <a:latin typeface="Arial" panose="020B0604020202020204" pitchFamily="34" charset="0"/>
                <a:cs typeface="Arial" panose="020B0604020202020204" pitchFamily="34" charset="0"/>
              </a:rPr>
              <a:t>Iconium</a:t>
            </a:r>
            <a:r>
              <a:rPr lang="en-US" sz="1400" dirty="0" smtClean="0">
                <a:latin typeface="Arial" panose="020B0604020202020204" pitchFamily="34" charset="0"/>
                <a:cs typeface="Arial" panose="020B0604020202020204" pitchFamily="34" charset="0"/>
              </a:rPr>
              <a:t> persuaded a multitude to stone Paul and drag him from the city supposing him dead.</a:t>
            </a:r>
            <a:endParaRPr lang="en-US" sz="1400" dirty="0">
              <a:latin typeface="Arial" panose="020B0604020202020204" pitchFamily="34" charset="0"/>
              <a:cs typeface="Arial" panose="020B0604020202020204" pitchFamily="34" charset="0"/>
            </a:endParaRPr>
          </a:p>
          <a:p>
            <a:pPr lvl="1"/>
            <a:r>
              <a:rPr lang="en-US" sz="1600" dirty="0" smtClean="0">
                <a:latin typeface="Arial" panose="020B0604020202020204" pitchFamily="34" charset="0"/>
                <a:cs typeface="Arial" panose="020B0604020202020204" pitchFamily="34" charset="0"/>
              </a:rPr>
              <a:t>Paul endured these sufferings, and the Lord delivered him.</a:t>
            </a:r>
          </a:p>
        </p:txBody>
      </p:sp>
    </p:spTree>
    <p:extLst>
      <p:ext uri="{BB962C8B-B14F-4D97-AF65-F5344CB8AC3E}">
        <p14:creationId xmlns:p14="http://schemas.microsoft.com/office/powerpoint/2010/main" val="5871806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4000" dirty="0" smtClean="0"/>
              <a:t>2 Timothy 3:10-17</a:t>
            </a:r>
            <a:endParaRPr lang="en-US" sz="4000" dirty="0"/>
          </a:p>
        </p:txBody>
      </p:sp>
      <p:sp>
        <p:nvSpPr>
          <p:cNvPr id="3" name="Content Placeholder 2"/>
          <p:cNvSpPr>
            <a:spLocks noGrp="1"/>
          </p:cNvSpPr>
          <p:nvPr>
            <p:ph idx="1"/>
          </p:nvPr>
        </p:nvSpPr>
        <p:spPr>
          <a:xfrm>
            <a:off x="457200" y="1600200"/>
            <a:ext cx="8229600" cy="4724400"/>
          </a:xfrm>
        </p:spPr>
        <p:txBody>
          <a:bodyPr>
            <a:noAutofit/>
          </a:bodyPr>
          <a:lstStyle/>
          <a:p>
            <a:r>
              <a:rPr lang="en-US" sz="1800" dirty="0" smtClean="0">
                <a:latin typeface="Arial" panose="020B0604020202020204" pitchFamily="34" charset="0"/>
                <a:cs typeface="Arial" panose="020B0604020202020204" pitchFamily="34" charset="0"/>
              </a:rPr>
              <a:t>3:12  Everyone who lives godly </a:t>
            </a:r>
            <a:r>
              <a:rPr lang="en-US" sz="1800" u="sng" dirty="0" smtClean="0">
                <a:latin typeface="Arial" panose="020B0604020202020204" pitchFamily="34" charset="0"/>
                <a:cs typeface="Arial" panose="020B0604020202020204" pitchFamily="34" charset="0"/>
              </a:rPr>
              <a:t>in Christ Jesus</a:t>
            </a:r>
            <a:r>
              <a:rPr lang="en-US" sz="1800" dirty="0" smtClean="0">
                <a:latin typeface="Arial" panose="020B0604020202020204" pitchFamily="34" charset="0"/>
                <a:cs typeface="Arial" panose="020B0604020202020204" pitchFamily="34" charset="0"/>
              </a:rPr>
              <a:t> will suffer persecution.</a:t>
            </a:r>
          </a:p>
          <a:p>
            <a:pPr lvl="1"/>
            <a:r>
              <a:rPr lang="en-US" sz="1600" dirty="0" smtClean="0">
                <a:latin typeface="Arial" panose="020B0604020202020204" pitchFamily="34" charset="0"/>
                <a:cs typeface="Arial" panose="020B0604020202020204" pitchFamily="34" charset="0"/>
              </a:rPr>
              <a:t>One might have a “form of godliness” and be respected by the world.  One’s bad language, drunkenness, and immorality might be “counter-weighted” by “going to church.”</a:t>
            </a:r>
          </a:p>
          <a:p>
            <a:pPr lvl="1"/>
            <a:r>
              <a:rPr lang="en-US" sz="1600" dirty="0" smtClean="0">
                <a:latin typeface="Arial" panose="020B0604020202020204" pitchFamily="34" charset="0"/>
                <a:cs typeface="Arial" panose="020B0604020202020204" pitchFamily="34" charset="0"/>
              </a:rPr>
              <a:t>But truly living “godly in Christ Jesus” is going too far in the worlds eyes.</a:t>
            </a:r>
          </a:p>
          <a:p>
            <a:pPr lvl="1"/>
            <a:endParaRPr lang="en-US" sz="1600" dirty="0" smtClean="0">
              <a:latin typeface="Arial" panose="020B0604020202020204" pitchFamily="34" charset="0"/>
              <a:cs typeface="Arial" panose="020B0604020202020204" pitchFamily="34" charset="0"/>
            </a:endParaRPr>
          </a:p>
          <a:p>
            <a:r>
              <a:rPr lang="en-US" sz="1800" dirty="0" smtClean="0">
                <a:latin typeface="Arial" panose="020B0604020202020204" pitchFamily="34" charset="0"/>
                <a:cs typeface="Arial" panose="020B0604020202020204" pitchFamily="34" charset="0"/>
              </a:rPr>
              <a:t>3:15  From childhood, Timothy knew the holy scriptures (OT).  2 Timothy 1:5</a:t>
            </a:r>
          </a:p>
          <a:p>
            <a:endParaRPr lang="en-US" sz="1800" dirty="0" smtClean="0">
              <a:latin typeface="Arial" panose="020B0604020202020204" pitchFamily="34" charset="0"/>
              <a:cs typeface="Arial" panose="020B0604020202020204" pitchFamily="34" charset="0"/>
            </a:endParaRPr>
          </a:p>
          <a:p>
            <a:r>
              <a:rPr lang="en-US" sz="1800" dirty="0" smtClean="0">
                <a:latin typeface="Arial" panose="020B0604020202020204" pitchFamily="34" charset="0"/>
                <a:cs typeface="Arial" panose="020B0604020202020204" pitchFamily="34" charset="0"/>
              </a:rPr>
              <a:t>3:16  All scripture is given by inspiration of God</a:t>
            </a:r>
          </a:p>
          <a:p>
            <a:pPr lvl="1"/>
            <a:r>
              <a:rPr lang="en-US" sz="1600" dirty="0" smtClean="0">
                <a:latin typeface="Arial" panose="020B0604020202020204" pitchFamily="34" charset="0"/>
                <a:cs typeface="Arial" panose="020B0604020202020204" pitchFamily="34" charset="0"/>
              </a:rPr>
              <a:t>1 Corinthians 2:10-13  The writers used words that the Holy Spirit gave them.</a:t>
            </a:r>
          </a:p>
          <a:p>
            <a:pPr lvl="1"/>
            <a:r>
              <a:rPr lang="en-US" sz="1600" dirty="0" smtClean="0">
                <a:latin typeface="Arial" panose="020B0604020202020204" pitchFamily="34" charset="0"/>
                <a:cs typeface="Arial" panose="020B0604020202020204" pitchFamily="34" charset="0"/>
              </a:rPr>
              <a:t>2 Peter 1:20-21  Men </a:t>
            </a:r>
            <a:r>
              <a:rPr lang="en-US" sz="1600" dirty="0" err="1" smtClean="0">
                <a:latin typeface="Arial" panose="020B0604020202020204" pitchFamily="34" charset="0"/>
                <a:cs typeface="Arial" panose="020B0604020202020204" pitchFamily="34" charset="0"/>
              </a:rPr>
              <a:t>spake</a:t>
            </a:r>
            <a:r>
              <a:rPr lang="en-US" sz="1600" dirty="0" smtClean="0">
                <a:latin typeface="Arial" panose="020B0604020202020204" pitchFamily="34" charset="0"/>
                <a:cs typeface="Arial" panose="020B0604020202020204" pitchFamily="34" charset="0"/>
              </a:rPr>
              <a:t> as they were moved by the Holy Spirit.</a:t>
            </a:r>
          </a:p>
          <a:p>
            <a:pPr lvl="1"/>
            <a:r>
              <a:rPr lang="en-US" sz="1600" dirty="0" smtClean="0">
                <a:latin typeface="Arial" panose="020B0604020202020204" pitchFamily="34" charset="0"/>
                <a:cs typeface="Arial" panose="020B0604020202020204" pitchFamily="34" charset="0"/>
              </a:rPr>
              <a:t>Something does not have to originate from the mind of God to be recorded by the will of God.  The Holy Spirit gave Matthew the words to record when he wrote that the devil said </a:t>
            </a:r>
            <a:r>
              <a:rPr lang="en-US" sz="1600" dirty="0" smtClean="0">
                <a:latin typeface="Arial" panose="020B0604020202020204" pitchFamily="34" charset="0"/>
                <a:cs typeface="Arial" panose="020B0604020202020204" pitchFamily="34" charset="0"/>
              </a:rPr>
              <a:t>,“</a:t>
            </a:r>
            <a:r>
              <a:rPr lang="en-US" sz="1600" dirty="0" smtClean="0">
                <a:latin typeface="Arial" panose="020B0604020202020204" pitchFamily="34" charset="0"/>
                <a:cs typeface="Arial" panose="020B0604020202020204" pitchFamily="34" charset="0"/>
              </a:rPr>
              <a:t>if thou be the son of God, command that these stones be made bread.” </a:t>
            </a:r>
            <a:r>
              <a:rPr lang="en-US" sz="1600" dirty="0" smtClean="0">
                <a:latin typeface="Arial" panose="020B0604020202020204" pitchFamily="34" charset="0"/>
                <a:cs typeface="Arial" panose="020B0604020202020204" pitchFamily="34" charset="0"/>
              </a:rPr>
              <a:t> (Matthew 4:3 ) He </a:t>
            </a:r>
            <a:r>
              <a:rPr lang="en-US" sz="1600" dirty="0" smtClean="0">
                <a:latin typeface="Arial" panose="020B0604020202020204" pitchFamily="34" charset="0"/>
                <a:cs typeface="Arial" panose="020B0604020202020204" pitchFamily="34" charset="0"/>
              </a:rPr>
              <a:t>directed Paul to write the words, “But she is happier if she so abide, after my judgment: and I think also that I have the Spirit of God.”  (1 Corinthians 7:40)</a:t>
            </a:r>
          </a:p>
          <a:p>
            <a:pPr lvl="1"/>
            <a:endParaRPr lang="en-US" sz="1600" dirty="0">
              <a:latin typeface="Arial" panose="020B0604020202020204" pitchFamily="34" charset="0"/>
              <a:cs typeface="Arial" panose="020B0604020202020204" pitchFamily="34" charset="0"/>
            </a:endParaRPr>
          </a:p>
          <a:p>
            <a:endParaRPr lang="en-US" sz="1800" dirty="0" smtClean="0">
              <a:latin typeface="Arial" panose="020B0604020202020204" pitchFamily="34" charset="0"/>
              <a:cs typeface="Arial" panose="020B0604020202020204" pitchFamily="34" charset="0"/>
            </a:endParaRPr>
          </a:p>
          <a:p>
            <a:pPr lvl="1"/>
            <a:endParaRPr lang="en-US" sz="1600" dirty="0" smtClean="0">
              <a:latin typeface="Arial" panose="020B0604020202020204" pitchFamily="34" charset="0"/>
              <a:cs typeface="Arial" panose="020B0604020202020204" pitchFamily="34" charset="0"/>
            </a:endParaRPr>
          </a:p>
          <a:p>
            <a:endParaRPr lang="en-US" sz="1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6466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4000" dirty="0" smtClean="0"/>
              <a:t>2 Timothy 3:10-17</a:t>
            </a:r>
            <a:endParaRPr lang="en-US" sz="4000" dirty="0"/>
          </a:p>
        </p:txBody>
      </p:sp>
      <p:sp>
        <p:nvSpPr>
          <p:cNvPr id="3" name="Content Placeholder 2"/>
          <p:cNvSpPr>
            <a:spLocks noGrp="1"/>
          </p:cNvSpPr>
          <p:nvPr>
            <p:ph idx="1"/>
          </p:nvPr>
        </p:nvSpPr>
        <p:spPr>
          <a:xfrm>
            <a:off x="457200" y="1600200"/>
            <a:ext cx="8229600" cy="4724400"/>
          </a:xfrm>
        </p:spPr>
        <p:txBody>
          <a:bodyPr>
            <a:noAutofit/>
          </a:bodyPr>
          <a:lstStyle/>
          <a:p>
            <a:r>
              <a:rPr lang="en-US" sz="1800" dirty="0" smtClean="0">
                <a:latin typeface="Arial" panose="020B0604020202020204" pitchFamily="34" charset="0"/>
                <a:cs typeface="Arial" panose="020B0604020202020204" pitchFamily="34" charset="0"/>
              </a:rPr>
              <a:t>3:16  And is profitable for…</a:t>
            </a:r>
          </a:p>
          <a:p>
            <a:pPr lvl="1"/>
            <a:r>
              <a:rPr lang="en-US" sz="1600" dirty="0" smtClean="0">
                <a:latin typeface="Arial" panose="020B0604020202020204" pitchFamily="34" charset="0"/>
                <a:cs typeface="Arial" panose="020B0604020202020204" pitchFamily="34" charset="0"/>
              </a:rPr>
              <a:t>The scriptures are the basis of our teaching.</a:t>
            </a:r>
          </a:p>
          <a:p>
            <a:pPr lvl="1"/>
            <a:r>
              <a:rPr lang="en-US" sz="1600" dirty="0" smtClean="0">
                <a:latin typeface="Arial" panose="020B0604020202020204" pitchFamily="34" charset="0"/>
                <a:cs typeface="Arial" panose="020B0604020202020204" pitchFamily="34" charset="0"/>
              </a:rPr>
              <a:t>We have book, chapter and verse for our teaching.</a:t>
            </a:r>
          </a:p>
          <a:p>
            <a:pPr lvl="1"/>
            <a:r>
              <a:rPr lang="en-US" sz="1600" dirty="0" smtClean="0">
                <a:latin typeface="Arial" panose="020B0604020202020204" pitchFamily="34" charset="0"/>
                <a:cs typeface="Arial" panose="020B0604020202020204" pitchFamily="34" charset="0"/>
              </a:rPr>
              <a:t>1 Peter 4:11  “if any man speak, let him speak as the oracles of God”</a:t>
            </a:r>
          </a:p>
          <a:p>
            <a:pPr lvl="1"/>
            <a:r>
              <a:rPr lang="en-US" sz="1600" dirty="0" smtClean="0">
                <a:latin typeface="Arial" panose="020B0604020202020204" pitchFamily="34" charset="0"/>
                <a:cs typeface="Arial" panose="020B0604020202020204" pitchFamily="34" charset="0"/>
              </a:rPr>
              <a:t>Acts 17:2  “Paul… reasoned with them out of the scriptures.”</a:t>
            </a:r>
          </a:p>
          <a:p>
            <a:pPr lvl="1"/>
            <a:endParaRPr lang="en-US" sz="1600" dirty="0">
              <a:latin typeface="Arial" panose="020B0604020202020204" pitchFamily="34" charset="0"/>
              <a:cs typeface="Arial" panose="020B0604020202020204" pitchFamily="34" charset="0"/>
            </a:endParaRPr>
          </a:p>
          <a:p>
            <a:r>
              <a:rPr lang="en-US" sz="1800" dirty="0" smtClean="0">
                <a:latin typeface="Arial" panose="020B0604020202020204" pitchFamily="34" charset="0"/>
                <a:cs typeface="Arial" panose="020B0604020202020204" pitchFamily="34" charset="0"/>
              </a:rPr>
              <a:t>3:17  That the man of God may be complete…</a:t>
            </a:r>
          </a:p>
          <a:p>
            <a:pPr lvl="1"/>
            <a:r>
              <a:rPr lang="en-US" sz="1600" dirty="0" smtClean="0">
                <a:latin typeface="Arial" panose="020B0604020202020204" pitchFamily="34" charset="0"/>
                <a:cs typeface="Arial" panose="020B0604020202020204" pitchFamily="34" charset="0"/>
              </a:rPr>
              <a:t>The scriptures alone (“sola scriptura”) provide us with everything we need to know to please God.  2 Peter 1:3-4</a:t>
            </a:r>
          </a:p>
          <a:p>
            <a:pPr lvl="1"/>
            <a:r>
              <a:rPr lang="en-US" sz="1600" dirty="0" smtClean="0">
                <a:latin typeface="Arial" panose="020B0604020202020204" pitchFamily="34" charset="0"/>
                <a:cs typeface="Arial" panose="020B0604020202020204" pitchFamily="34" charset="0"/>
              </a:rPr>
              <a:t>The man of God .  One who is spiritually minded (1 Corinthians 14:37) and who  </a:t>
            </a:r>
            <a:r>
              <a:rPr lang="en-US" sz="1600" dirty="0" smtClean="0">
                <a:latin typeface="Arial" panose="020B0604020202020204" pitchFamily="34" charset="0"/>
                <a:cs typeface="Arial" panose="020B0604020202020204" pitchFamily="34" charset="0"/>
              </a:rPr>
              <a:t>is one </a:t>
            </a:r>
            <a:r>
              <a:rPr lang="en-US" sz="1600" dirty="0" smtClean="0">
                <a:latin typeface="Arial" panose="020B0604020202020204" pitchFamily="34" charset="0"/>
                <a:cs typeface="Arial" panose="020B0604020202020204" pitchFamily="34" charset="0"/>
              </a:rPr>
              <a:t>of God’s (2 Timothy 2:19) recognizes that  God’s word provides the light for his path (Psalm </a:t>
            </a:r>
            <a:r>
              <a:rPr lang="en-US" sz="1600" dirty="0" smtClean="0">
                <a:latin typeface="Arial" panose="020B0604020202020204" pitchFamily="34" charset="0"/>
                <a:cs typeface="Arial" panose="020B0604020202020204" pitchFamily="34" charset="0"/>
              </a:rPr>
              <a:t>119:105, Jeremiah </a:t>
            </a:r>
            <a:r>
              <a:rPr lang="en-US" sz="1600" dirty="0" smtClean="0">
                <a:latin typeface="Arial" panose="020B0604020202020204" pitchFamily="34" charset="0"/>
                <a:cs typeface="Arial" panose="020B0604020202020204" pitchFamily="34" charset="0"/>
              </a:rPr>
              <a:t>10:23).  </a:t>
            </a:r>
          </a:p>
          <a:p>
            <a:pPr lvl="1"/>
            <a:r>
              <a:rPr lang="en-US" sz="1600" dirty="0" smtClean="0">
                <a:latin typeface="Arial" panose="020B0604020202020204" pitchFamily="34" charset="0"/>
                <a:cs typeface="Arial" panose="020B0604020202020204" pitchFamily="34" charset="0"/>
              </a:rPr>
              <a:t>One who is not a man of God is free to choose anything they want to guide them.  </a:t>
            </a:r>
          </a:p>
          <a:p>
            <a:pPr lvl="2"/>
            <a:r>
              <a:rPr lang="en-US" sz="1300" dirty="0" smtClean="0">
                <a:latin typeface="Arial" panose="020B0604020202020204" pitchFamily="34" charset="0"/>
                <a:cs typeface="Arial" panose="020B0604020202020204" pitchFamily="34" charset="0"/>
              </a:rPr>
              <a:t>Pleasure (2 Timothy 3:4-7)</a:t>
            </a:r>
          </a:p>
          <a:p>
            <a:pPr lvl="2"/>
            <a:r>
              <a:rPr lang="en-US" sz="1300" dirty="0" smtClean="0">
                <a:latin typeface="Arial" panose="020B0604020202020204" pitchFamily="34" charset="0"/>
                <a:cs typeface="Arial" panose="020B0604020202020204" pitchFamily="34" charset="0"/>
              </a:rPr>
              <a:t>Unsound words from someone other than the Lord (2 Timothy 1:13)</a:t>
            </a:r>
          </a:p>
          <a:p>
            <a:pPr lvl="2"/>
            <a:r>
              <a:rPr lang="en-US" sz="1300" dirty="0" smtClean="0">
                <a:latin typeface="Arial" panose="020B0604020202020204" pitchFamily="34" charset="0"/>
                <a:cs typeface="Arial" panose="020B0604020202020204" pitchFamily="34" charset="0"/>
              </a:rPr>
              <a:t>Profane and vain babblings (2 Timothy 2:16)</a:t>
            </a:r>
          </a:p>
          <a:p>
            <a:pPr lvl="2">
              <a:buNone/>
            </a:pPr>
            <a:r>
              <a:rPr lang="en-US" sz="1600" smtClean="0">
                <a:latin typeface="Arial" panose="020B0604020202020204" pitchFamily="34" charset="0"/>
                <a:cs typeface="Arial" panose="020B0604020202020204" pitchFamily="34" charset="0"/>
              </a:rPr>
              <a:t>But </a:t>
            </a:r>
            <a:r>
              <a:rPr lang="en-US" sz="1600" smtClean="0">
                <a:latin typeface="Arial" panose="020B0604020202020204" pitchFamily="34" charset="0"/>
                <a:cs typeface="Arial" panose="020B0604020202020204" pitchFamily="34" charset="0"/>
              </a:rPr>
              <a:t>that</a:t>
            </a:r>
            <a:r>
              <a:rPr lang="en-US" sz="160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will not lead to salvation (2 Timothy 3:15).</a:t>
            </a:r>
          </a:p>
          <a:p>
            <a:pPr lvl="1"/>
            <a:endParaRPr lang="en-US" sz="1600" dirty="0" smtClean="0">
              <a:latin typeface="Arial" panose="020B0604020202020204" pitchFamily="34" charset="0"/>
              <a:cs typeface="Arial" panose="020B0604020202020204" pitchFamily="34" charset="0"/>
            </a:endParaRPr>
          </a:p>
          <a:p>
            <a:endParaRPr lang="en-US" sz="1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64662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Schedule</a:t>
            </a:r>
            <a:endParaRPr lang="en-US" dirty="0"/>
          </a:p>
        </p:txBody>
      </p:sp>
      <p:sp>
        <p:nvSpPr>
          <p:cNvPr id="3" name="Content Placeholder 2"/>
          <p:cNvSpPr>
            <a:spLocks noGrp="1"/>
          </p:cNvSpPr>
          <p:nvPr>
            <p:ph idx="1"/>
          </p:nvPr>
        </p:nvSpPr>
        <p:spPr/>
        <p:txBody>
          <a:bodyPr>
            <a:normAutofit/>
          </a:bodyPr>
          <a:lstStyle/>
          <a:p>
            <a:pPr lvl="0"/>
            <a:r>
              <a:rPr lang="en-US" sz="2800" dirty="0" smtClean="0">
                <a:latin typeface="Arial" panose="020B0604020202020204" pitchFamily="34" charset="0"/>
                <a:cs typeface="Arial" panose="020B0604020202020204" pitchFamily="34" charset="0"/>
              </a:rPr>
              <a:t>Next:  </a:t>
            </a:r>
          </a:p>
          <a:p>
            <a:pPr lvl="1"/>
            <a:r>
              <a:rPr lang="en-US" dirty="0" smtClean="0">
                <a:latin typeface="Arial" panose="020B0604020202020204" pitchFamily="34" charset="0"/>
                <a:cs typeface="Arial" panose="020B0604020202020204" pitchFamily="34" charset="0"/>
              </a:rPr>
              <a:t>2 Timothy 4:1-22</a:t>
            </a:r>
          </a:p>
          <a:p>
            <a:pPr>
              <a:buNone/>
            </a:pPr>
            <a:endParaRPr lang="en-US" dirty="0"/>
          </a:p>
        </p:txBody>
      </p:sp>
    </p:spTree>
    <p:extLst>
      <p:ext uri="{BB962C8B-B14F-4D97-AF65-F5344CB8AC3E}">
        <p14:creationId xmlns:p14="http://schemas.microsoft.com/office/powerpoint/2010/main" val="428767922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6051</TotalTime>
  <Words>1048</Words>
  <Application>Microsoft Office PowerPoint</Application>
  <PresentationFormat>On-screen Show (4:3)</PresentationFormat>
  <Paragraphs>87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Flow</vt:lpstr>
      <vt:lpstr>2 Timothy 3:1-17</vt:lpstr>
      <vt:lpstr>2 Timothy 3:1-9</vt:lpstr>
      <vt:lpstr>2 Timothy 3:1-9</vt:lpstr>
      <vt:lpstr>2 Timothy 3:1-9</vt:lpstr>
      <vt:lpstr>2 Timothy 3:10-17</vt:lpstr>
      <vt:lpstr>2 Timothy 3:10-17</vt:lpstr>
      <vt:lpstr>2 Timothy 3:10-17</vt:lpstr>
      <vt:lpstr>Schedule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1 Thessalonians 1</dc:title>
  <dc:creator>James Bullington</dc:creator>
  <cp:lastModifiedBy>Rico</cp:lastModifiedBy>
  <cp:revision>428</cp:revision>
  <dcterms:created xsi:type="dcterms:W3CDTF">2013-09-01T10:11:04Z</dcterms:created>
  <dcterms:modified xsi:type="dcterms:W3CDTF">2013-11-14T00:38:03Z</dcterms:modified>
</cp:coreProperties>
</file>