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12"/>
  </p:notesMasterIdLst>
  <p:sldIdLst>
    <p:sldId id="256" r:id="rId2"/>
    <p:sldId id="257" r:id="rId3"/>
    <p:sldId id="258" r:id="rId4"/>
    <p:sldId id="259" r:id="rId5"/>
    <p:sldId id="264" r:id="rId6"/>
    <p:sldId id="260" r:id="rId7"/>
    <p:sldId id="263" r:id="rId8"/>
    <p:sldId id="265" r:id="rId9"/>
    <p:sldId id="262" r:id="rId10"/>
    <p:sldId id="261"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57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57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57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57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FEA36DB7-0236-41BA-A537-9610CF29326D}" type="slidenum">
              <a:rPr lang="en-US"/>
              <a:pPr>
                <a:defRPr/>
              </a:pPr>
              <a:t>‹#›</a:t>
            </a:fld>
            <a:endParaRPr lang="en-US"/>
          </a:p>
        </p:txBody>
      </p:sp>
    </p:spTree>
    <p:extLst>
      <p:ext uri="{BB962C8B-B14F-4D97-AF65-F5344CB8AC3E}">
        <p14:creationId xmlns:p14="http://schemas.microsoft.com/office/powerpoint/2010/main" xmlns="" val="1419317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9CB43CFE-1393-4DAD-A36C-8E30C0505917}" type="slidenum">
              <a:rPr lang="en-US" smtClean="0">
                <a:latin typeface="Arial" charset="0"/>
              </a:rPr>
              <a:pPr/>
              <a:t>1</a:t>
            </a:fld>
            <a:endParaRPr 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DFE203AB-343E-44BB-AF2A-1440850D0746}" type="slidenum">
              <a:rPr lang="en-US" smtClean="0">
                <a:latin typeface="Arial" charset="0"/>
              </a:rPr>
              <a:pPr/>
              <a:t>10</a:t>
            </a:fld>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52199735-CD88-4229-AD23-F69881242A75}" type="slidenum">
              <a:rPr lang="en-US" smtClean="0">
                <a:latin typeface="Arial" charset="0"/>
              </a:rPr>
              <a:pPr/>
              <a:t>2</a:t>
            </a:fld>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686B1AED-813D-4B2A-B143-DFBE40D50DD8}" type="slidenum">
              <a:rPr lang="en-US" smtClean="0">
                <a:latin typeface="Arial" charset="0"/>
              </a:rPr>
              <a:pPr/>
              <a:t>3</a:t>
            </a:fld>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11AC6087-6760-4F72-9780-5CFC818CDA44}" type="slidenum">
              <a:rPr lang="en-US" smtClean="0">
                <a:latin typeface="Arial" charset="0"/>
              </a:rPr>
              <a:pPr/>
              <a:t>4</a:t>
            </a:fld>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9EE0C5C5-4761-4196-85ED-1245D6DB8382}" type="slidenum">
              <a:rPr lang="en-US" smtClean="0">
                <a:latin typeface="Arial" charset="0"/>
              </a:rPr>
              <a:pPr/>
              <a:t>5</a:t>
            </a:fld>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B9957AA3-0FE4-41C2-9108-E347376756EB}" type="slidenum">
              <a:rPr lang="en-US" smtClean="0">
                <a:latin typeface="Arial" charset="0"/>
              </a:rPr>
              <a:pPr/>
              <a:t>6</a:t>
            </a:fld>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0051DCEB-DF99-474D-B05B-B8B974FF930A}" type="slidenum">
              <a:rPr lang="en-US" smtClean="0">
                <a:latin typeface="Arial" charset="0"/>
              </a:rPr>
              <a:pPr/>
              <a:t>7</a:t>
            </a:fld>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633C5D55-0BF2-488E-873C-95C26B4376A7}" type="slidenum">
              <a:rPr lang="en-US" smtClean="0">
                <a:latin typeface="Arial" charset="0"/>
              </a:rPr>
              <a:pPr/>
              <a:t>8</a:t>
            </a:fld>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FAFE4582-316B-45DD-AD84-19CD229CA737}" type="slidenum">
              <a:rPr lang="en-US" smtClean="0">
                <a:latin typeface="Arial" charset="0"/>
              </a:rPr>
              <a:pPr/>
              <a:t>9</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AC68F2-F098-495C-A17A-005CCB0C8337}" type="slidenum">
              <a:rPr lang="en-US"/>
              <a:pPr>
                <a:defRPr/>
              </a:pPr>
              <a:t>‹#›</a:t>
            </a:fld>
            <a:endParaRPr lang="en-US"/>
          </a:p>
        </p:txBody>
      </p:sp>
    </p:spTree>
    <p:extLst>
      <p:ext uri="{BB962C8B-B14F-4D97-AF65-F5344CB8AC3E}">
        <p14:creationId xmlns:p14="http://schemas.microsoft.com/office/powerpoint/2010/main" xmlns="" val="1827274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F459C1-A004-4947-935C-EECA5A1E4B77}" type="slidenum">
              <a:rPr lang="en-US"/>
              <a:pPr>
                <a:defRPr/>
              </a:pPr>
              <a:t>‹#›</a:t>
            </a:fld>
            <a:endParaRPr lang="en-US"/>
          </a:p>
        </p:txBody>
      </p:sp>
    </p:spTree>
    <p:extLst>
      <p:ext uri="{BB962C8B-B14F-4D97-AF65-F5344CB8AC3E}">
        <p14:creationId xmlns:p14="http://schemas.microsoft.com/office/powerpoint/2010/main" xmlns="" val="2793370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38875E-A55D-4AEF-9DCF-B4BDA1CE0378}" type="slidenum">
              <a:rPr lang="en-US"/>
              <a:pPr>
                <a:defRPr/>
              </a:pPr>
              <a:t>‹#›</a:t>
            </a:fld>
            <a:endParaRPr lang="en-US"/>
          </a:p>
        </p:txBody>
      </p:sp>
    </p:spTree>
    <p:extLst>
      <p:ext uri="{BB962C8B-B14F-4D97-AF65-F5344CB8AC3E}">
        <p14:creationId xmlns:p14="http://schemas.microsoft.com/office/powerpoint/2010/main" xmlns="" val="67170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F2E409-3DF0-4DE0-A3D5-8E3C79718391}" type="slidenum">
              <a:rPr lang="en-US"/>
              <a:pPr>
                <a:defRPr/>
              </a:pPr>
              <a:t>‹#›</a:t>
            </a:fld>
            <a:endParaRPr lang="en-US"/>
          </a:p>
        </p:txBody>
      </p:sp>
    </p:spTree>
    <p:extLst>
      <p:ext uri="{BB962C8B-B14F-4D97-AF65-F5344CB8AC3E}">
        <p14:creationId xmlns:p14="http://schemas.microsoft.com/office/powerpoint/2010/main" xmlns="" val="348131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2E7A73-C30C-4726-AF93-A0516322BF1C}" type="slidenum">
              <a:rPr lang="en-US"/>
              <a:pPr>
                <a:defRPr/>
              </a:pPr>
              <a:t>‹#›</a:t>
            </a:fld>
            <a:endParaRPr lang="en-US"/>
          </a:p>
        </p:txBody>
      </p:sp>
    </p:spTree>
    <p:extLst>
      <p:ext uri="{BB962C8B-B14F-4D97-AF65-F5344CB8AC3E}">
        <p14:creationId xmlns:p14="http://schemas.microsoft.com/office/powerpoint/2010/main" xmlns="" val="66781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94647E9-5324-45E0-BBBD-33A1C48F49E4}" type="slidenum">
              <a:rPr lang="en-US"/>
              <a:pPr>
                <a:defRPr/>
              </a:pPr>
              <a:t>‹#›</a:t>
            </a:fld>
            <a:endParaRPr lang="en-US"/>
          </a:p>
        </p:txBody>
      </p:sp>
    </p:spTree>
    <p:extLst>
      <p:ext uri="{BB962C8B-B14F-4D97-AF65-F5344CB8AC3E}">
        <p14:creationId xmlns:p14="http://schemas.microsoft.com/office/powerpoint/2010/main" xmlns="" val="62545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6954189-1260-498B-A049-EBF6D1F1C7A2}" type="slidenum">
              <a:rPr lang="en-US"/>
              <a:pPr>
                <a:defRPr/>
              </a:pPr>
              <a:t>‹#›</a:t>
            </a:fld>
            <a:endParaRPr lang="en-US"/>
          </a:p>
        </p:txBody>
      </p:sp>
    </p:spTree>
    <p:extLst>
      <p:ext uri="{BB962C8B-B14F-4D97-AF65-F5344CB8AC3E}">
        <p14:creationId xmlns:p14="http://schemas.microsoft.com/office/powerpoint/2010/main" xmlns="" val="1370550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03E19A2-6C89-435C-BE84-4595C9BAB241}" type="slidenum">
              <a:rPr lang="en-US"/>
              <a:pPr>
                <a:defRPr/>
              </a:pPr>
              <a:t>‹#›</a:t>
            </a:fld>
            <a:endParaRPr lang="en-US"/>
          </a:p>
        </p:txBody>
      </p:sp>
    </p:spTree>
    <p:extLst>
      <p:ext uri="{BB962C8B-B14F-4D97-AF65-F5344CB8AC3E}">
        <p14:creationId xmlns:p14="http://schemas.microsoft.com/office/powerpoint/2010/main" xmlns="" val="344430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92D9337-71EB-4CC1-8760-05B5CA371F7E}" type="slidenum">
              <a:rPr lang="en-US"/>
              <a:pPr>
                <a:defRPr/>
              </a:pPr>
              <a:t>‹#›</a:t>
            </a:fld>
            <a:endParaRPr lang="en-US"/>
          </a:p>
        </p:txBody>
      </p:sp>
    </p:spTree>
    <p:extLst>
      <p:ext uri="{BB962C8B-B14F-4D97-AF65-F5344CB8AC3E}">
        <p14:creationId xmlns:p14="http://schemas.microsoft.com/office/powerpoint/2010/main" xmlns="" val="3889014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A0C270A-1A36-46C4-BAA0-491D7CB07BB9}" type="slidenum">
              <a:rPr lang="en-US"/>
              <a:pPr>
                <a:defRPr/>
              </a:pPr>
              <a:t>‹#›</a:t>
            </a:fld>
            <a:endParaRPr lang="en-US"/>
          </a:p>
        </p:txBody>
      </p:sp>
    </p:spTree>
    <p:extLst>
      <p:ext uri="{BB962C8B-B14F-4D97-AF65-F5344CB8AC3E}">
        <p14:creationId xmlns:p14="http://schemas.microsoft.com/office/powerpoint/2010/main" xmlns="" val="50062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BA6510-4C4F-4572-BCB6-B85260599FD5}" type="slidenum">
              <a:rPr lang="en-US"/>
              <a:pPr>
                <a:defRPr/>
              </a:pPr>
              <a:t>‹#›</a:t>
            </a:fld>
            <a:endParaRPr lang="en-US"/>
          </a:p>
        </p:txBody>
      </p:sp>
    </p:spTree>
    <p:extLst>
      <p:ext uri="{BB962C8B-B14F-4D97-AF65-F5344CB8AC3E}">
        <p14:creationId xmlns:p14="http://schemas.microsoft.com/office/powerpoint/2010/main" xmlns="" val="57095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7FB6F33D-42C1-4D1B-AF28-C581DEC4D69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ctrTitle"/>
          </p:nvPr>
        </p:nvSpPr>
        <p:spPr>
          <a:xfrm>
            <a:off x="381000" y="5181600"/>
            <a:ext cx="8458200" cy="1371600"/>
          </a:xfrm>
        </p:spPr>
        <p:txBody>
          <a:bodyPr/>
          <a:lstStyle/>
          <a:p>
            <a:r>
              <a:rPr lang="en-US" smtClean="0"/>
              <a:t>Being Fair-Minded like a Berean</a:t>
            </a:r>
          </a:p>
        </p:txBody>
      </p:sp>
      <p:sp>
        <p:nvSpPr>
          <p:cNvPr id="5" name="Rectangle 4"/>
          <p:cNvSpPr/>
          <p:nvPr/>
        </p:nvSpPr>
        <p:spPr>
          <a:xfrm>
            <a:off x="685800" y="366713"/>
            <a:ext cx="8077200" cy="1568450"/>
          </a:xfrm>
          <a:prstGeom prst="rect">
            <a:avLst/>
          </a:prstGeom>
        </p:spPr>
        <p:txBody>
          <a:bodyPr>
            <a:spAutoFit/>
          </a:bodyPr>
          <a:lstStyle/>
          <a:p>
            <a:pPr lvl="1" algn="ctr">
              <a:defRPr/>
            </a:pPr>
            <a:r>
              <a:rPr lang="en-US" sz="9600" b="1" dirty="0">
                <a:solidFill>
                  <a:schemeClr val="accent6">
                    <a:lumMod val="50000"/>
                  </a:schemeClr>
                </a:solidFill>
                <a:latin typeface="Freestyle Script" panose="030804020302050B0404" pitchFamily="66" charset="0"/>
              </a:rPr>
              <a:t>Lessons From Acts</a:t>
            </a:r>
            <a:endParaRPr lang="en-US" sz="8000" b="1" dirty="0">
              <a:solidFill>
                <a:schemeClr val="accent6">
                  <a:lumMod val="50000"/>
                </a:schemeClr>
              </a:solidFill>
              <a:latin typeface="Freestyle Script" panose="030804020302050B0404" pitchFamily="66" charset="0"/>
            </a:endParaRPr>
          </a:p>
        </p:txBody>
      </p:sp>
      <p:pic>
        <p:nvPicPr>
          <p:cNvPr id="2052" name="Picture 5"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365375" y="1925638"/>
            <a:ext cx="4419600" cy="293846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l"/>
            <a:r>
              <a:rPr lang="en-US" sz="4000" smtClean="0"/>
              <a:t>Therefore Many Believed</a:t>
            </a:r>
            <a:endParaRPr lang="en-US" smtClean="0"/>
          </a:p>
        </p:txBody>
      </p:sp>
      <p:sp>
        <p:nvSpPr>
          <p:cNvPr id="3" name="Content Placeholder 2"/>
          <p:cNvSpPr>
            <a:spLocks noGrp="1"/>
          </p:cNvSpPr>
          <p:nvPr>
            <p:ph idx="1"/>
          </p:nvPr>
        </p:nvSpPr>
        <p:spPr>
          <a:xfrm>
            <a:off x="381000" y="1752600"/>
            <a:ext cx="8382000" cy="4267200"/>
          </a:xfrm>
        </p:spPr>
        <p:txBody>
          <a:bodyPr/>
          <a:lstStyle/>
          <a:p>
            <a:r>
              <a:rPr lang="en-US" smtClean="0"/>
              <a:t>They gave it a fair hearing</a:t>
            </a:r>
          </a:p>
          <a:p>
            <a:endParaRPr lang="en-US" smtClean="0"/>
          </a:p>
          <a:p>
            <a:r>
              <a:rPr lang="en-US" smtClean="0"/>
              <a:t>God does not require blind faith</a:t>
            </a:r>
          </a:p>
          <a:p>
            <a:endParaRPr lang="en-US" smtClean="0"/>
          </a:p>
          <a:p>
            <a:r>
              <a:rPr lang="en-US" smtClean="0"/>
              <a:t>After careful examination they believed</a:t>
            </a:r>
          </a:p>
          <a:p>
            <a:endParaRPr lang="en-US" smtClean="0"/>
          </a:p>
          <a:p>
            <a:r>
              <a:rPr lang="en-US" smtClean="0"/>
              <a:t>Is this not what God desires today?</a:t>
            </a:r>
          </a:p>
        </p:txBody>
      </p:sp>
      <p:grpSp>
        <p:nvGrpSpPr>
          <p:cNvPr id="11268" name="Group 3"/>
          <p:cNvGrpSpPr>
            <a:grpSpLocks/>
          </p:cNvGrpSpPr>
          <p:nvPr/>
        </p:nvGrpSpPr>
        <p:grpSpPr bwMode="auto">
          <a:xfrm>
            <a:off x="246063" y="0"/>
            <a:ext cx="8897937" cy="1622425"/>
            <a:chOff x="245616" y="0"/>
            <a:chExt cx="8898384" cy="1622645"/>
          </a:xfrm>
        </p:grpSpPr>
        <p:sp>
          <p:nvSpPr>
            <p:cNvPr id="5" name="Rectangle 4"/>
            <p:cNvSpPr/>
            <p:nvPr/>
          </p:nvSpPr>
          <p:spPr>
            <a:xfrm>
              <a:off x="245616" y="1333500"/>
              <a:ext cx="6764784" cy="190500"/>
            </a:xfrm>
            <a:prstGeom prst="rect">
              <a:avLst/>
            </a:prstGeom>
            <a:solidFill>
              <a:srgbClr val="99663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1272" name="Picture 4"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0"/>
              <a:ext cx="2438400" cy="1622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30188" y="285750"/>
            <a:ext cx="8229600" cy="1143000"/>
          </a:xfrm>
        </p:spPr>
        <p:txBody>
          <a:bodyPr/>
          <a:lstStyle/>
          <a:p>
            <a:pPr algn="l"/>
            <a:r>
              <a:rPr lang="en-US" smtClean="0"/>
              <a:t>Fair Minded like a Berean</a:t>
            </a:r>
          </a:p>
        </p:txBody>
      </p:sp>
      <p:sp>
        <p:nvSpPr>
          <p:cNvPr id="37891" name="Rectangle 3"/>
          <p:cNvSpPr>
            <a:spLocks noGrp="1" noChangeArrowheads="1"/>
          </p:cNvSpPr>
          <p:nvPr>
            <p:ph idx="1"/>
          </p:nvPr>
        </p:nvSpPr>
        <p:spPr>
          <a:xfrm>
            <a:off x="228600" y="1752600"/>
            <a:ext cx="8763000" cy="4343400"/>
          </a:xfrm>
        </p:spPr>
        <p:txBody>
          <a:bodyPr/>
          <a:lstStyle/>
          <a:p>
            <a:pPr>
              <a:buFont typeface="Wingdings" pitchFamily="2" charset="2"/>
              <a:buNone/>
            </a:pPr>
            <a:r>
              <a:rPr lang="en-US" b="1" smtClean="0"/>
              <a:t>Ac 17:11-12 </a:t>
            </a:r>
            <a:r>
              <a:rPr lang="en-US" smtClean="0"/>
              <a:t>These were more fair-minded than those in Thessalonica, in that they received the word with all readiness, and searched the Scriptures daily to find out whether these things were so.  Therefore many of them believed, and also not a few of the Greeks, prominent women as well as men.</a:t>
            </a:r>
          </a:p>
          <a:p>
            <a:endParaRPr lang="en-US" smtClean="0"/>
          </a:p>
        </p:txBody>
      </p:sp>
      <p:sp>
        <p:nvSpPr>
          <p:cNvPr id="4" name="TextBox 3"/>
          <p:cNvSpPr txBox="1"/>
          <p:nvPr/>
        </p:nvSpPr>
        <p:spPr>
          <a:xfrm>
            <a:off x="3505200" y="4631746"/>
            <a:ext cx="5638800" cy="2246769"/>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buFont typeface="Arial" pitchFamily="34" charset="0"/>
              <a:buChar char="•"/>
              <a:defRPr/>
            </a:pPr>
            <a:r>
              <a:rPr lang="en-US" sz="2800" dirty="0"/>
              <a:t> They received the word</a:t>
            </a:r>
          </a:p>
          <a:p>
            <a:pPr>
              <a:buFont typeface="Arial" pitchFamily="34" charset="0"/>
              <a:buChar char="•"/>
              <a:defRPr/>
            </a:pPr>
            <a:r>
              <a:rPr lang="en-US" sz="2800" dirty="0"/>
              <a:t> With all readiness</a:t>
            </a:r>
          </a:p>
          <a:p>
            <a:pPr>
              <a:buFont typeface="Arial" pitchFamily="34" charset="0"/>
              <a:buChar char="•"/>
              <a:defRPr/>
            </a:pPr>
            <a:r>
              <a:rPr lang="en-US" sz="2800" dirty="0"/>
              <a:t> Searched the Scriptures daily</a:t>
            </a:r>
          </a:p>
          <a:p>
            <a:pPr>
              <a:buFont typeface="Arial" pitchFamily="34" charset="0"/>
              <a:buChar char="•"/>
              <a:defRPr/>
            </a:pPr>
            <a:r>
              <a:rPr lang="en-US" sz="2800" dirty="0"/>
              <a:t> Whether these things were so</a:t>
            </a:r>
          </a:p>
          <a:p>
            <a:pPr>
              <a:buFont typeface="Arial" pitchFamily="34" charset="0"/>
              <a:buChar char="•"/>
              <a:defRPr/>
            </a:pPr>
            <a:r>
              <a:rPr lang="en-US" sz="2800" dirty="0"/>
              <a:t> Therefore many believed</a:t>
            </a:r>
          </a:p>
        </p:txBody>
      </p:sp>
      <p:grpSp>
        <p:nvGrpSpPr>
          <p:cNvPr id="3079" name="Group 6"/>
          <p:cNvGrpSpPr>
            <a:grpSpLocks/>
          </p:cNvGrpSpPr>
          <p:nvPr/>
        </p:nvGrpSpPr>
        <p:grpSpPr bwMode="auto">
          <a:xfrm>
            <a:off x="246063" y="0"/>
            <a:ext cx="8897937" cy="1622425"/>
            <a:chOff x="245616" y="0"/>
            <a:chExt cx="8898384" cy="1622645"/>
          </a:xfrm>
        </p:grpSpPr>
        <p:sp>
          <p:nvSpPr>
            <p:cNvPr id="8" name="Rectangle 7"/>
            <p:cNvSpPr/>
            <p:nvPr/>
          </p:nvSpPr>
          <p:spPr>
            <a:xfrm>
              <a:off x="245616" y="1333500"/>
              <a:ext cx="6764784" cy="190500"/>
            </a:xfrm>
            <a:prstGeom prst="rect">
              <a:avLst/>
            </a:prstGeom>
            <a:solidFill>
              <a:srgbClr val="99663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083" name="Picture 4"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0"/>
              <a:ext cx="2438400" cy="1622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l"/>
            <a:r>
              <a:rPr lang="en-US" sz="4000" smtClean="0"/>
              <a:t>They Received the Word</a:t>
            </a:r>
            <a:endParaRPr lang="en-US" smtClean="0"/>
          </a:p>
        </p:txBody>
      </p:sp>
      <p:sp>
        <p:nvSpPr>
          <p:cNvPr id="3" name="Content Placeholder 2"/>
          <p:cNvSpPr>
            <a:spLocks noGrp="1"/>
          </p:cNvSpPr>
          <p:nvPr>
            <p:ph idx="1"/>
          </p:nvPr>
        </p:nvSpPr>
        <p:spPr>
          <a:xfrm>
            <a:off x="457200" y="1600200"/>
            <a:ext cx="8229600" cy="5029200"/>
          </a:xfrm>
        </p:spPr>
        <p:txBody>
          <a:bodyPr rtlCol="0">
            <a:normAutofit fontScale="92500" lnSpcReduction="10000"/>
          </a:bodyPr>
          <a:lstStyle/>
          <a:p>
            <a:pPr fontAlgn="auto">
              <a:spcAft>
                <a:spcPts val="0"/>
              </a:spcAft>
              <a:buFont typeface="Arial" pitchFamily="34" charset="0"/>
              <a:buChar char="•"/>
              <a:defRPr/>
            </a:pPr>
            <a:r>
              <a:rPr lang="en-US" dirty="0"/>
              <a:t>God does not require blind faith</a:t>
            </a:r>
          </a:p>
          <a:p>
            <a:pPr fontAlgn="auto">
              <a:spcAft>
                <a:spcPts val="0"/>
              </a:spcAft>
              <a:buFont typeface="Arial" pitchFamily="34" charset="0"/>
              <a:buChar char="•"/>
              <a:defRPr/>
            </a:pPr>
            <a:endParaRPr lang="en-US" sz="1400" dirty="0" smtClean="0"/>
          </a:p>
          <a:p>
            <a:pPr fontAlgn="auto">
              <a:spcAft>
                <a:spcPts val="0"/>
              </a:spcAft>
              <a:buFont typeface="Arial" pitchFamily="34" charset="0"/>
              <a:buChar char="•"/>
              <a:defRPr/>
            </a:pPr>
            <a:r>
              <a:rPr lang="en-US" dirty="0" smtClean="0"/>
              <a:t>Romans 10:1-3, 14, 17 – Faith Comes By Hearing</a:t>
            </a:r>
          </a:p>
          <a:p>
            <a:pPr fontAlgn="auto">
              <a:spcAft>
                <a:spcPts val="0"/>
              </a:spcAft>
              <a:buFont typeface="Arial" pitchFamily="34" charset="0"/>
              <a:buChar char="•"/>
              <a:defRPr/>
            </a:pPr>
            <a:endParaRPr lang="en-US" sz="1400" dirty="0" smtClean="0"/>
          </a:p>
          <a:p>
            <a:pPr fontAlgn="auto">
              <a:spcAft>
                <a:spcPts val="0"/>
              </a:spcAft>
              <a:buFont typeface="Arial" pitchFamily="34" charset="0"/>
              <a:buChar char="•"/>
              <a:defRPr/>
            </a:pPr>
            <a:r>
              <a:rPr lang="en-US" dirty="0"/>
              <a:t>Matthew 13 (The Sower); Acts 2:41; Acts 8:6</a:t>
            </a:r>
            <a:r>
              <a:rPr lang="en-US" dirty="0" smtClean="0"/>
              <a:t>, 14</a:t>
            </a:r>
            <a:endParaRPr lang="en-US" dirty="0"/>
          </a:p>
          <a:p>
            <a:pPr fontAlgn="auto">
              <a:spcAft>
                <a:spcPts val="0"/>
              </a:spcAft>
              <a:buFont typeface="Arial" pitchFamily="34" charset="0"/>
              <a:buChar char="•"/>
              <a:defRPr/>
            </a:pPr>
            <a:endParaRPr lang="en-US" sz="1400" dirty="0" smtClean="0"/>
          </a:p>
          <a:p>
            <a:pPr fontAlgn="auto">
              <a:spcAft>
                <a:spcPts val="0"/>
              </a:spcAft>
              <a:buFont typeface="Arial" pitchFamily="34" charset="0"/>
              <a:buChar char="•"/>
              <a:defRPr/>
            </a:pPr>
            <a:r>
              <a:rPr lang="en-US" dirty="0" smtClean="0"/>
              <a:t>They did not reject and spurn it, as unworthy of examination</a:t>
            </a:r>
          </a:p>
          <a:p>
            <a:pPr lvl="1" fontAlgn="auto">
              <a:spcAft>
                <a:spcPts val="0"/>
              </a:spcAft>
              <a:buFont typeface="Arial" pitchFamily="34" charset="0"/>
              <a:buChar char="–"/>
              <a:defRPr/>
            </a:pPr>
            <a:r>
              <a:rPr lang="en-US" dirty="0" smtClean="0"/>
              <a:t> </a:t>
            </a:r>
            <a:r>
              <a:rPr lang="en-US" dirty="0"/>
              <a:t>1Th 2:13 ¶ For this reason we also thank God without ceasing, because when you received the word of God which you heard from us, you welcomed it not as the word of men, but as it is in truth, the word of God, which also effectively works in you who believe.</a:t>
            </a:r>
            <a:endParaRPr lang="en-US" sz="1000" dirty="0" smtClean="0"/>
          </a:p>
          <a:p>
            <a:pPr fontAlgn="auto">
              <a:spcAft>
                <a:spcPts val="0"/>
              </a:spcAft>
              <a:buFont typeface="Arial" pitchFamily="34" charset="0"/>
              <a:buChar char="•"/>
              <a:defRPr/>
            </a:pPr>
            <a:endParaRPr lang="en-US" dirty="0" smtClean="0"/>
          </a:p>
        </p:txBody>
      </p:sp>
      <p:grpSp>
        <p:nvGrpSpPr>
          <p:cNvPr id="4100" name="Group 3"/>
          <p:cNvGrpSpPr>
            <a:grpSpLocks/>
          </p:cNvGrpSpPr>
          <p:nvPr/>
        </p:nvGrpSpPr>
        <p:grpSpPr bwMode="auto">
          <a:xfrm>
            <a:off x="246063" y="0"/>
            <a:ext cx="8897937" cy="1622425"/>
            <a:chOff x="245616" y="0"/>
            <a:chExt cx="8898384" cy="1622645"/>
          </a:xfrm>
        </p:grpSpPr>
        <p:sp>
          <p:nvSpPr>
            <p:cNvPr id="5" name="Rectangle 4"/>
            <p:cNvSpPr/>
            <p:nvPr/>
          </p:nvSpPr>
          <p:spPr>
            <a:xfrm>
              <a:off x="245616" y="1333500"/>
              <a:ext cx="6764784" cy="190500"/>
            </a:xfrm>
            <a:prstGeom prst="rect">
              <a:avLst/>
            </a:prstGeom>
            <a:solidFill>
              <a:srgbClr val="99663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4104" name="Picture 4"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0"/>
              <a:ext cx="2438400" cy="1622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l"/>
            <a:r>
              <a:rPr lang="en-US" sz="4000" smtClean="0"/>
              <a:t>With All Readiness (Heart)</a:t>
            </a:r>
            <a:endParaRPr lang="en-US" smtClean="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a:t> Ps 119:2 Blessed are those who keep His testimonies, Who seek Him with the whole heart</a:t>
            </a:r>
            <a:r>
              <a:rPr lang="en-US" dirty="0" smtClean="0"/>
              <a:t>!</a:t>
            </a:r>
          </a:p>
          <a:p>
            <a:pPr fontAlgn="auto">
              <a:spcAft>
                <a:spcPts val="0"/>
              </a:spcAft>
              <a:buFont typeface="Arial" pitchFamily="34" charset="0"/>
              <a:buChar char="•"/>
              <a:defRPr/>
            </a:pPr>
            <a:endParaRPr lang="en-US" sz="900" dirty="0"/>
          </a:p>
          <a:p>
            <a:pPr fontAlgn="auto">
              <a:spcAft>
                <a:spcPts val="0"/>
              </a:spcAft>
              <a:buFont typeface="Arial" pitchFamily="34" charset="0"/>
              <a:buChar char="•"/>
              <a:defRPr/>
            </a:pPr>
            <a:r>
              <a:rPr lang="en-US" dirty="0"/>
              <a:t> Ps 119:10 ¶ With my whole heart I have sought You; Oh, let me not wander from Your commandments</a:t>
            </a:r>
            <a:r>
              <a:rPr lang="en-US" dirty="0" smtClean="0"/>
              <a:t>!</a:t>
            </a:r>
          </a:p>
          <a:p>
            <a:pPr fontAlgn="auto">
              <a:spcAft>
                <a:spcPts val="0"/>
              </a:spcAft>
              <a:buFont typeface="Arial" pitchFamily="34" charset="0"/>
              <a:buChar char="•"/>
              <a:defRPr/>
            </a:pPr>
            <a:endParaRPr lang="en-US" sz="800" dirty="0"/>
          </a:p>
          <a:p>
            <a:pPr fontAlgn="auto">
              <a:spcAft>
                <a:spcPts val="0"/>
              </a:spcAft>
              <a:buFont typeface="Arial" pitchFamily="34" charset="0"/>
              <a:buChar char="•"/>
              <a:defRPr/>
            </a:pPr>
            <a:endParaRPr lang="en-US" sz="900" dirty="0"/>
          </a:p>
          <a:p>
            <a:pPr fontAlgn="auto">
              <a:spcAft>
                <a:spcPts val="0"/>
              </a:spcAft>
              <a:buFont typeface="Arial" pitchFamily="34" charset="0"/>
              <a:buChar char="•"/>
              <a:defRPr/>
            </a:pPr>
            <a:r>
              <a:rPr lang="en-US" dirty="0"/>
              <a:t> Ps 119:11 ¶ Your word I have hidden in my heart, That I might not sin against You</a:t>
            </a:r>
            <a:r>
              <a:rPr lang="en-US" dirty="0" smtClean="0"/>
              <a:t>!</a:t>
            </a:r>
          </a:p>
          <a:p>
            <a:pPr fontAlgn="auto">
              <a:spcAft>
                <a:spcPts val="0"/>
              </a:spcAft>
              <a:buFont typeface="Arial" pitchFamily="34" charset="0"/>
              <a:buChar char="•"/>
              <a:defRPr/>
            </a:pPr>
            <a:endParaRPr lang="en-US" sz="900" dirty="0"/>
          </a:p>
          <a:p>
            <a:pPr fontAlgn="auto">
              <a:spcAft>
                <a:spcPts val="0"/>
              </a:spcAft>
              <a:buFont typeface="Arial" pitchFamily="34" charset="0"/>
              <a:buChar char="•"/>
              <a:defRPr/>
            </a:pPr>
            <a:r>
              <a:rPr lang="en-US" dirty="0" smtClean="0"/>
              <a:t>Ps 119:99 I have more understanding than all my teachers, For Your testimonies are my meditation.</a:t>
            </a:r>
          </a:p>
        </p:txBody>
      </p:sp>
      <p:grpSp>
        <p:nvGrpSpPr>
          <p:cNvPr id="5124" name="Group 3"/>
          <p:cNvGrpSpPr>
            <a:grpSpLocks/>
          </p:cNvGrpSpPr>
          <p:nvPr/>
        </p:nvGrpSpPr>
        <p:grpSpPr bwMode="auto">
          <a:xfrm>
            <a:off x="246063" y="0"/>
            <a:ext cx="8897937" cy="1622425"/>
            <a:chOff x="245616" y="0"/>
            <a:chExt cx="8898384" cy="1622645"/>
          </a:xfrm>
        </p:grpSpPr>
        <p:sp>
          <p:nvSpPr>
            <p:cNvPr id="5" name="Rectangle 4"/>
            <p:cNvSpPr/>
            <p:nvPr/>
          </p:nvSpPr>
          <p:spPr>
            <a:xfrm>
              <a:off x="245616" y="1333500"/>
              <a:ext cx="6764784" cy="190500"/>
            </a:xfrm>
            <a:prstGeom prst="rect">
              <a:avLst/>
            </a:prstGeom>
            <a:solidFill>
              <a:srgbClr val="99663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5128" name="Picture 4"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0"/>
              <a:ext cx="2438400" cy="1622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blinds(horizontal)">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a:r>
              <a:rPr lang="en-US" sz="4000" smtClean="0"/>
              <a:t>With All Readiness (Heart)</a:t>
            </a:r>
            <a:endParaRPr lang="en-US" smtClean="0"/>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a:t>Ps 119:103 How sweet are Your words to my taste, Sweeter than honey to my mouth!</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Ps 119:105 Your word is a lamp to my feet And a light to my path.</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1Pe 2:1-3 … as newborn babes, desire the pure milk of the word, that you may grow thereby, </a:t>
            </a:r>
            <a:r>
              <a:rPr lang="en-US" u="sng" dirty="0" smtClean="0">
                <a:solidFill>
                  <a:srgbClr val="FF0000"/>
                </a:solidFill>
              </a:rPr>
              <a:t>if indeed you have tasted that the Lord is gracious. </a:t>
            </a:r>
          </a:p>
        </p:txBody>
      </p:sp>
      <p:grpSp>
        <p:nvGrpSpPr>
          <p:cNvPr id="6148" name="Group 3"/>
          <p:cNvGrpSpPr>
            <a:grpSpLocks/>
          </p:cNvGrpSpPr>
          <p:nvPr/>
        </p:nvGrpSpPr>
        <p:grpSpPr bwMode="auto">
          <a:xfrm>
            <a:off x="246063" y="0"/>
            <a:ext cx="8897937" cy="1622425"/>
            <a:chOff x="245616" y="0"/>
            <a:chExt cx="8898384" cy="1622645"/>
          </a:xfrm>
        </p:grpSpPr>
        <p:sp>
          <p:nvSpPr>
            <p:cNvPr id="5" name="Rectangle 4"/>
            <p:cNvSpPr/>
            <p:nvPr/>
          </p:nvSpPr>
          <p:spPr>
            <a:xfrm>
              <a:off x="245616" y="1333500"/>
              <a:ext cx="6764784" cy="190500"/>
            </a:xfrm>
            <a:prstGeom prst="rect">
              <a:avLst/>
            </a:prstGeom>
            <a:solidFill>
              <a:srgbClr val="99663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152" name="Picture 4"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0"/>
              <a:ext cx="2438400" cy="1622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457200"/>
            <a:ext cx="8229600" cy="1143000"/>
          </a:xfrm>
        </p:spPr>
        <p:txBody>
          <a:bodyPr/>
          <a:lstStyle/>
          <a:p>
            <a:pPr algn="l"/>
            <a:r>
              <a:rPr lang="en-US" sz="4000" dirty="0" smtClean="0"/>
              <a:t>Searched the Scriptures</a:t>
            </a:r>
            <a:br>
              <a:rPr lang="en-US" sz="4000" dirty="0" smtClean="0"/>
            </a:br>
            <a:r>
              <a:rPr lang="en-US" sz="4000" dirty="0"/>
              <a:t>	</a:t>
            </a:r>
            <a:r>
              <a:rPr lang="en-US" sz="2800" dirty="0"/>
              <a:t>(God does not require blind faith)</a:t>
            </a:r>
            <a:r>
              <a:rPr lang="en-US" dirty="0"/>
              <a:t/>
            </a:r>
            <a:br>
              <a:rPr lang="en-US" dirty="0"/>
            </a:br>
            <a:endParaRPr lang="en-US" dirty="0" smtClean="0"/>
          </a:p>
        </p:txBody>
      </p:sp>
      <p:sp>
        <p:nvSpPr>
          <p:cNvPr id="3" name="Content Placeholder 2"/>
          <p:cNvSpPr>
            <a:spLocks noGrp="1"/>
          </p:cNvSpPr>
          <p:nvPr>
            <p:ph idx="1"/>
          </p:nvPr>
        </p:nvSpPr>
        <p:spPr>
          <a:xfrm>
            <a:off x="457200" y="1600200"/>
            <a:ext cx="8229600" cy="4953000"/>
          </a:xfrm>
        </p:spPr>
        <p:txBody>
          <a:bodyPr rtlCol="0">
            <a:normAutofit fontScale="92500" lnSpcReduction="20000"/>
          </a:bodyPr>
          <a:lstStyle/>
          <a:p>
            <a:pPr fontAlgn="auto">
              <a:spcAft>
                <a:spcPts val="0"/>
              </a:spcAft>
              <a:buFont typeface="Arial" pitchFamily="34" charset="0"/>
              <a:buChar char="•"/>
              <a:defRPr/>
            </a:pPr>
            <a:r>
              <a:rPr lang="en-US" sz="2800" dirty="0" smtClean="0"/>
              <a:t>John 5:39–40  We must study for what is there and now what we want to be there</a:t>
            </a:r>
          </a:p>
          <a:p>
            <a:pPr fontAlgn="auto">
              <a:spcAft>
                <a:spcPts val="0"/>
              </a:spcAft>
              <a:buFont typeface="Arial" pitchFamily="34" charset="0"/>
              <a:buChar char="•"/>
              <a:defRPr/>
            </a:pPr>
            <a:endParaRPr lang="en-US" sz="2800" dirty="0" smtClean="0"/>
          </a:p>
          <a:p>
            <a:pPr marL="342900" lvl="1" indent="-342900" fontAlgn="auto">
              <a:spcAft>
                <a:spcPts val="0"/>
              </a:spcAft>
              <a:buFont typeface="Arial" pitchFamily="34" charset="0"/>
              <a:buChar char="•"/>
              <a:defRPr/>
            </a:pPr>
            <a:r>
              <a:rPr lang="en-US" sz="2400" dirty="0"/>
              <a:t>2Ti 2:15 </a:t>
            </a:r>
            <a:r>
              <a:rPr lang="en-US" sz="2400" b="1" dirty="0"/>
              <a:t>Be diligent </a:t>
            </a:r>
            <a:r>
              <a:rPr lang="en-US" sz="2400" dirty="0"/>
              <a:t>to present yourself approved to God, a worker who does not need to be ashamed, rightly dividing the word of truth.</a:t>
            </a:r>
          </a:p>
          <a:p>
            <a:pPr fontAlgn="auto">
              <a:spcAft>
                <a:spcPts val="0"/>
              </a:spcAft>
              <a:buFont typeface="Arial" pitchFamily="34" charset="0"/>
              <a:buChar char="•"/>
              <a:defRPr/>
            </a:pPr>
            <a:endParaRPr lang="en-US" sz="2800" dirty="0" smtClean="0"/>
          </a:p>
          <a:p>
            <a:pPr fontAlgn="auto">
              <a:spcAft>
                <a:spcPts val="0"/>
              </a:spcAft>
              <a:buFont typeface="Arial" pitchFamily="34" charset="0"/>
              <a:buChar char="•"/>
              <a:defRPr/>
            </a:pPr>
            <a:r>
              <a:rPr lang="en-US" sz="2800" dirty="0" smtClean="0"/>
              <a:t>The apostles always affirmed that the doctrines were in accordance with the Jewish Scriptures. </a:t>
            </a:r>
          </a:p>
          <a:p>
            <a:pPr lvl="1" fontAlgn="auto">
              <a:spcAft>
                <a:spcPts val="0"/>
              </a:spcAft>
              <a:buFont typeface="Arial" pitchFamily="34" charset="0"/>
              <a:buChar char="•"/>
              <a:defRPr/>
            </a:pPr>
            <a:r>
              <a:rPr lang="en-US" sz="2400" dirty="0" smtClean="0"/>
              <a:t>Acts 2:16; Acts 3:22 … Acts 20:27</a:t>
            </a:r>
          </a:p>
          <a:p>
            <a:pPr fontAlgn="auto">
              <a:spcAft>
                <a:spcPts val="0"/>
              </a:spcAft>
              <a:buFont typeface="Arial" pitchFamily="34" charset="0"/>
              <a:buChar char="•"/>
              <a:defRPr/>
            </a:pPr>
            <a:endParaRPr lang="en-US" sz="2800" dirty="0" smtClean="0"/>
          </a:p>
          <a:p>
            <a:pPr fontAlgn="auto">
              <a:spcAft>
                <a:spcPts val="0"/>
              </a:spcAft>
              <a:buFont typeface="Arial" pitchFamily="34" charset="0"/>
              <a:buChar char="•"/>
              <a:defRPr/>
            </a:pPr>
            <a:r>
              <a:rPr lang="en-US" sz="2800" dirty="0" smtClean="0"/>
              <a:t>The </a:t>
            </a:r>
            <a:r>
              <a:rPr lang="en-US" sz="2800" dirty="0" err="1" smtClean="0"/>
              <a:t>Bereans</a:t>
            </a:r>
            <a:r>
              <a:rPr lang="en-US" sz="2800" dirty="0" smtClean="0"/>
              <a:t> made </a:t>
            </a:r>
            <a:r>
              <a:rPr lang="en-US" sz="2800" b="1" dirty="0" smtClean="0"/>
              <a:t>diligent</a:t>
            </a:r>
            <a:r>
              <a:rPr lang="en-US" sz="2800" dirty="0" smtClean="0"/>
              <a:t> and earnest inquiry in seeking the truth. </a:t>
            </a:r>
          </a:p>
          <a:p>
            <a:pPr fontAlgn="auto">
              <a:spcAft>
                <a:spcPts val="0"/>
              </a:spcAft>
              <a:buFont typeface="Arial" pitchFamily="34" charset="0"/>
              <a:buChar char="•"/>
              <a:defRPr/>
            </a:pPr>
            <a:endParaRPr lang="en-US" sz="2000" dirty="0" smtClean="0"/>
          </a:p>
          <a:p>
            <a:pPr fontAlgn="auto">
              <a:spcAft>
                <a:spcPts val="0"/>
              </a:spcAft>
              <a:buFont typeface="Arial" pitchFamily="34" charset="0"/>
              <a:buChar char="•"/>
              <a:defRPr/>
            </a:pPr>
            <a:endParaRPr lang="en-US" sz="2000" dirty="0" smtClean="0"/>
          </a:p>
        </p:txBody>
      </p:sp>
      <p:grpSp>
        <p:nvGrpSpPr>
          <p:cNvPr id="7172" name="Group 3"/>
          <p:cNvGrpSpPr>
            <a:grpSpLocks/>
          </p:cNvGrpSpPr>
          <p:nvPr/>
        </p:nvGrpSpPr>
        <p:grpSpPr bwMode="auto">
          <a:xfrm>
            <a:off x="246063" y="0"/>
            <a:ext cx="8897937" cy="1622425"/>
            <a:chOff x="245616" y="0"/>
            <a:chExt cx="8898384" cy="1622645"/>
          </a:xfrm>
        </p:grpSpPr>
        <p:sp>
          <p:nvSpPr>
            <p:cNvPr id="5" name="Rectangle 4"/>
            <p:cNvSpPr/>
            <p:nvPr/>
          </p:nvSpPr>
          <p:spPr>
            <a:xfrm>
              <a:off x="245616" y="1333500"/>
              <a:ext cx="6764784" cy="190500"/>
            </a:xfrm>
            <a:prstGeom prst="rect">
              <a:avLst/>
            </a:prstGeom>
            <a:solidFill>
              <a:srgbClr val="99663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7176" name="Picture 4"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0"/>
              <a:ext cx="2438400" cy="1622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ox(in)">
                                      <p:cBhvr>
                                        <p:cTn id="20" dur="500"/>
                                        <p:tgtEl>
                                          <p:spTgt spid="3">
                                            <p:txEl>
                                              <p:pRg st="5" end="5"/>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ox(in)">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304800"/>
            <a:ext cx="6477000" cy="1216025"/>
          </a:xfrm>
        </p:spPr>
        <p:txBody>
          <a:bodyPr rtlCol="0">
            <a:normAutofit fontScale="90000"/>
          </a:bodyPr>
          <a:lstStyle/>
          <a:p>
            <a:pPr algn="l" fontAlgn="auto">
              <a:spcAft>
                <a:spcPts val="0"/>
              </a:spcAft>
              <a:defRPr/>
            </a:pPr>
            <a:r>
              <a:rPr lang="en-US" sz="4000" dirty="0" smtClean="0"/>
              <a:t>Whether Those Things Were So</a:t>
            </a:r>
            <a:endParaRPr lang="en-US" dirty="0" smtClean="0"/>
          </a:p>
        </p:txBody>
      </p:sp>
      <p:sp>
        <p:nvSpPr>
          <p:cNvPr id="3" name="Content Placeholder 2"/>
          <p:cNvSpPr>
            <a:spLocks noGrp="1"/>
          </p:cNvSpPr>
          <p:nvPr>
            <p:ph idx="1"/>
          </p:nvPr>
        </p:nvSpPr>
        <p:spPr/>
        <p:txBody>
          <a:bodyPr/>
          <a:lstStyle/>
          <a:p>
            <a:r>
              <a:rPr lang="en-US" sz="2800" dirty="0" smtClean="0"/>
              <a:t>Whether the doctrines stated by Paul and Silas were in accordance with the Scriptures. </a:t>
            </a:r>
          </a:p>
          <a:p>
            <a:pPr lvl="1"/>
            <a:r>
              <a:rPr lang="en-US" sz="2400" dirty="0" smtClean="0"/>
              <a:t>This might offend many today</a:t>
            </a:r>
          </a:p>
          <a:p>
            <a:endParaRPr lang="en-US" sz="2800" dirty="0" smtClean="0"/>
          </a:p>
          <a:p>
            <a:r>
              <a:rPr lang="en-US" sz="2800" dirty="0" smtClean="0"/>
              <a:t>Can I give Book/Chapter/Verse for what I do?</a:t>
            </a:r>
          </a:p>
          <a:p>
            <a:endParaRPr lang="en-US" sz="2800" dirty="0" smtClean="0"/>
          </a:p>
          <a:p>
            <a:r>
              <a:rPr lang="en-US" sz="2800" dirty="0" smtClean="0"/>
              <a:t>A preacher should expect/request to be examined </a:t>
            </a:r>
          </a:p>
          <a:p>
            <a:pPr lvl="1"/>
            <a:r>
              <a:rPr lang="en-US" sz="2400" dirty="0" smtClean="0"/>
              <a:t>Their doctrines are of no value unless they are in accord with the Bible (Romans 10:3)</a:t>
            </a:r>
          </a:p>
        </p:txBody>
      </p:sp>
      <p:grpSp>
        <p:nvGrpSpPr>
          <p:cNvPr id="8196" name="Group 3"/>
          <p:cNvGrpSpPr>
            <a:grpSpLocks/>
          </p:cNvGrpSpPr>
          <p:nvPr/>
        </p:nvGrpSpPr>
        <p:grpSpPr bwMode="auto">
          <a:xfrm>
            <a:off x="246063" y="0"/>
            <a:ext cx="8897937" cy="1622425"/>
            <a:chOff x="245616" y="0"/>
            <a:chExt cx="8898384" cy="1622645"/>
          </a:xfrm>
        </p:grpSpPr>
        <p:sp>
          <p:nvSpPr>
            <p:cNvPr id="5" name="Rectangle 4"/>
            <p:cNvSpPr/>
            <p:nvPr/>
          </p:nvSpPr>
          <p:spPr>
            <a:xfrm>
              <a:off x="245616" y="1333500"/>
              <a:ext cx="6764784" cy="190500"/>
            </a:xfrm>
            <a:prstGeom prst="rect">
              <a:avLst/>
            </a:prstGeom>
            <a:solidFill>
              <a:srgbClr val="99663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8200" name="Picture 4"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0"/>
              <a:ext cx="2438400" cy="1622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5" end="5"/>
                                            </p:txEl>
                                          </p:spTgt>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8600" y="304800"/>
            <a:ext cx="6629400" cy="1216025"/>
          </a:xfrm>
        </p:spPr>
        <p:txBody>
          <a:bodyPr rtlCol="0">
            <a:normAutofit fontScale="90000"/>
          </a:bodyPr>
          <a:lstStyle/>
          <a:p>
            <a:pPr algn="l" fontAlgn="auto">
              <a:spcAft>
                <a:spcPts val="0"/>
              </a:spcAft>
              <a:defRPr/>
            </a:pPr>
            <a:r>
              <a:rPr lang="en-US" sz="4000" dirty="0" smtClean="0"/>
              <a:t>Whether Those Things Were So</a:t>
            </a:r>
            <a:endParaRPr lang="en-US" dirty="0" smtClean="0"/>
          </a:p>
        </p:txBody>
      </p:sp>
      <p:sp>
        <p:nvSpPr>
          <p:cNvPr id="3" name="Content Placeholder 2"/>
          <p:cNvSpPr>
            <a:spLocks noGrp="1"/>
          </p:cNvSpPr>
          <p:nvPr>
            <p:ph idx="1"/>
          </p:nvPr>
        </p:nvSpPr>
        <p:spPr/>
        <p:txBody>
          <a:bodyPr/>
          <a:lstStyle/>
          <a:p>
            <a:r>
              <a:rPr lang="en-US" smtClean="0"/>
              <a:t>Is there anything of little value that should be left out of the examination?</a:t>
            </a:r>
          </a:p>
          <a:p>
            <a:pPr lvl="1"/>
            <a:r>
              <a:rPr lang="en-US" smtClean="0"/>
              <a:t>Big Issues vs. Little Issues</a:t>
            </a:r>
          </a:p>
          <a:p>
            <a:endParaRPr lang="en-US" sz="1400" smtClean="0"/>
          </a:p>
          <a:p>
            <a:r>
              <a:rPr lang="en-US" smtClean="0"/>
              <a:t>Is the desire to be right with God</a:t>
            </a:r>
          </a:p>
          <a:p>
            <a:pPr lvl="1"/>
            <a:r>
              <a:rPr lang="en-US" smtClean="0"/>
              <a:t>I don’t see the concern about being right in the sight of men</a:t>
            </a:r>
          </a:p>
          <a:p>
            <a:endParaRPr lang="en-US" sz="1400" smtClean="0"/>
          </a:p>
          <a:p>
            <a:r>
              <a:rPr lang="en-US" smtClean="0"/>
              <a:t>Compare Acts 15</a:t>
            </a:r>
          </a:p>
        </p:txBody>
      </p:sp>
      <p:grpSp>
        <p:nvGrpSpPr>
          <p:cNvPr id="9220" name="Group 3"/>
          <p:cNvGrpSpPr>
            <a:grpSpLocks/>
          </p:cNvGrpSpPr>
          <p:nvPr/>
        </p:nvGrpSpPr>
        <p:grpSpPr bwMode="auto">
          <a:xfrm>
            <a:off x="246063" y="0"/>
            <a:ext cx="8897937" cy="1622425"/>
            <a:chOff x="245616" y="0"/>
            <a:chExt cx="8898384" cy="1622645"/>
          </a:xfrm>
        </p:grpSpPr>
        <p:sp>
          <p:nvSpPr>
            <p:cNvPr id="5" name="Rectangle 4"/>
            <p:cNvSpPr/>
            <p:nvPr/>
          </p:nvSpPr>
          <p:spPr>
            <a:xfrm>
              <a:off x="245616" y="1333500"/>
              <a:ext cx="6764784" cy="190500"/>
            </a:xfrm>
            <a:prstGeom prst="rect">
              <a:avLst/>
            </a:prstGeom>
            <a:solidFill>
              <a:srgbClr val="99663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9224" name="Picture 4"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0"/>
              <a:ext cx="2438400" cy="1622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3" end="3"/>
                                            </p:txEl>
                                          </p:spTgt>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p:cTn id="24"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l"/>
            <a:r>
              <a:rPr lang="en-US" smtClean="0"/>
              <a:t>They Did it Daily</a:t>
            </a:r>
          </a:p>
        </p:txBody>
      </p:sp>
      <p:sp>
        <p:nvSpPr>
          <p:cNvPr id="3" name="Content Placeholder 2"/>
          <p:cNvSpPr>
            <a:spLocks noGrp="1"/>
          </p:cNvSpPr>
          <p:nvPr>
            <p:ph idx="1"/>
          </p:nvPr>
        </p:nvSpPr>
        <p:spPr>
          <a:xfrm>
            <a:off x="304800" y="1752600"/>
            <a:ext cx="8458200" cy="4267200"/>
          </a:xfrm>
        </p:spPr>
        <p:txBody>
          <a:bodyPr/>
          <a:lstStyle/>
          <a:p>
            <a:r>
              <a:rPr lang="en-US" sz="2800" dirty="0" smtClean="0"/>
              <a:t>Constant searching of the Scriptures is the best way to avoid error</a:t>
            </a:r>
          </a:p>
          <a:p>
            <a:pPr lvl="1"/>
            <a:r>
              <a:rPr lang="en-US" sz="2400" dirty="0" err="1" smtClean="0"/>
              <a:t>Eph</a:t>
            </a:r>
            <a:r>
              <a:rPr lang="en-US" sz="2400" dirty="0" smtClean="0"/>
              <a:t> 4:14 that we should no longer be children, tossed to and fro and carried about with every wind of doctrine, by the trickery of men, in the cunning craftiness of deceitful plotting,</a:t>
            </a:r>
          </a:p>
          <a:p>
            <a:pPr lvl="1"/>
            <a:r>
              <a:rPr lang="en-US" sz="2400" dirty="0" smtClean="0"/>
              <a:t>2Ti 2:15 </a:t>
            </a:r>
            <a:r>
              <a:rPr lang="en-US" sz="2400" b="1" dirty="0" smtClean="0"/>
              <a:t>Be diligent </a:t>
            </a:r>
            <a:r>
              <a:rPr lang="en-US" sz="2400" dirty="0" smtClean="0"/>
              <a:t>to present yourself approved to God, a worker who does not need to be ashamed, rightly dividing the word of truth.</a:t>
            </a:r>
          </a:p>
          <a:p>
            <a:pPr lvl="1"/>
            <a:r>
              <a:rPr lang="en-US" sz="2400" dirty="0" smtClean="0"/>
              <a:t>Read 2Ti 3:14-17 </a:t>
            </a:r>
          </a:p>
          <a:p>
            <a:pPr lvl="1"/>
            <a:endParaRPr lang="en-US" sz="1400" dirty="0" smtClean="0"/>
          </a:p>
        </p:txBody>
      </p:sp>
      <p:grpSp>
        <p:nvGrpSpPr>
          <p:cNvPr id="10244" name="Group 3"/>
          <p:cNvGrpSpPr>
            <a:grpSpLocks/>
          </p:cNvGrpSpPr>
          <p:nvPr/>
        </p:nvGrpSpPr>
        <p:grpSpPr bwMode="auto">
          <a:xfrm>
            <a:off x="246063" y="0"/>
            <a:ext cx="8897937" cy="1622425"/>
            <a:chOff x="245616" y="0"/>
            <a:chExt cx="8898384" cy="1622645"/>
          </a:xfrm>
        </p:grpSpPr>
        <p:sp>
          <p:nvSpPr>
            <p:cNvPr id="5" name="Rectangle 4"/>
            <p:cNvSpPr/>
            <p:nvPr/>
          </p:nvSpPr>
          <p:spPr>
            <a:xfrm>
              <a:off x="245616" y="1333500"/>
              <a:ext cx="6764784" cy="190500"/>
            </a:xfrm>
            <a:prstGeom prst="rect">
              <a:avLst/>
            </a:prstGeom>
            <a:solidFill>
              <a:srgbClr val="99663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248" name="Picture 4" descr="https://encrypted-tbn2.google.com/images?q=tbn:ANd9GcRWZT1Iz5Vmg5ZdDM8UqJY2IA7vCQm2vzFD4rWWRwWCST7ZHi6U"/>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0"/>
              <a:ext cx="2438400" cy="16226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cts_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acts_ma</Template>
  <TotalTime>4020</TotalTime>
  <Words>673</Words>
  <Application>Microsoft Office PowerPoint</Application>
  <PresentationFormat>On-screen Show (4:3)</PresentationFormat>
  <Paragraphs>81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acts_ma</vt:lpstr>
      <vt:lpstr>Being Fair-Minded like a Berean</vt:lpstr>
      <vt:lpstr>Fair Minded like a Berean</vt:lpstr>
      <vt:lpstr>They Received the Word</vt:lpstr>
      <vt:lpstr>With All Readiness (Heart)</vt:lpstr>
      <vt:lpstr>With All Readiness (Heart)</vt:lpstr>
      <vt:lpstr>Searched the Scriptures  (God does not require blind faith) </vt:lpstr>
      <vt:lpstr>Whether Those Things Were So</vt:lpstr>
      <vt:lpstr>Whether Those Things Were So</vt:lpstr>
      <vt:lpstr>They Did it Daily</vt:lpstr>
      <vt:lpstr>Therefore Many Believed</vt:lpstr>
    </vt:vector>
  </TitlesOfParts>
  <Company>Alabama Farmers Coop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Spreads In Jerusalem</dc:title>
  <dc:creator>Wayne Holt</dc:creator>
  <cp:lastModifiedBy>user</cp:lastModifiedBy>
  <cp:revision>202</cp:revision>
  <dcterms:created xsi:type="dcterms:W3CDTF">2010-12-11T20:07:49Z</dcterms:created>
  <dcterms:modified xsi:type="dcterms:W3CDTF">2013-08-18T13:53:50Z</dcterms:modified>
</cp:coreProperties>
</file>