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2"/>
  </p:notesMasterIdLst>
  <p:sldIdLst>
    <p:sldId id="296" r:id="rId3"/>
    <p:sldId id="256" r:id="rId4"/>
    <p:sldId id="297" r:id="rId5"/>
    <p:sldId id="298" r:id="rId6"/>
    <p:sldId id="300" r:id="rId7"/>
    <p:sldId id="304" r:id="rId8"/>
    <p:sldId id="303" r:id="rId9"/>
    <p:sldId id="302" r:id="rId10"/>
    <p:sldId id="299" r:id="rId1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2" autoAdjust="0"/>
    <p:restoredTop sz="99732" autoAdjust="0"/>
  </p:normalViewPr>
  <p:slideViewPr>
    <p:cSldViewPr>
      <p:cViewPr>
        <p:scale>
          <a:sx n="50" d="100"/>
          <a:sy n="50" d="100"/>
        </p:scale>
        <p:origin x="-1452" y="-8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383" cy="469745"/>
          </a:xfrm>
          <a:prstGeom prst="rect">
            <a:avLst/>
          </a:prstGeom>
        </p:spPr>
        <p:txBody>
          <a:bodyPr vert="horz" lIns="92464" tIns="46232" rIns="92464" bIns="46232" rtlCol="0"/>
          <a:lstStyle>
            <a:lvl1pPr algn="l">
              <a:defRPr sz="1200"/>
            </a:lvl1pPr>
          </a:lstStyle>
          <a:p>
            <a:endParaRPr lang="en-US"/>
          </a:p>
        </p:txBody>
      </p:sp>
      <p:sp>
        <p:nvSpPr>
          <p:cNvPr id="3" name="Date Placeholder 2"/>
          <p:cNvSpPr>
            <a:spLocks noGrp="1"/>
          </p:cNvSpPr>
          <p:nvPr>
            <p:ph type="dt" idx="1"/>
          </p:nvPr>
        </p:nvSpPr>
        <p:spPr>
          <a:xfrm>
            <a:off x="4022485" y="0"/>
            <a:ext cx="3078383" cy="469745"/>
          </a:xfrm>
          <a:prstGeom prst="rect">
            <a:avLst/>
          </a:prstGeom>
        </p:spPr>
        <p:txBody>
          <a:bodyPr vert="horz" lIns="92464" tIns="46232" rIns="92464" bIns="46232" rtlCol="0"/>
          <a:lstStyle>
            <a:lvl1pPr algn="r">
              <a:defRPr sz="1200"/>
            </a:lvl1pPr>
          </a:lstStyle>
          <a:p>
            <a:fld id="{F4DCF793-F8CA-48B5-B191-1B6DE252595B}" type="datetimeFigureOut">
              <a:rPr lang="en-US" smtClean="0"/>
              <a:t>11/27/2013</a:t>
            </a:fld>
            <a:endParaRPr lang="en-US"/>
          </a:p>
        </p:txBody>
      </p:sp>
      <p:sp>
        <p:nvSpPr>
          <p:cNvPr id="4" name="Slide Image Placeholder 3"/>
          <p:cNvSpPr>
            <a:spLocks noGrp="1" noRot="1" noChangeAspect="1"/>
          </p:cNvSpPr>
          <p:nvPr>
            <p:ph type="sldImg" idx="2"/>
          </p:nvPr>
        </p:nvSpPr>
        <p:spPr>
          <a:xfrm>
            <a:off x="1203325" y="703263"/>
            <a:ext cx="4695825" cy="3521075"/>
          </a:xfrm>
          <a:prstGeom prst="rect">
            <a:avLst/>
          </a:prstGeom>
          <a:noFill/>
          <a:ln w="12700">
            <a:solidFill>
              <a:prstClr val="black"/>
            </a:solidFill>
          </a:ln>
        </p:spPr>
        <p:txBody>
          <a:bodyPr vert="horz" lIns="92464" tIns="46232" rIns="92464" bIns="46232" rtlCol="0" anchor="ctr"/>
          <a:lstStyle/>
          <a:p>
            <a:endParaRPr lang="en-US"/>
          </a:p>
        </p:txBody>
      </p:sp>
      <p:sp>
        <p:nvSpPr>
          <p:cNvPr id="5" name="Notes Placeholder 4"/>
          <p:cNvSpPr>
            <a:spLocks noGrp="1"/>
          </p:cNvSpPr>
          <p:nvPr>
            <p:ph type="body" sz="quarter" idx="3"/>
          </p:nvPr>
        </p:nvSpPr>
        <p:spPr>
          <a:xfrm>
            <a:off x="710891" y="4460167"/>
            <a:ext cx="5680693" cy="4224494"/>
          </a:xfrm>
          <a:prstGeom prst="rect">
            <a:avLst/>
          </a:prstGeom>
        </p:spPr>
        <p:txBody>
          <a:bodyPr vert="horz" lIns="92464" tIns="46232" rIns="92464" bIns="4623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127"/>
            <a:ext cx="3078383" cy="469745"/>
          </a:xfrm>
          <a:prstGeom prst="rect">
            <a:avLst/>
          </a:prstGeom>
        </p:spPr>
        <p:txBody>
          <a:bodyPr vert="horz" lIns="92464" tIns="46232" rIns="92464" bIns="46232" rtlCol="0" anchor="b"/>
          <a:lstStyle>
            <a:lvl1pPr algn="l">
              <a:defRPr sz="1200"/>
            </a:lvl1pPr>
          </a:lstStyle>
          <a:p>
            <a:endParaRPr lang="en-US"/>
          </a:p>
        </p:txBody>
      </p:sp>
      <p:sp>
        <p:nvSpPr>
          <p:cNvPr id="7" name="Slide Number Placeholder 6"/>
          <p:cNvSpPr>
            <a:spLocks noGrp="1"/>
          </p:cNvSpPr>
          <p:nvPr>
            <p:ph type="sldNum" sz="quarter" idx="5"/>
          </p:nvPr>
        </p:nvSpPr>
        <p:spPr>
          <a:xfrm>
            <a:off x="4022485" y="8917127"/>
            <a:ext cx="3078383" cy="469745"/>
          </a:xfrm>
          <a:prstGeom prst="rect">
            <a:avLst/>
          </a:prstGeom>
        </p:spPr>
        <p:txBody>
          <a:bodyPr vert="horz" lIns="92464" tIns="46232" rIns="92464" bIns="46232" rtlCol="0" anchor="b"/>
          <a:lstStyle>
            <a:lvl1pPr algn="r">
              <a:defRPr sz="1200"/>
            </a:lvl1pPr>
          </a:lstStyle>
          <a:p>
            <a:fld id="{6D46FFCE-2E09-41AD-B5D0-1F59D30B4C72}" type="slidenum">
              <a:rPr lang="en-US" smtClean="0"/>
              <a:t>‹#›</a:t>
            </a:fld>
            <a:endParaRPr lang="en-US"/>
          </a:p>
        </p:txBody>
      </p:sp>
    </p:spTree>
    <p:extLst>
      <p:ext uri="{BB962C8B-B14F-4D97-AF65-F5344CB8AC3E}">
        <p14:creationId xmlns:p14="http://schemas.microsoft.com/office/powerpoint/2010/main" val="2535444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6FFCE-2E09-41AD-B5D0-1F59D30B4C72}" type="slidenum">
              <a:rPr lang="en-US" smtClean="0"/>
              <a:t>1</a:t>
            </a:fld>
            <a:endParaRPr lang="en-US"/>
          </a:p>
        </p:txBody>
      </p:sp>
    </p:spTree>
    <p:extLst>
      <p:ext uri="{BB962C8B-B14F-4D97-AF65-F5344CB8AC3E}">
        <p14:creationId xmlns:p14="http://schemas.microsoft.com/office/powerpoint/2010/main" val="1748137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6FFCE-2E09-41AD-B5D0-1F59D30B4C72}" type="slidenum">
              <a:rPr lang="en-US" smtClean="0"/>
              <a:t>2</a:t>
            </a:fld>
            <a:endParaRPr lang="en-US"/>
          </a:p>
        </p:txBody>
      </p:sp>
    </p:spTree>
    <p:extLst>
      <p:ext uri="{BB962C8B-B14F-4D97-AF65-F5344CB8AC3E}">
        <p14:creationId xmlns:p14="http://schemas.microsoft.com/office/powerpoint/2010/main" val="1731626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6FFCE-2E09-41AD-B5D0-1F59D30B4C72}" type="slidenum">
              <a:rPr lang="en-US" smtClean="0"/>
              <a:t>3</a:t>
            </a:fld>
            <a:endParaRPr lang="en-US"/>
          </a:p>
        </p:txBody>
      </p:sp>
    </p:spTree>
    <p:extLst>
      <p:ext uri="{BB962C8B-B14F-4D97-AF65-F5344CB8AC3E}">
        <p14:creationId xmlns:p14="http://schemas.microsoft.com/office/powerpoint/2010/main" val="320225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6FFCE-2E09-41AD-B5D0-1F59D30B4C72}" type="slidenum">
              <a:rPr lang="en-US" smtClean="0"/>
              <a:t>4</a:t>
            </a:fld>
            <a:endParaRPr lang="en-US"/>
          </a:p>
        </p:txBody>
      </p:sp>
    </p:spTree>
    <p:extLst>
      <p:ext uri="{BB962C8B-B14F-4D97-AF65-F5344CB8AC3E}">
        <p14:creationId xmlns:p14="http://schemas.microsoft.com/office/powerpoint/2010/main" val="24572721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6FFCE-2E09-41AD-B5D0-1F59D30B4C72}" type="slidenum">
              <a:rPr lang="en-US" smtClean="0"/>
              <a:t>5</a:t>
            </a:fld>
            <a:endParaRPr lang="en-US"/>
          </a:p>
        </p:txBody>
      </p:sp>
    </p:spTree>
    <p:extLst>
      <p:ext uri="{BB962C8B-B14F-4D97-AF65-F5344CB8AC3E}">
        <p14:creationId xmlns:p14="http://schemas.microsoft.com/office/powerpoint/2010/main" val="3292085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6FFCE-2E09-41AD-B5D0-1F59D30B4C72}" type="slidenum">
              <a:rPr lang="en-US" smtClean="0"/>
              <a:t>6</a:t>
            </a:fld>
            <a:endParaRPr lang="en-US"/>
          </a:p>
        </p:txBody>
      </p:sp>
    </p:spTree>
    <p:extLst>
      <p:ext uri="{BB962C8B-B14F-4D97-AF65-F5344CB8AC3E}">
        <p14:creationId xmlns:p14="http://schemas.microsoft.com/office/powerpoint/2010/main" val="2371017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6FFCE-2E09-41AD-B5D0-1F59D30B4C72}" type="slidenum">
              <a:rPr lang="en-US" smtClean="0"/>
              <a:t>7</a:t>
            </a:fld>
            <a:endParaRPr lang="en-US"/>
          </a:p>
        </p:txBody>
      </p:sp>
    </p:spTree>
    <p:extLst>
      <p:ext uri="{BB962C8B-B14F-4D97-AF65-F5344CB8AC3E}">
        <p14:creationId xmlns:p14="http://schemas.microsoft.com/office/powerpoint/2010/main" val="41445952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6FFCE-2E09-41AD-B5D0-1F59D30B4C72}" type="slidenum">
              <a:rPr lang="en-US" smtClean="0"/>
              <a:t>8</a:t>
            </a:fld>
            <a:endParaRPr lang="en-US"/>
          </a:p>
        </p:txBody>
      </p:sp>
    </p:spTree>
    <p:extLst>
      <p:ext uri="{BB962C8B-B14F-4D97-AF65-F5344CB8AC3E}">
        <p14:creationId xmlns:p14="http://schemas.microsoft.com/office/powerpoint/2010/main" val="27814524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46FFCE-2E09-41AD-B5D0-1F59D30B4C72}" type="slidenum">
              <a:rPr lang="en-US" smtClean="0"/>
              <a:t>9</a:t>
            </a:fld>
            <a:endParaRPr lang="en-US"/>
          </a:p>
        </p:txBody>
      </p:sp>
    </p:spTree>
    <p:extLst>
      <p:ext uri="{BB962C8B-B14F-4D97-AF65-F5344CB8AC3E}">
        <p14:creationId xmlns:p14="http://schemas.microsoft.com/office/powerpoint/2010/main" val="2547497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9B81F-C347-4BEF-BFDF-29C42F48304A}" type="datetimeFigureOut">
              <a:rPr lang="en-US" smtClean="0"/>
              <a:pPr/>
              <a:t>11/27/2013</a:t>
            </a:fld>
            <a:endParaRPr lang="en-US"/>
          </a:p>
        </p:txBody>
      </p:sp>
      <p:sp>
        <p:nvSpPr>
          <p:cNvPr id="19" name="Footer Placeholder 18"/>
          <p:cNvSpPr>
            <a:spLocks noGrp="1"/>
          </p:cNvSpPr>
          <p:nvPr>
            <p:ph type="ftr" sz="quarter" idx="11"/>
          </p:nvPr>
        </p:nvSpPr>
        <p:spPr/>
        <p:txBody>
          <a:bodyPr/>
          <a:lstStyle/>
          <a:p>
            <a:endParaRPr kumimoji="0" lang="en-US"/>
          </a:p>
        </p:txBody>
      </p:sp>
      <p:sp>
        <p:nvSpPr>
          <p:cNvPr id="27" name="Slide Number Placeholder 2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11/27/2013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11/27/2013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199C53-301A-4EC0-AFBA-1323D651EB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957742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25598DC-68B8-43F8-A0DD-17FDF75358B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647752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40F7B3C-F007-4741-A514-84B6C051C2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88614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0345AA4-CA7A-474A-A414-BFA65047218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91481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849A31F1-F29F-4260-8D72-15215F0BE85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283380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8F7003E-CE02-4819-9D00-5414D2A9820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560391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44396A87-D72D-45A2-A607-6DBF15B2EA3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384986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C931516-11AE-4802-B7AA-F7EFC0356C0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4745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pPr/>
              <a:t>11/27/2013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38C2DFA-256B-4935-B365-D04B94556EE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302169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DD62D1E-9F51-4DF2-8CCA-6C63C6FBFD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327415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FC42AF8-B605-4131-BFF9-A73FB6E804D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9951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11/27/2013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11/27/2013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pPr/>
              <a:t>11/27/2013</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pPr/>
              <a:t>11/27/2013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11/27/2013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pPr/>
              <a:t>11/27/2013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042AED99-7FB4-404E-8A97-64753DCE42EC}" type="slidenum">
              <a:rPr kumimoji="0" lang="en-US" smtClean="0"/>
              <a:pPr/>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11/27/2013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a:xfrm>
            <a:off x="8077200" y="6356350"/>
            <a:ext cx="609600" cy="365125"/>
          </a:xfrm>
        </p:spPr>
        <p:txBody>
          <a:bodyPr/>
          <a:lstStyle/>
          <a:p>
            <a:fld id="{042AED99-7FB4-404E-8A97-64753DCE42EC}" type="slidenum">
              <a:rPr kumimoji="0" lang="en-US" smtClean="0"/>
              <a:pPr/>
              <a:t>‹#›</a:t>
            </a:fld>
            <a:endParaRPr kumimoji="0"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pPr/>
              <a:t>11/27/2013</a:t>
            </a:fld>
            <a:endParaRPr lang="en-US" dirty="0">
              <a:solidFill>
                <a:schemeClr val="tx2">
                  <a:shade val="90000"/>
                </a:scheme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lgn="l" eaLnBrk="1" latinLnBrk="0" hangingPunct="1"/>
            <a:endParaRPr kumimoji="0" lang="en-US" dirty="0">
              <a:solidFill>
                <a:schemeClr val="tx2">
                  <a:shade val="90000"/>
                </a:scheme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kumimoji="0" lang="en-US" smtClean="0"/>
              <a:pPr/>
              <a:t>‹#›</a:t>
            </a:fld>
            <a:endParaRPr kumimoji="0" lang="en-US" dirty="0">
              <a:solidFill>
                <a:schemeClr val="tx2">
                  <a:shade val="90000"/>
                </a:scheme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BE41553F-DF0E-48CB-BC8E-80E54AC8107F}"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3638623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7315200" y="5715000"/>
            <a:ext cx="914400" cy="461665"/>
          </a:xfrm>
          <a:prstGeom prst="rect">
            <a:avLst/>
          </a:prstGeom>
          <a:noFill/>
        </p:spPr>
        <p:txBody>
          <a:bodyPr wrap="square" rtlCol="0">
            <a:spAutoFit/>
          </a:bodyPr>
          <a:lstStyle/>
          <a:p>
            <a:r>
              <a:rPr lang="en-US" sz="2400" dirty="0" smtClean="0">
                <a:solidFill>
                  <a:schemeClr val="bg1"/>
                </a:solidFill>
              </a:rPr>
              <a:t>...</a:t>
            </a:r>
            <a:endParaRPr lang="en-US" sz="2400" dirty="0">
              <a:solidFill>
                <a:schemeClr val="bg1"/>
              </a:solidFill>
            </a:endParaRPr>
          </a:p>
        </p:txBody>
      </p:sp>
    </p:spTree>
    <p:extLst>
      <p:ext uri="{BB962C8B-B14F-4D97-AF65-F5344CB8AC3E}">
        <p14:creationId xmlns:p14="http://schemas.microsoft.com/office/powerpoint/2010/main" val="29559923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Titus 3:1-15</a:t>
            </a:r>
            <a:endParaRPr lang="en-US" dirty="0"/>
          </a:p>
        </p:txBody>
      </p:sp>
      <p:sp>
        <p:nvSpPr>
          <p:cNvPr id="3" name="Subtitle 2"/>
          <p:cNvSpPr>
            <a:spLocks noGrp="1"/>
          </p:cNvSpPr>
          <p:nvPr>
            <p:ph type="subTitle" idx="1"/>
          </p:nvPr>
        </p:nvSpPr>
        <p:spPr/>
        <p:txBody>
          <a:bodyPr/>
          <a:lstStyle/>
          <a:p>
            <a:r>
              <a:rPr lang="en-US" dirty="0" smtClean="0"/>
              <a:t>Auditorium Class Fall 2013</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Titus 3:1-2</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dirty="0" smtClean="0">
                <a:latin typeface="Arial" panose="020B0604020202020204" pitchFamily="34" charset="0"/>
                <a:cs typeface="Arial" panose="020B0604020202020204" pitchFamily="34" charset="0"/>
              </a:rPr>
              <a:t>Remind them</a:t>
            </a:r>
          </a:p>
          <a:p>
            <a:pPr lvl="1"/>
            <a:r>
              <a:rPr lang="en-US" sz="2000" dirty="0" smtClean="0">
                <a:latin typeface="Arial" panose="020B0604020202020204" pitchFamily="34" charset="0"/>
                <a:cs typeface="Arial" panose="020B0604020202020204" pitchFamily="34" charset="0"/>
              </a:rPr>
              <a:t>3:1  Be subject to rulers</a:t>
            </a:r>
          </a:p>
          <a:p>
            <a:pPr lvl="2"/>
            <a:r>
              <a:rPr lang="en-US" sz="1600" dirty="0" smtClean="0">
                <a:latin typeface="Arial" panose="020B0604020202020204" pitchFamily="34" charset="0"/>
                <a:cs typeface="Arial" panose="020B0604020202020204" pitchFamily="34" charset="0"/>
              </a:rPr>
              <a:t>Consider:</a:t>
            </a:r>
          </a:p>
          <a:p>
            <a:pPr lvl="3"/>
            <a:r>
              <a:rPr lang="en-US" sz="1600" dirty="0">
                <a:latin typeface="Arial" panose="020B0604020202020204" pitchFamily="34" charset="0"/>
                <a:cs typeface="Arial" panose="020B0604020202020204" pitchFamily="34" charset="0"/>
              </a:rPr>
              <a:t>Mark 12:17  “render to Caesar the things that are Caesar’s, and to God the things that are God’s.”</a:t>
            </a:r>
          </a:p>
          <a:p>
            <a:pPr lvl="3"/>
            <a:r>
              <a:rPr lang="en-US" sz="1600" dirty="0" smtClean="0">
                <a:latin typeface="Arial" panose="020B0604020202020204" pitchFamily="34" charset="0"/>
                <a:cs typeface="Arial" panose="020B0604020202020204" pitchFamily="34" charset="0"/>
              </a:rPr>
              <a:t>Romans 13:1-8  “</a:t>
            </a:r>
            <a:r>
              <a:rPr lang="en-US" sz="1600" u="sng" dirty="0" smtClean="0">
                <a:latin typeface="Arial" panose="020B0604020202020204" pitchFamily="34" charset="0"/>
                <a:cs typeface="Arial" panose="020B0604020202020204" pitchFamily="34" charset="0"/>
              </a:rPr>
              <a:t>render therefore to all their dues</a:t>
            </a:r>
            <a:r>
              <a:rPr lang="en-US" sz="1600" dirty="0" smtClean="0">
                <a:latin typeface="Arial" panose="020B0604020202020204" pitchFamily="34" charset="0"/>
                <a:cs typeface="Arial" panose="020B0604020202020204" pitchFamily="34" charset="0"/>
              </a:rPr>
              <a:t>: tribute to whom tribute is due; custom to whom custom; fear to whom fear; </a:t>
            </a:r>
            <a:r>
              <a:rPr lang="en-US" sz="1600" dirty="0" err="1" smtClean="0">
                <a:latin typeface="Arial" panose="020B0604020202020204" pitchFamily="34" charset="0"/>
                <a:cs typeface="Arial" panose="020B0604020202020204" pitchFamily="34" charset="0"/>
              </a:rPr>
              <a:t>honour</a:t>
            </a:r>
            <a:r>
              <a:rPr lang="en-US" sz="1600" dirty="0" smtClean="0">
                <a:latin typeface="Arial" panose="020B0604020202020204" pitchFamily="34" charset="0"/>
                <a:cs typeface="Arial" panose="020B0604020202020204" pitchFamily="34" charset="0"/>
              </a:rPr>
              <a:t> to whom </a:t>
            </a:r>
            <a:r>
              <a:rPr lang="en-US" sz="1600" dirty="0" err="1" smtClean="0">
                <a:latin typeface="Arial" panose="020B0604020202020204" pitchFamily="34" charset="0"/>
                <a:cs typeface="Arial" panose="020B0604020202020204" pitchFamily="34" charset="0"/>
              </a:rPr>
              <a:t>honour</a:t>
            </a:r>
            <a:r>
              <a:rPr lang="en-US" sz="1600" dirty="0" smtClean="0">
                <a:latin typeface="Arial" panose="020B0604020202020204" pitchFamily="34" charset="0"/>
                <a:cs typeface="Arial" panose="020B0604020202020204" pitchFamily="34" charset="0"/>
              </a:rPr>
              <a:t>.” (7)</a:t>
            </a:r>
          </a:p>
          <a:p>
            <a:pPr lvl="3"/>
            <a:r>
              <a:rPr lang="en-US" sz="1600" dirty="0" smtClean="0">
                <a:latin typeface="Arial" panose="020B0604020202020204" pitchFamily="34" charset="0"/>
                <a:cs typeface="Arial" panose="020B0604020202020204" pitchFamily="34" charset="0"/>
              </a:rPr>
              <a:t>1 Peter 2:13-14  “</a:t>
            </a:r>
            <a:r>
              <a:rPr lang="en-US" sz="1600" u="sng" dirty="0" smtClean="0">
                <a:latin typeface="Arial" panose="020B0604020202020204" pitchFamily="34" charset="0"/>
                <a:cs typeface="Arial" panose="020B0604020202020204" pitchFamily="34" charset="0"/>
              </a:rPr>
              <a:t>submit yourselves to every ordinance of man</a:t>
            </a:r>
            <a:r>
              <a:rPr lang="en-US" sz="1600" dirty="0" smtClean="0">
                <a:latin typeface="Arial" panose="020B0604020202020204" pitchFamily="34" charset="0"/>
                <a:cs typeface="Arial" panose="020B0604020202020204" pitchFamily="34" charset="0"/>
              </a:rPr>
              <a:t> for the Lord’s sake: whether it be to the king, as supreme; or unto governors...”</a:t>
            </a:r>
          </a:p>
          <a:p>
            <a:pPr lvl="2"/>
            <a:r>
              <a:rPr lang="en-US" sz="1600" dirty="0">
                <a:latin typeface="Arial" panose="020B0604020202020204" pitchFamily="34" charset="0"/>
                <a:cs typeface="Arial" panose="020B0604020202020204" pitchFamily="34" charset="0"/>
              </a:rPr>
              <a:t>Civil war, civil </a:t>
            </a:r>
            <a:r>
              <a:rPr lang="en-US" sz="1600" dirty="0" smtClean="0">
                <a:latin typeface="Arial" panose="020B0604020202020204" pitchFamily="34" charset="0"/>
                <a:cs typeface="Arial" panose="020B0604020202020204" pitchFamily="34" charset="0"/>
              </a:rPr>
              <a:t>disobedience, and “passive </a:t>
            </a:r>
            <a:r>
              <a:rPr lang="en-US" sz="1600" dirty="0">
                <a:latin typeface="Arial" panose="020B0604020202020204" pitchFamily="34" charset="0"/>
                <a:cs typeface="Arial" panose="020B0604020202020204" pitchFamily="34" charset="0"/>
              </a:rPr>
              <a:t>resistance” </a:t>
            </a:r>
            <a:r>
              <a:rPr lang="en-US" sz="1600" dirty="0" smtClean="0">
                <a:latin typeface="Arial" panose="020B0604020202020204" pitchFamily="34" charset="0"/>
                <a:cs typeface="Arial" panose="020B0604020202020204" pitchFamily="34" charset="0"/>
              </a:rPr>
              <a:t>would </a:t>
            </a:r>
            <a:r>
              <a:rPr lang="en-US" sz="1600" dirty="0">
                <a:latin typeface="Arial" panose="020B0604020202020204" pitchFamily="34" charset="0"/>
                <a:cs typeface="Arial" panose="020B0604020202020204" pitchFamily="34" charset="0"/>
              </a:rPr>
              <a:t>not fit the </a:t>
            </a:r>
            <a:r>
              <a:rPr lang="en-US" sz="1600" dirty="0" smtClean="0">
                <a:latin typeface="Arial" panose="020B0604020202020204" pitchFamily="34" charset="0"/>
                <a:cs typeface="Arial" panose="020B0604020202020204" pitchFamily="34" charset="0"/>
              </a:rPr>
              <a:t>character </a:t>
            </a:r>
            <a:r>
              <a:rPr lang="en-US" sz="1600" dirty="0">
                <a:latin typeface="Arial" panose="020B0604020202020204" pitchFamily="34" charset="0"/>
                <a:cs typeface="Arial" panose="020B0604020202020204" pitchFamily="34" charset="0"/>
              </a:rPr>
              <a:t>of a </a:t>
            </a:r>
            <a:r>
              <a:rPr lang="en-US" sz="1600" dirty="0" smtClean="0">
                <a:latin typeface="Arial" panose="020B0604020202020204" pitchFamily="34" charset="0"/>
                <a:cs typeface="Arial" panose="020B0604020202020204" pitchFamily="34" charset="0"/>
              </a:rPr>
              <a:t>saint, one who is to be subject to rulers. </a:t>
            </a:r>
            <a:endParaRPr lang="en-US" sz="1600" dirty="0">
              <a:latin typeface="Arial" panose="020B0604020202020204" pitchFamily="34" charset="0"/>
              <a:cs typeface="Arial" panose="020B0604020202020204" pitchFamily="34" charset="0"/>
            </a:endParaRPr>
          </a:p>
          <a:p>
            <a:pPr marL="667512" lvl="2" indent="0">
              <a:buNone/>
            </a:pPr>
            <a:endParaRPr lang="en-US" sz="1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05882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Titus 3:1-2</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dirty="0" smtClean="0">
                <a:latin typeface="Arial" panose="020B0604020202020204" pitchFamily="34" charset="0"/>
                <a:cs typeface="Arial" panose="020B0604020202020204" pitchFamily="34" charset="0"/>
              </a:rPr>
              <a:t>Remind them</a:t>
            </a:r>
          </a:p>
          <a:p>
            <a:pPr lvl="1"/>
            <a:r>
              <a:rPr lang="en-US" sz="2000" dirty="0" smtClean="0">
                <a:latin typeface="Arial" panose="020B0604020202020204" pitchFamily="34" charset="0"/>
                <a:cs typeface="Arial" panose="020B0604020202020204" pitchFamily="34" charset="0"/>
              </a:rPr>
              <a:t>3:2  Speak evil of no man, be no brawlers</a:t>
            </a:r>
          </a:p>
          <a:p>
            <a:pPr lvl="2"/>
            <a:r>
              <a:rPr lang="en-US" sz="1600" dirty="0" smtClean="0">
                <a:latin typeface="Arial" panose="020B0604020202020204" pitchFamily="34" charset="0"/>
                <a:cs typeface="Arial" panose="020B0604020202020204" pitchFamily="34" charset="0"/>
              </a:rPr>
              <a:t>Consider:</a:t>
            </a:r>
          </a:p>
          <a:p>
            <a:pPr lvl="3"/>
            <a:r>
              <a:rPr lang="en-US" sz="1600" dirty="0" smtClean="0">
                <a:latin typeface="Arial" panose="020B0604020202020204" pitchFamily="34" charset="0"/>
                <a:cs typeface="Arial" panose="020B0604020202020204" pitchFamily="34" charset="0"/>
              </a:rPr>
              <a:t>1:7  “no striker” (“not violent” NIV)</a:t>
            </a:r>
          </a:p>
          <a:p>
            <a:pPr lvl="3"/>
            <a:r>
              <a:rPr lang="en-US" sz="1600" dirty="0" smtClean="0">
                <a:latin typeface="Arial" panose="020B0604020202020204" pitchFamily="34" charset="0"/>
                <a:cs typeface="Arial" panose="020B0604020202020204" pitchFamily="34" charset="0"/>
              </a:rPr>
              <a:t>2:9  “servants...not answering again” (“not to talk back” NIV)</a:t>
            </a:r>
          </a:p>
          <a:p>
            <a:pPr lvl="2"/>
            <a:r>
              <a:rPr lang="en-US" sz="1600" dirty="0" smtClean="0">
                <a:latin typeface="Arial" panose="020B0604020202020204" pitchFamily="34" charset="0"/>
                <a:cs typeface="Arial" panose="020B0604020202020204" pitchFamily="34" charset="0"/>
              </a:rPr>
              <a:t>Meekness should be </a:t>
            </a:r>
            <a:r>
              <a:rPr lang="en-US" sz="1600" dirty="0">
                <a:latin typeface="Arial" panose="020B0604020202020204" pitchFamily="34" charset="0"/>
                <a:cs typeface="Arial" panose="020B0604020202020204" pitchFamily="34" charset="0"/>
              </a:rPr>
              <a:t>shown in </a:t>
            </a:r>
            <a:r>
              <a:rPr lang="en-US" sz="1600" dirty="0" smtClean="0">
                <a:latin typeface="Arial" panose="020B0604020202020204" pitchFamily="34" charset="0"/>
                <a:cs typeface="Arial" panose="020B0604020202020204" pitchFamily="34" charset="0"/>
              </a:rPr>
              <a:t>our reaction </a:t>
            </a:r>
            <a:r>
              <a:rPr lang="en-US" sz="1600" dirty="0">
                <a:latin typeface="Arial" panose="020B0604020202020204" pitchFamily="34" charset="0"/>
                <a:cs typeface="Arial" panose="020B0604020202020204" pitchFamily="34" charset="0"/>
              </a:rPr>
              <a:t>to </a:t>
            </a:r>
            <a:r>
              <a:rPr lang="en-US" sz="1600" dirty="0" smtClean="0">
                <a:latin typeface="Arial" panose="020B0604020202020204" pitchFamily="34" charset="0"/>
                <a:cs typeface="Arial" panose="020B0604020202020204" pitchFamily="34" charset="0"/>
              </a:rPr>
              <a:t>insults from men.  </a:t>
            </a:r>
          </a:p>
          <a:p>
            <a:pPr lvl="2"/>
            <a:r>
              <a:rPr lang="en-US" sz="1600" dirty="0" smtClean="0">
                <a:latin typeface="Arial" panose="020B0604020202020204" pitchFamily="34" charset="0"/>
                <a:cs typeface="Arial" panose="020B0604020202020204" pitchFamily="34" charset="0"/>
              </a:rPr>
              <a:t>1 Peter 2:19-23  “Christ... who, when he was reviled, reviled not again; when he suffered, he threatened not; but committed himself to him that </a:t>
            </a:r>
            <a:r>
              <a:rPr lang="en-US" sz="1600" dirty="0" err="1" smtClean="0">
                <a:latin typeface="Arial" panose="020B0604020202020204" pitchFamily="34" charset="0"/>
                <a:cs typeface="Arial" panose="020B0604020202020204" pitchFamily="34" charset="0"/>
              </a:rPr>
              <a:t>judgeth</a:t>
            </a:r>
            <a:r>
              <a:rPr lang="en-US" sz="1600" dirty="0" smtClean="0">
                <a:latin typeface="Arial" panose="020B0604020202020204" pitchFamily="34" charset="0"/>
                <a:cs typeface="Arial" panose="020B0604020202020204" pitchFamily="34" charset="0"/>
              </a:rPr>
              <a:t> righteously”</a:t>
            </a:r>
          </a:p>
          <a:p>
            <a:pPr lvl="2"/>
            <a:r>
              <a:rPr lang="en-US" sz="1600" dirty="0" smtClean="0">
                <a:latin typeface="Arial" panose="020B0604020202020204" pitchFamily="34" charset="0"/>
                <a:cs typeface="Arial" panose="020B0604020202020204" pitchFamily="34" charset="0"/>
              </a:rPr>
              <a:t>A Christian should practice “perfect courtesy toward all people.”  ESV</a:t>
            </a:r>
            <a:endParaRPr lang="en-US"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14487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Titus 3:3-8</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dirty="0" smtClean="0">
                <a:latin typeface="Arial" panose="020B0604020202020204" pitchFamily="34" charset="0"/>
                <a:cs typeface="Arial" panose="020B0604020202020204" pitchFamily="34" charset="0"/>
              </a:rPr>
              <a:t>Christians have been forgiven</a:t>
            </a:r>
          </a:p>
          <a:p>
            <a:pPr lvl="1"/>
            <a:r>
              <a:rPr lang="en-US" sz="2000" dirty="0" smtClean="0">
                <a:latin typeface="Arial" panose="020B0604020202020204" pitchFamily="34" charset="0"/>
                <a:cs typeface="Arial" panose="020B0604020202020204" pitchFamily="34" charset="0"/>
              </a:rPr>
              <a:t>3:3  For we ourselves were once...</a:t>
            </a:r>
          </a:p>
          <a:p>
            <a:pPr lvl="2"/>
            <a:r>
              <a:rPr lang="en-US" sz="1600" dirty="0" smtClean="0">
                <a:latin typeface="Arial" panose="020B0604020202020204" pitchFamily="34" charset="0"/>
                <a:cs typeface="Arial" panose="020B0604020202020204" pitchFamily="34" charset="0"/>
              </a:rPr>
              <a:t>1 Corinthians 6:9-11  “and such were some of you: but ye are washed”</a:t>
            </a:r>
          </a:p>
          <a:p>
            <a:pPr lvl="2"/>
            <a:r>
              <a:rPr lang="en-US" sz="1600" dirty="0" smtClean="0">
                <a:latin typeface="Arial" panose="020B0604020202020204" pitchFamily="34" charset="0"/>
                <a:cs typeface="Arial" panose="020B0604020202020204" pitchFamily="34" charset="0"/>
              </a:rPr>
              <a:t>Having been saved, we should be living differently. (Romans 12:2, Ephesians 4:1, 22-24)</a:t>
            </a:r>
          </a:p>
          <a:p>
            <a:pPr lvl="2"/>
            <a:endParaRPr lang="en-US" sz="1600" dirty="0" smtClean="0">
              <a:latin typeface="Arial" panose="020B0604020202020204" pitchFamily="34" charset="0"/>
              <a:cs typeface="Arial" panose="020B0604020202020204" pitchFamily="34" charset="0"/>
            </a:endParaRPr>
          </a:p>
          <a:p>
            <a:pPr lvl="1"/>
            <a:r>
              <a:rPr lang="en-US" sz="2000" dirty="0" smtClean="0">
                <a:latin typeface="Arial" panose="020B0604020202020204" pitchFamily="34" charset="0"/>
                <a:cs typeface="Arial" panose="020B0604020202020204" pitchFamily="34" charset="0"/>
              </a:rPr>
              <a:t>3:5  washing of regeneration</a:t>
            </a:r>
          </a:p>
          <a:p>
            <a:pPr lvl="2"/>
            <a:r>
              <a:rPr lang="en-US" sz="1600" dirty="0" smtClean="0">
                <a:latin typeface="Arial" panose="020B0604020202020204" pitchFamily="34" charset="0"/>
                <a:cs typeface="Arial" panose="020B0604020202020204" pitchFamily="34" charset="0"/>
              </a:rPr>
              <a:t>Revelation 7:14  “washed their robes in the blood of the lamb”</a:t>
            </a:r>
          </a:p>
          <a:p>
            <a:pPr lvl="2"/>
            <a:r>
              <a:rPr lang="en-US" sz="1600" dirty="0" smtClean="0">
                <a:latin typeface="Arial" panose="020B0604020202020204" pitchFamily="34" charset="0"/>
                <a:cs typeface="Arial" panose="020B0604020202020204" pitchFamily="34" charset="0"/>
              </a:rPr>
              <a:t>1 Corinthians 6:9-11  “and such were some of you: but ye are washed”</a:t>
            </a:r>
          </a:p>
        </p:txBody>
      </p:sp>
    </p:spTree>
    <p:extLst>
      <p:ext uri="{BB962C8B-B14F-4D97-AF65-F5344CB8AC3E}">
        <p14:creationId xmlns:p14="http://schemas.microsoft.com/office/powerpoint/2010/main" val="756933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Titus 3:3-8</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dirty="0" smtClean="0">
                <a:latin typeface="Arial" panose="020B0604020202020204" pitchFamily="34" charset="0"/>
                <a:cs typeface="Arial" panose="020B0604020202020204" pitchFamily="34" charset="0"/>
              </a:rPr>
              <a:t>Christians have been forgiven</a:t>
            </a:r>
          </a:p>
          <a:p>
            <a:pPr lvl="1"/>
            <a:r>
              <a:rPr lang="en-US" sz="2000" dirty="0" smtClean="0">
                <a:latin typeface="Arial" panose="020B0604020202020204" pitchFamily="34" charset="0"/>
                <a:cs typeface="Arial" panose="020B0604020202020204" pitchFamily="34" charset="0"/>
              </a:rPr>
              <a:t>3:5-7  Not by works of righteousness, but according to his mercy</a:t>
            </a:r>
          </a:p>
          <a:p>
            <a:pPr lvl="2"/>
            <a:r>
              <a:rPr lang="en-US" sz="1600" dirty="0" smtClean="0">
                <a:latin typeface="Arial" panose="020B0604020202020204" pitchFamily="34" charset="0"/>
                <a:cs typeface="Arial" panose="020B0604020202020204" pitchFamily="34" charset="0"/>
              </a:rPr>
              <a:t>God’s </a:t>
            </a:r>
            <a:r>
              <a:rPr lang="en-US" sz="1600" u="sng" dirty="0" smtClean="0">
                <a:latin typeface="Arial" panose="020B0604020202020204" pitchFamily="34" charset="0"/>
                <a:cs typeface="Arial" panose="020B0604020202020204" pitchFamily="34" charset="0"/>
              </a:rPr>
              <a:t>grace</a:t>
            </a:r>
            <a:r>
              <a:rPr lang="en-US" sz="1600" dirty="0" smtClean="0">
                <a:latin typeface="Arial" panose="020B0604020202020204" pitchFamily="34" charset="0"/>
                <a:cs typeface="Arial" panose="020B0604020202020204" pitchFamily="34" charset="0"/>
              </a:rPr>
              <a:t> is the </a:t>
            </a:r>
            <a:r>
              <a:rPr lang="en-US" sz="1600" u="sng" dirty="0" smtClean="0">
                <a:latin typeface="Arial" panose="020B0604020202020204" pitchFamily="34" charset="0"/>
                <a:cs typeface="Arial" panose="020B0604020202020204" pitchFamily="34" charset="0"/>
              </a:rPr>
              <a:t>basis</a:t>
            </a:r>
            <a:r>
              <a:rPr lang="en-US" sz="1600" dirty="0" smtClean="0">
                <a:latin typeface="Arial" panose="020B0604020202020204" pitchFamily="34" charset="0"/>
                <a:cs typeface="Arial" panose="020B0604020202020204" pitchFamily="34" charset="0"/>
              </a:rPr>
              <a:t> of our salvation.  God’s grace is what makes our salvation possible.</a:t>
            </a:r>
          </a:p>
          <a:p>
            <a:pPr lvl="2"/>
            <a:r>
              <a:rPr lang="en-US" sz="1600" dirty="0" smtClean="0">
                <a:latin typeface="Arial" panose="020B0604020202020204" pitchFamily="34" charset="0"/>
                <a:cs typeface="Arial" panose="020B0604020202020204" pitchFamily="34" charset="0"/>
              </a:rPr>
              <a:t>Consider Jericho to illustrate the difference between  the </a:t>
            </a:r>
            <a:r>
              <a:rPr lang="en-US" sz="1600" u="sng" dirty="0" smtClean="0">
                <a:latin typeface="Arial" panose="020B0604020202020204" pitchFamily="34" charset="0"/>
                <a:cs typeface="Arial" panose="020B0604020202020204" pitchFamily="34" charset="0"/>
              </a:rPr>
              <a:t>basis</a:t>
            </a:r>
            <a:r>
              <a:rPr lang="en-US" sz="1600" dirty="0" smtClean="0">
                <a:latin typeface="Arial" panose="020B0604020202020204" pitchFamily="34" charset="0"/>
                <a:cs typeface="Arial" panose="020B0604020202020204" pitchFamily="34" charset="0"/>
              </a:rPr>
              <a:t> for a gift and the </a:t>
            </a:r>
            <a:r>
              <a:rPr lang="en-US" sz="1600" u="sng" dirty="0" smtClean="0">
                <a:latin typeface="Arial" panose="020B0604020202020204" pitchFamily="34" charset="0"/>
                <a:cs typeface="Arial" panose="020B0604020202020204" pitchFamily="34" charset="0"/>
              </a:rPr>
              <a:t>conditions</a:t>
            </a:r>
            <a:r>
              <a:rPr lang="en-US" sz="1600" dirty="0" smtClean="0">
                <a:latin typeface="Arial" panose="020B0604020202020204" pitchFamily="34" charset="0"/>
                <a:cs typeface="Arial" panose="020B0604020202020204" pitchFamily="34" charset="0"/>
              </a:rPr>
              <a:t> for receiving a gift.</a:t>
            </a:r>
          </a:p>
          <a:p>
            <a:pPr lvl="3"/>
            <a:r>
              <a:rPr lang="en-US" sz="1600" dirty="0" smtClean="0">
                <a:latin typeface="Arial" panose="020B0604020202020204" pitchFamily="34" charset="0"/>
                <a:cs typeface="Arial" panose="020B0604020202020204" pitchFamily="34" charset="0"/>
              </a:rPr>
              <a:t>God gave Jericho to </a:t>
            </a:r>
            <a:r>
              <a:rPr lang="en-US" sz="1600" dirty="0" err="1" smtClean="0">
                <a:latin typeface="Arial" panose="020B0604020202020204" pitchFamily="34" charset="0"/>
                <a:cs typeface="Arial" panose="020B0604020202020204" pitchFamily="34" charset="0"/>
              </a:rPr>
              <a:t>israel</a:t>
            </a:r>
            <a:r>
              <a:rPr lang="en-US" sz="1600" dirty="0" smtClean="0">
                <a:latin typeface="Arial" panose="020B0604020202020204" pitchFamily="34" charset="0"/>
                <a:cs typeface="Arial" panose="020B0604020202020204" pitchFamily="34" charset="0"/>
              </a:rPr>
              <a:t> </a:t>
            </a:r>
            <a:r>
              <a:rPr lang="en-US" sz="1600" u="sng" dirty="0" smtClean="0">
                <a:latin typeface="Arial" panose="020B0604020202020204" pitchFamily="34" charset="0"/>
                <a:cs typeface="Arial" panose="020B0604020202020204" pitchFamily="34" charset="0"/>
              </a:rPr>
              <a:t>based</a:t>
            </a:r>
            <a:r>
              <a:rPr lang="en-US" sz="1600" dirty="0" smtClean="0">
                <a:latin typeface="Arial" panose="020B0604020202020204" pitchFamily="34" charset="0"/>
                <a:cs typeface="Arial" panose="020B0604020202020204" pitchFamily="34" charset="0"/>
              </a:rPr>
              <a:t> upon his </a:t>
            </a:r>
            <a:r>
              <a:rPr lang="en-US" sz="1600" u="sng" dirty="0" smtClean="0">
                <a:latin typeface="Arial" panose="020B0604020202020204" pitchFamily="34" charset="0"/>
                <a:cs typeface="Arial" panose="020B0604020202020204" pitchFamily="34" charset="0"/>
              </a:rPr>
              <a:t>grace</a:t>
            </a:r>
            <a:r>
              <a:rPr lang="en-US" sz="1600" dirty="0" smtClean="0">
                <a:latin typeface="Arial" panose="020B0604020202020204" pitchFamily="34" charset="0"/>
                <a:cs typeface="Arial" panose="020B0604020202020204" pitchFamily="34" charset="0"/>
              </a:rPr>
              <a:t>, they certainly didn’t deserve it. But Israel received that gift </a:t>
            </a:r>
            <a:r>
              <a:rPr lang="en-US" sz="1600" u="sng" dirty="0" smtClean="0">
                <a:latin typeface="Arial" panose="020B0604020202020204" pitchFamily="34" charset="0"/>
                <a:cs typeface="Arial" panose="020B0604020202020204" pitchFamily="34" charset="0"/>
              </a:rPr>
              <a:t>conditionally</a:t>
            </a:r>
            <a:r>
              <a:rPr lang="en-US" sz="1600" dirty="0" smtClean="0">
                <a:latin typeface="Arial" panose="020B0604020202020204" pitchFamily="34" charset="0"/>
                <a:cs typeface="Arial" panose="020B0604020202020204" pitchFamily="34" charset="0"/>
              </a:rPr>
              <a:t> upon their </a:t>
            </a:r>
            <a:r>
              <a:rPr lang="en-US" sz="1600" u="sng" dirty="0" smtClean="0">
                <a:latin typeface="Arial" panose="020B0604020202020204" pitchFamily="34" charset="0"/>
                <a:cs typeface="Arial" panose="020B0604020202020204" pitchFamily="34" charset="0"/>
              </a:rPr>
              <a:t>obedience</a:t>
            </a:r>
            <a:r>
              <a:rPr lang="en-US" sz="1600" dirty="0" smtClean="0">
                <a:latin typeface="Arial" panose="020B0604020202020204" pitchFamily="34" charset="0"/>
                <a:cs typeface="Arial" panose="020B0604020202020204" pitchFamily="34" charset="0"/>
              </a:rPr>
              <a:t> to God’s commands.  In order to receive the “gift” of Jericho, they had to walk around the city for seven days.  Joshua 6:2-5</a:t>
            </a:r>
          </a:p>
          <a:p>
            <a:pPr lvl="3"/>
            <a:r>
              <a:rPr lang="en-US" sz="1600" dirty="0" smtClean="0">
                <a:latin typeface="Arial" panose="020B0604020202020204" pitchFamily="34" charset="0"/>
                <a:cs typeface="Arial" panose="020B0604020202020204" pitchFamily="34" charset="0"/>
              </a:rPr>
              <a:t>Israel received Jericho “not by works of righteousness”, but on the basis of God’s grace.</a:t>
            </a:r>
          </a:p>
          <a:p>
            <a:pPr lvl="2"/>
            <a:endParaRPr lang="en-US" sz="15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69333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Titus 3:3-8</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dirty="0" smtClean="0">
                <a:latin typeface="Arial" panose="020B0604020202020204" pitchFamily="34" charset="0"/>
                <a:cs typeface="Arial" panose="020B0604020202020204" pitchFamily="34" charset="0"/>
              </a:rPr>
              <a:t>Christians have been forgiven</a:t>
            </a:r>
          </a:p>
          <a:p>
            <a:pPr lvl="1"/>
            <a:r>
              <a:rPr lang="en-US" sz="2000" dirty="0" smtClean="0">
                <a:latin typeface="Arial" panose="020B0604020202020204" pitchFamily="34" charset="0"/>
                <a:cs typeface="Arial" panose="020B0604020202020204" pitchFamily="34" charset="0"/>
              </a:rPr>
              <a:t>3:5-7  Not by works of righteousness, but according to his mercy</a:t>
            </a:r>
          </a:p>
          <a:p>
            <a:pPr lvl="2"/>
            <a:r>
              <a:rPr lang="en-US" sz="1600" dirty="0" smtClean="0">
                <a:latin typeface="Arial" panose="020B0604020202020204" pitchFamily="34" charset="0"/>
                <a:cs typeface="Arial" panose="020B0604020202020204" pitchFamily="34" charset="0"/>
              </a:rPr>
              <a:t>Question:  Is the blood of Christ necessary for our forgiveness?  We understand from other passages that the blood of Christ is necessary for our forgiveness.  Mercy and grace do not exclude the blood of Christ.  </a:t>
            </a:r>
          </a:p>
          <a:p>
            <a:pPr lvl="2"/>
            <a:r>
              <a:rPr lang="en-US" sz="1600" dirty="0" smtClean="0">
                <a:latin typeface="Arial" panose="020B0604020202020204" pitchFamily="34" charset="0"/>
                <a:cs typeface="Arial" panose="020B0604020202020204" pitchFamily="34" charset="0"/>
              </a:rPr>
              <a:t>Question:  Are repentance and other conditions necessary for forgiveness?  We understand from other passages that repentance and other commands are necessary for our forgiveness.  Mercy and grace do not exclude repentance.</a:t>
            </a:r>
          </a:p>
          <a:p>
            <a:pPr lvl="2"/>
            <a:r>
              <a:rPr lang="en-US" sz="1600" dirty="0" smtClean="0">
                <a:latin typeface="Arial" panose="020B0604020202020204" pitchFamily="34" charset="0"/>
                <a:cs typeface="Arial" panose="020B0604020202020204" pitchFamily="34" charset="0"/>
              </a:rPr>
              <a:t>Many passages teach us the conditions we must meet in order to be washed from our sins by the blood of Christ.  Take passages about baptism for example.  (Colossians 2:11-13, Mark 16:16, Acts 2:38, Acts 22:16)</a:t>
            </a:r>
          </a:p>
          <a:p>
            <a:pPr lvl="2"/>
            <a:r>
              <a:rPr lang="en-US" sz="1600" dirty="0" smtClean="0">
                <a:latin typeface="Arial" panose="020B0604020202020204" pitchFamily="34" charset="0"/>
                <a:cs typeface="Arial" panose="020B0604020202020204" pitchFamily="34" charset="0"/>
              </a:rPr>
              <a:t>Man’s forgiveness is based upon God’s grace, but conditioned upon his obedience.</a:t>
            </a:r>
          </a:p>
          <a:p>
            <a:pPr lvl="2"/>
            <a:endParaRPr lang="en-US" sz="1600" dirty="0" smtClean="0">
              <a:latin typeface="Arial" panose="020B0604020202020204" pitchFamily="34" charset="0"/>
              <a:cs typeface="Arial" panose="020B0604020202020204" pitchFamily="34" charset="0"/>
            </a:endParaRPr>
          </a:p>
          <a:p>
            <a:pPr lvl="2"/>
            <a:endParaRPr lang="en-US" sz="1500" dirty="0" smtClean="0">
              <a:latin typeface="Arial" panose="020B0604020202020204" pitchFamily="34" charset="0"/>
              <a:cs typeface="Arial" panose="020B0604020202020204" pitchFamily="34" charset="0"/>
            </a:endParaRPr>
          </a:p>
          <a:p>
            <a:pPr lvl="2"/>
            <a:endParaRPr lang="en-US" sz="15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6933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Titus 3:9-11</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dirty="0" smtClean="0">
                <a:latin typeface="Arial" panose="020B0604020202020204" pitchFamily="34" charset="0"/>
                <a:cs typeface="Arial" panose="020B0604020202020204" pitchFamily="34" charset="0"/>
              </a:rPr>
              <a:t>Avoid foolish questions</a:t>
            </a:r>
          </a:p>
          <a:p>
            <a:pPr lvl="1"/>
            <a:r>
              <a:rPr lang="en-US" sz="1800" dirty="0" smtClean="0">
                <a:latin typeface="Arial" panose="020B0604020202020204" pitchFamily="34" charset="0"/>
                <a:cs typeface="Arial" panose="020B0604020202020204" pitchFamily="34" charset="0"/>
              </a:rPr>
              <a:t>Has God spoken?</a:t>
            </a:r>
          </a:p>
          <a:p>
            <a:pPr lvl="2"/>
            <a:r>
              <a:rPr lang="en-US" sz="1500" dirty="0" smtClean="0">
                <a:latin typeface="Arial" panose="020B0604020202020204" pitchFamily="34" charset="0"/>
                <a:cs typeface="Arial" panose="020B0604020202020204" pitchFamily="34" charset="0"/>
              </a:rPr>
              <a:t>Deuteronomy </a:t>
            </a:r>
            <a:r>
              <a:rPr lang="en-US" sz="1500" dirty="0" smtClean="0">
                <a:latin typeface="Arial" panose="020B0604020202020204" pitchFamily="34" charset="0"/>
                <a:cs typeface="Arial" panose="020B0604020202020204" pitchFamily="34" charset="0"/>
              </a:rPr>
              <a:t>29:29, Luke 20:33-38  Some things are not revealed</a:t>
            </a:r>
          </a:p>
          <a:p>
            <a:pPr lvl="2"/>
            <a:r>
              <a:rPr lang="en-US" sz="1500" dirty="0" smtClean="0">
                <a:latin typeface="Arial" panose="020B0604020202020204" pitchFamily="34" charset="0"/>
                <a:cs typeface="Arial" panose="020B0604020202020204" pitchFamily="34" charset="0"/>
              </a:rPr>
              <a:t>Deuteronomy 29:29, Luke 20:33-38  Some things are revealed</a:t>
            </a:r>
          </a:p>
          <a:p>
            <a:pPr lvl="2"/>
            <a:r>
              <a:rPr lang="en-US" sz="1500" dirty="0" smtClean="0">
                <a:latin typeface="Arial" panose="020B0604020202020204" pitchFamily="34" charset="0"/>
                <a:cs typeface="Arial" panose="020B0604020202020204" pitchFamily="34" charset="0"/>
              </a:rPr>
              <a:t>2 Corinthians 4:13  We </a:t>
            </a:r>
            <a:r>
              <a:rPr lang="en-US" sz="1500" dirty="0" smtClean="0">
                <a:latin typeface="Arial" panose="020B0604020202020204" pitchFamily="34" charset="0"/>
                <a:cs typeface="Arial" panose="020B0604020202020204" pitchFamily="34" charset="0"/>
              </a:rPr>
              <a:t>want </a:t>
            </a:r>
            <a:r>
              <a:rPr lang="en-US" sz="1500" dirty="0" smtClean="0">
                <a:latin typeface="Arial" panose="020B0604020202020204" pitchFamily="34" charset="0"/>
                <a:cs typeface="Arial" panose="020B0604020202020204" pitchFamily="34" charset="0"/>
              </a:rPr>
              <a:t>wisdom </a:t>
            </a:r>
            <a:r>
              <a:rPr lang="en-US" sz="1500" dirty="0" smtClean="0">
                <a:latin typeface="Arial" panose="020B0604020202020204" pitchFamily="34" charset="0"/>
                <a:cs typeface="Arial" panose="020B0604020202020204" pitchFamily="34" charset="0"/>
              </a:rPr>
              <a:t>to understand the difference</a:t>
            </a:r>
            <a:r>
              <a:rPr lang="en-US" sz="1500" dirty="0" smtClean="0">
                <a:latin typeface="Arial" panose="020B0604020202020204" pitchFamily="34" charset="0"/>
                <a:cs typeface="Arial" panose="020B0604020202020204" pitchFamily="34" charset="0"/>
              </a:rPr>
              <a:t>. and the spirit of faith to speak.</a:t>
            </a:r>
          </a:p>
          <a:p>
            <a:pPr lvl="2"/>
            <a:r>
              <a:rPr lang="en-US" sz="1500" dirty="0" smtClean="0">
                <a:latin typeface="Arial" panose="020B0604020202020204" pitchFamily="34" charset="0"/>
                <a:cs typeface="Arial" panose="020B0604020202020204" pitchFamily="34" charset="0"/>
              </a:rPr>
              <a:t>1 Timothy 6:3-5  Accept the wholesome words of the Lord.</a:t>
            </a:r>
            <a:endParaRPr lang="en-US" sz="1500" dirty="0" smtClean="0">
              <a:latin typeface="Arial" panose="020B0604020202020204" pitchFamily="34" charset="0"/>
              <a:cs typeface="Arial" panose="020B0604020202020204" pitchFamily="34" charset="0"/>
            </a:endParaRPr>
          </a:p>
          <a:p>
            <a:pPr lvl="1"/>
            <a:r>
              <a:rPr lang="en-US" sz="1800" dirty="0" smtClean="0">
                <a:latin typeface="Arial" panose="020B0604020202020204" pitchFamily="34" charset="0"/>
                <a:cs typeface="Arial" panose="020B0604020202020204" pitchFamily="34" charset="0"/>
              </a:rPr>
              <a:t>Colossians 2:14-17  </a:t>
            </a:r>
            <a:r>
              <a:rPr lang="en-US" sz="1800" dirty="0" smtClean="0">
                <a:latin typeface="Arial" panose="020B0604020202020204" pitchFamily="34" charset="0"/>
                <a:cs typeface="Arial" panose="020B0604020202020204" pitchFamily="34" charset="0"/>
              </a:rPr>
              <a:t>Let no man judge us in regard to the OT law (shadow of things to come)..</a:t>
            </a:r>
            <a:endParaRPr lang="en-US" sz="1800" dirty="0" smtClean="0">
              <a:latin typeface="Arial" panose="020B0604020202020204" pitchFamily="34" charset="0"/>
              <a:cs typeface="Arial" panose="020B0604020202020204" pitchFamily="34" charset="0"/>
            </a:endParaRPr>
          </a:p>
          <a:p>
            <a:pPr lvl="1"/>
            <a:endParaRPr lang="en-US" sz="1800" dirty="0">
              <a:latin typeface="Arial" panose="020B0604020202020204" pitchFamily="34" charset="0"/>
              <a:cs typeface="Arial" panose="020B0604020202020204" pitchFamily="34" charset="0"/>
            </a:endParaRPr>
          </a:p>
          <a:p>
            <a:pPr lvl="2"/>
            <a:endParaRPr lang="en-US" sz="15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5773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000" dirty="0" smtClean="0"/>
              <a:t>Titus 3:12-15</a:t>
            </a:r>
            <a:endParaRPr lang="en-US" sz="4000" dirty="0"/>
          </a:p>
        </p:txBody>
      </p:sp>
      <p:sp>
        <p:nvSpPr>
          <p:cNvPr id="3" name="Content Placeholder 2"/>
          <p:cNvSpPr>
            <a:spLocks noGrp="1"/>
          </p:cNvSpPr>
          <p:nvPr>
            <p:ph idx="1"/>
          </p:nvPr>
        </p:nvSpPr>
        <p:spPr>
          <a:xfrm>
            <a:off x="457200" y="1600200"/>
            <a:ext cx="8229600" cy="4724400"/>
          </a:xfrm>
        </p:spPr>
        <p:txBody>
          <a:bodyPr>
            <a:noAutofit/>
          </a:bodyPr>
          <a:lstStyle/>
          <a:p>
            <a:r>
              <a:rPr lang="en-US" dirty="0" smtClean="0">
                <a:latin typeface="Arial" panose="020B0604020202020204" pitchFamily="34" charset="0"/>
                <a:cs typeface="Arial" panose="020B0604020202020204" pitchFamily="34" charset="0"/>
              </a:rPr>
              <a:t>Paul’s closing remarks</a:t>
            </a:r>
          </a:p>
          <a:p>
            <a:pPr lvl="1"/>
            <a:r>
              <a:rPr lang="en-US" sz="2000" dirty="0" smtClean="0">
                <a:latin typeface="Arial" panose="020B0604020202020204" pitchFamily="34" charset="0"/>
                <a:cs typeface="Arial" panose="020B0604020202020204" pitchFamily="34" charset="0"/>
              </a:rPr>
              <a:t>3:14  Learn to maintain good works</a:t>
            </a:r>
          </a:p>
          <a:p>
            <a:pPr lvl="2"/>
            <a:r>
              <a:rPr lang="en-US" sz="1800" dirty="0" smtClean="0">
                <a:latin typeface="Arial" panose="020B0604020202020204" pitchFamily="34" charset="0"/>
                <a:cs typeface="Arial" panose="020B0604020202020204" pitchFamily="34" charset="0"/>
              </a:rPr>
              <a:t>2:14  zealous of good works</a:t>
            </a:r>
          </a:p>
          <a:p>
            <a:pPr lvl="2"/>
            <a:r>
              <a:rPr lang="en-US" sz="1800" dirty="0" smtClean="0">
                <a:latin typeface="Arial" panose="020B0604020202020204" pitchFamily="34" charset="0"/>
                <a:cs typeface="Arial" panose="020B0604020202020204" pitchFamily="34" charset="0"/>
              </a:rPr>
              <a:t>3:1  be ready to every good work (“to be ready to do whatever is good” NIV)</a:t>
            </a:r>
          </a:p>
          <a:p>
            <a:pPr lvl="3"/>
            <a:r>
              <a:rPr lang="en-US" sz="1800" dirty="0" smtClean="0">
                <a:latin typeface="Arial" panose="020B0604020202020204" pitchFamily="34" charset="0"/>
                <a:cs typeface="Arial" panose="020B0604020202020204" pitchFamily="34" charset="0"/>
              </a:rPr>
              <a:t>Proverbs 6:18  “feet that be swift in running to mischief”  </a:t>
            </a:r>
          </a:p>
          <a:p>
            <a:pPr lvl="3"/>
            <a:r>
              <a:rPr lang="en-US" sz="1800" dirty="0" smtClean="0">
                <a:latin typeface="Arial" panose="020B0604020202020204" pitchFamily="34" charset="0"/>
                <a:cs typeface="Arial" panose="020B0604020202020204" pitchFamily="34" charset="0"/>
              </a:rPr>
              <a:t>Christians should develop a propensity for doing good.</a:t>
            </a:r>
          </a:p>
          <a:p>
            <a:pPr lvl="2"/>
            <a:r>
              <a:rPr lang="en-US" sz="1800" dirty="0" smtClean="0">
                <a:latin typeface="Arial" panose="020B0604020202020204" pitchFamily="34" charset="0"/>
                <a:cs typeface="Arial" panose="020B0604020202020204" pitchFamily="34" charset="0"/>
              </a:rPr>
              <a:t>Acts 10:38  “Jesus of Nazareth... who went about doing good.”</a:t>
            </a:r>
          </a:p>
        </p:txBody>
      </p:sp>
    </p:spTree>
    <p:extLst>
      <p:ext uri="{BB962C8B-B14F-4D97-AF65-F5344CB8AC3E}">
        <p14:creationId xmlns:p14="http://schemas.microsoft.com/office/powerpoint/2010/main" val="39286954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9310</TotalTime>
  <Words>747</Words>
  <Application>Microsoft Office PowerPoint</Application>
  <PresentationFormat>On-screen Show (4:3)</PresentationFormat>
  <Paragraphs>69</Paragraphs>
  <Slides>9</Slides>
  <Notes>9</Notes>
  <HiddenSlides>0</HiddenSlides>
  <MMClips>0</MMClips>
  <ScaleCrop>false</ScaleCrop>
  <HeadingPairs>
    <vt:vector size="4" baseType="variant">
      <vt:variant>
        <vt:lpstr>Theme</vt:lpstr>
      </vt:variant>
      <vt:variant>
        <vt:i4>2</vt:i4>
      </vt:variant>
      <vt:variant>
        <vt:lpstr>Slide Titles</vt:lpstr>
      </vt:variant>
      <vt:variant>
        <vt:i4>9</vt:i4>
      </vt:variant>
    </vt:vector>
  </HeadingPairs>
  <TitlesOfParts>
    <vt:vector size="11" baseType="lpstr">
      <vt:lpstr>Flow</vt:lpstr>
      <vt:lpstr>Default Design</vt:lpstr>
      <vt:lpstr>PowerPoint Presentation</vt:lpstr>
      <vt:lpstr>Titus 3:1-15</vt:lpstr>
      <vt:lpstr>Titus 3:1-2</vt:lpstr>
      <vt:lpstr>Titus 3:1-2</vt:lpstr>
      <vt:lpstr>Titus 3:3-8</vt:lpstr>
      <vt:lpstr>Titus 3:3-8</vt:lpstr>
      <vt:lpstr>Titus 3:3-8</vt:lpstr>
      <vt:lpstr>Titus 3:9-11</vt:lpstr>
      <vt:lpstr>Titus 3:12-15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1 Thessalonians 1</dc:title>
  <dc:creator>James Bullington</dc:creator>
  <cp:lastModifiedBy>Rico</cp:lastModifiedBy>
  <cp:revision>624</cp:revision>
  <cp:lastPrinted>2013-11-27T23:38:20Z</cp:lastPrinted>
  <dcterms:created xsi:type="dcterms:W3CDTF">2013-09-01T10:11:04Z</dcterms:created>
  <dcterms:modified xsi:type="dcterms:W3CDTF">2013-11-27T23:40:11Z</dcterms:modified>
</cp:coreProperties>
</file>