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8"/>
  </p:notesMasterIdLst>
  <p:handoutMasterIdLst>
    <p:handoutMasterId r:id="rId49"/>
  </p:handoutMasterIdLst>
  <p:sldIdLst>
    <p:sldId id="377" r:id="rId3"/>
    <p:sldId id="914" r:id="rId4"/>
    <p:sldId id="907" r:id="rId5"/>
    <p:sldId id="908" r:id="rId6"/>
    <p:sldId id="913" r:id="rId7"/>
    <p:sldId id="909" r:id="rId8"/>
    <p:sldId id="910" r:id="rId9"/>
    <p:sldId id="911" r:id="rId10"/>
    <p:sldId id="882" r:id="rId11"/>
    <p:sldId id="883" r:id="rId12"/>
    <p:sldId id="887" r:id="rId13"/>
    <p:sldId id="870" r:id="rId14"/>
    <p:sldId id="884" r:id="rId15"/>
    <p:sldId id="885" r:id="rId16"/>
    <p:sldId id="874" r:id="rId17"/>
    <p:sldId id="873" r:id="rId18"/>
    <p:sldId id="906" r:id="rId19"/>
    <p:sldId id="889" r:id="rId20"/>
    <p:sldId id="875" r:id="rId21"/>
    <p:sldId id="891" r:id="rId22"/>
    <p:sldId id="892" r:id="rId23"/>
    <p:sldId id="898" r:id="rId24"/>
    <p:sldId id="915" r:id="rId25"/>
    <p:sldId id="893" r:id="rId26"/>
    <p:sldId id="868" r:id="rId27"/>
    <p:sldId id="872" r:id="rId28"/>
    <p:sldId id="894" r:id="rId29"/>
    <p:sldId id="912" r:id="rId30"/>
    <p:sldId id="895" r:id="rId31"/>
    <p:sldId id="896" r:id="rId32"/>
    <p:sldId id="916" r:id="rId33"/>
    <p:sldId id="899" r:id="rId34"/>
    <p:sldId id="888" r:id="rId35"/>
    <p:sldId id="890" r:id="rId36"/>
    <p:sldId id="904" r:id="rId37"/>
    <p:sldId id="876" r:id="rId38"/>
    <p:sldId id="878" r:id="rId39"/>
    <p:sldId id="879" r:id="rId40"/>
    <p:sldId id="903" r:id="rId41"/>
    <p:sldId id="880" r:id="rId42"/>
    <p:sldId id="575" r:id="rId43"/>
    <p:sldId id="905" r:id="rId44"/>
    <p:sldId id="842" r:id="rId45"/>
    <p:sldId id="551" r:id="rId46"/>
    <p:sldId id="871" r:id="rId47"/>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22"/>
    <a:srgbClr val="502800"/>
    <a:srgbClr val="993300"/>
    <a:srgbClr val="A50021"/>
    <a:srgbClr val="CCFFFF"/>
    <a:srgbClr val="996600"/>
    <a:srgbClr val="002776"/>
    <a:srgbClr val="66FFFF"/>
    <a:srgbClr val="00FFFF"/>
    <a:srgbClr val="DD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83172" autoAdjust="0"/>
  </p:normalViewPr>
  <p:slideViewPr>
    <p:cSldViewPr snapToGrid="0">
      <p:cViewPr varScale="1">
        <p:scale>
          <a:sx n="92" d="100"/>
          <a:sy n="92" d="100"/>
        </p:scale>
        <p:origin x="2616"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7FAC36-3D94-E346-A4D3-772E69BDBE1E}"/>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4AECF77-ACFA-B94B-91F5-914432E6E3E3}"/>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09A8E27B-7C77-CC41-A39D-023AFAB36DE6}" type="datetimeFigureOut">
              <a:rPr lang="en-US" smtClean="0"/>
              <a:t>5/8/2024</a:t>
            </a:fld>
            <a:endParaRPr lang="en-US"/>
          </a:p>
        </p:txBody>
      </p:sp>
      <p:sp>
        <p:nvSpPr>
          <p:cNvPr id="4" name="Footer Placeholder 3">
            <a:extLst>
              <a:ext uri="{FF2B5EF4-FFF2-40B4-BE49-F238E27FC236}">
                <a16:creationId xmlns:a16="http://schemas.microsoft.com/office/drawing/2014/main" id="{3C4321A4-F51E-1048-AB83-FF2039DBFC02}"/>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14E9F1-3DF8-7846-80D4-E03BF10B0CBF}"/>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E85FB1BB-AEB7-CA41-9E6F-0F3EC450C625}" type="slidenum">
              <a:rPr lang="en-US" smtClean="0"/>
              <a:t>‹#›</a:t>
            </a:fld>
            <a:endParaRPr lang="en-US"/>
          </a:p>
        </p:txBody>
      </p:sp>
    </p:spTree>
    <p:extLst>
      <p:ext uri="{BB962C8B-B14F-4D97-AF65-F5344CB8AC3E}">
        <p14:creationId xmlns:p14="http://schemas.microsoft.com/office/powerpoint/2010/main" val="2058014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3B0DF07B-44A8-418D-9259-E344039DF6BB}" type="datetimeFigureOut">
              <a:rPr lang="en-US" smtClean="0"/>
              <a:t>5/8/2024</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DCF57502-5810-4ACC-BFD7-246A8329DD4D}" type="slidenum">
              <a:rPr lang="en-US" smtClean="0"/>
              <a:t>‹#›</a:t>
            </a:fld>
            <a:endParaRPr lang="en-US"/>
          </a:p>
        </p:txBody>
      </p:sp>
    </p:spTree>
    <p:extLst>
      <p:ext uri="{BB962C8B-B14F-4D97-AF65-F5344CB8AC3E}">
        <p14:creationId xmlns:p14="http://schemas.microsoft.com/office/powerpoint/2010/main" val="187132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1</a:t>
            </a:fld>
            <a:endParaRPr lang="en-US"/>
          </a:p>
        </p:txBody>
      </p:sp>
    </p:spTree>
    <p:extLst>
      <p:ext uri="{BB962C8B-B14F-4D97-AF65-F5344CB8AC3E}">
        <p14:creationId xmlns:p14="http://schemas.microsoft.com/office/powerpoint/2010/main" val="395305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D78E-7007-9C8C-BECE-650AD5F97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21D4C-40C9-3A8B-D876-9638DE92F7A7}"/>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AB833956-9F08-5109-59C9-62369F651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549AB-AE0B-37A9-2AF6-2AD5B33CF88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07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3E95E-1249-7E42-6C53-7D87695953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E243C-DEA0-708B-5F59-4E56F147A781}"/>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16EE2CBE-15B4-BBF7-C779-DF71853026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5C7506-C751-965A-0AAA-EEE0B647ECD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4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32A8E-6D1B-2413-7CB2-21FBB8D6F9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4235F-C71B-23B0-E2DC-920299CAF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B8696-71D8-257E-85C5-F6F94BD638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543DDC-EDF6-6272-8EBB-9BCF2015B149}"/>
              </a:ext>
            </a:extLst>
          </p:cNvPr>
          <p:cNvSpPr>
            <a:spLocks noGrp="1"/>
          </p:cNvSpPr>
          <p:nvPr>
            <p:ph type="sldNum" sz="quarter" idx="5"/>
          </p:nvPr>
        </p:nvSpPr>
        <p:spPr/>
        <p:txBody>
          <a:bodyPr/>
          <a:lstStyle/>
          <a:p>
            <a:fld id="{DCF57502-5810-4ACC-BFD7-246A8329DD4D}" type="slidenum">
              <a:rPr lang="en-US" smtClean="0"/>
              <a:t>12</a:t>
            </a:fld>
            <a:endParaRPr lang="en-US"/>
          </a:p>
        </p:txBody>
      </p:sp>
    </p:spTree>
    <p:extLst>
      <p:ext uri="{BB962C8B-B14F-4D97-AF65-F5344CB8AC3E}">
        <p14:creationId xmlns:p14="http://schemas.microsoft.com/office/powerpoint/2010/main" val="1331900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68DE-679E-D1D4-F653-0024A9FA6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A788E-7E70-BA6B-D8EA-8B7419CF0C9E}"/>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F5E8E81F-5AF6-3B18-2D95-0186E15186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5F1215-5D8D-1A53-2DA0-D6C9261F725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433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DD701-A1BF-D691-352C-C90BBB71C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7D7CD-3D83-FE8E-EB37-0B8A7C1FA6A2}"/>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0D3C3AD5-5B04-2DFA-9DAD-0DAE4F33BC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0595FF-130D-21C3-3090-40DA97077AB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356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BBC8E-0D29-CC1D-5A4B-93C9BB39B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97954A-3CA6-ADCF-8971-A046B9A017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EA9A5-76A7-1A16-5EF7-F83223180F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A24422-57CA-3DFB-9EB4-AA25FB639B80}"/>
              </a:ext>
            </a:extLst>
          </p:cNvPr>
          <p:cNvSpPr>
            <a:spLocks noGrp="1"/>
          </p:cNvSpPr>
          <p:nvPr>
            <p:ph type="sldNum" sz="quarter" idx="5"/>
          </p:nvPr>
        </p:nvSpPr>
        <p:spPr/>
        <p:txBody>
          <a:bodyPr/>
          <a:lstStyle/>
          <a:p>
            <a:fld id="{DCF57502-5810-4ACC-BFD7-246A8329DD4D}" type="slidenum">
              <a:rPr lang="en-US" smtClean="0"/>
              <a:t>15</a:t>
            </a:fld>
            <a:endParaRPr lang="en-US"/>
          </a:p>
        </p:txBody>
      </p:sp>
    </p:spTree>
    <p:extLst>
      <p:ext uri="{BB962C8B-B14F-4D97-AF65-F5344CB8AC3E}">
        <p14:creationId xmlns:p14="http://schemas.microsoft.com/office/powerpoint/2010/main" val="236242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3DE47-067B-4A9D-1050-8A35EE1CF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B2609-D074-4169-18EE-DB3E955CB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C0BB7-8D82-7AAD-5611-4BFB0FD226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F04C89-B1DF-F2B7-C030-3C0AA35F5F65}"/>
              </a:ext>
            </a:extLst>
          </p:cNvPr>
          <p:cNvSpPr>
            <a:spLocks noGrp="1"/>
          </p:cNvSpPr>
          <p:nvPr>
            <p:ph type="sldNum" sz="quarter" idx="5"/>
          </p:nvPr>
        </p:nvSpPr>
        <p:spPr/>
        <p:txBody>
          <a:bodyPr/>
          <a:lstStyle/>
          <a:p>
            <a:fld id="{DCF57502-5810-4ACC-BFD7-246A8329DD4D}" type="slidenum">
              <a:rPr lang="en-US" smtClean="0"/>
              <a:t>16</a:t>
            </a:fld>
            <a:endParaRPr lang="en-US"/>
          </a:p>
        </p:txBody>
      </p:sp>
    </p:spTree>
    <p:extLst>
      <p:ext uri="{BB962C8B-B14F-4D97-AF65-F5344CB8AC3E}">
        <p14:creationId xmlns:p14="http://schemas.microsoft.com/office/powerpoint/2010/main" val="152960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F57502-5810-4ACC-BFD7-246A8329DD4D}" type="slidenum">
              <a:rPr lang="en-US" smtClean="0"/>
              <a:t>17</a:t>
            </a:fld>
            <a:endParaRPr lang="en-US"/>
          </a:p>
        </p:txBody>
      </p:sp>
    </p:spTree>
    <p:extLst>
      <p:ext uri="{BB962C8B-B14F-4D97-AF65-F5344CB8AC3E}">
        <p14:creationId xmlns:p14="http://schemas.microsoft.com/office/powerpoint/2010/main" val="4174741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10839-6B13-5C31-74BF-FF80B7E95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27A67-0106-01A8-52BF-731D714E9220}"/>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5CB491C1-F026-EF2F-71B9-EB0D3097E1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1A8867-CEF6-B32E-EB86-B4E6FF44EBC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251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1E7CF-2A1A-DB09-4F71-5CA67EB9C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23904-2699-A78C-E28A-13A491BE5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F3BA8-7FDA-DFC0-0827-4C39B759E1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00CF47-169F-5593-DD01-F3AD253276ED}"/>
              </a:ext>
            </a:extLst>
          </p:cNvPr>
          <p:cNvSpPr>
            <a:spLocks noGrp="1"/>
          </p:cNvSpPr>
          <p:nvPr>
            <p:ph type="sldNum" sz="quarter" idx="5"/>
          </p:nvPr>
        </p:nvSpPr>
        <p:spPr/>
        <p:txBody>
          <a:bodyPr/>
          <a:lstStyle/>
          <a:p>
            <a:fld id="{DCF57502-5810-4ACC-BFD7-246A8329DD4D}" type="slidenum">
              <a:rPr lang="en-US" smtClean="0"/>
              <a:t>19</a:t>
            </a:fld>
            <a:endParaRPr lang="en-US"/>
          </a:p>
        </p:txBody>
      </p:sp>
    </p:spTree>
    <p:extLst>
      <p:ext uri="{BB962C8B-B14F-4D97-AF65-F5344CB8AC3E}">
        <p14:creationId xmlns:p14="http://schemas.microsoft.com/office/powerpoint/2010/main" val="376532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D78E-7007-9C8C-BECE-650AD5F97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21D4C-40C9-3A8B-D876-9638DE92F7A7}"/>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AB833956-9F08-5109-59C9-62369F651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549AB-AE0B-37A9-2AF6-2AD5B33CF88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113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9BC39-93EA-90C8-6E29-30A141248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D8D1D-52E4-9D65-021E-784A2A85A950}"/>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AEEB35C0-45A7-46F1-4D44-EEF2A39A09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B35CA2-0EF0-3B97-ED9A-38BA3E28AA8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351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14C80-89F0-0141-7230-25697DF72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136F3-80C5-1CBC-B38B-A9A7BE066C35}"/>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41115C47-20CA-C543-1063-D20815E2C3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F67D48-5F9C-AA20-DF0F-684C0394F30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849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1AA29-BE3D-6086-0100-7D6AAFA02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C5BE3-9FB7-8C59-C538-E64F3D8E3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162FB-C2E6-8E1C-602B-14D7CE0F15FF}"/>
              </a:ext>
            </a:extLst>
          </p:cNvPr>
          <p:cNvSpPr>
            <a:spLocks noGrp="1"/>
          </p:cNvSpPr>
          <p:nvPr>
            <p:ph type="body" idx="1"/>
          </p:nvPr>
        </p:nvSpPr>
        <p:spPr/>
        <p:txBody>
          <a:bodyPr/>
          <a:lstStyle/>
          <a:p>
            <a:r>
              <a:rPr lang="en-US" dirty="0"/>
              <a:t>Ashdod is almost due west of Jerusalem. Looks like Ashdod may be just a little north of due west.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err="1">
                <a:solidFill>
                  <a:srgbClr val="000000"/>
                </a:solidFill>
                <a:effectLst/>
                <a:latin typeface="Times New Roman" panose="02020603050405020304" pitchFamily="18" charset="0"/>
              </a:rPr>
              <a:t>Ash'dod</a:t>
            </a:r>
            <a:r>
              <a:rPr lang="en-US" b="1" i="0" dirty="0">
                <a:solidFill>
                  <a:srgbClr val="000000"/>
                </a:solidFill>
                <a:effectLst/>
                <a:latin typeface="Times New Roman" panose="02020603050405020304" pitchFamily="18" charset="0"/>
              </a:rPr>
              <a:t>.</a:t>
            </a: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(a stronghold).</a:t>
            </a:r>
            <a:r>
              <a:rPr lang="en-US" b="0" i="0" dirty="0">
                <a:solidFill>
                  <a:srgbClr val="000000"/>
                </a:solidFill>
                <a:effectLst/>
                <a:latin typeface="Times New Roman" panose="02020603050405020304" pitchFamily="18" charset="0"/>
              </a:rPr>
              <a:t> </a:t>
            </a:r>
            <a:r>
              <a:rPr lang="en-US" b="1" dirty="0"/>
              <a:t>Acts</a:t>
            </a:r>
            <a:r>
              <a:rPr lang="en-US" dirty="0"/>
              <a:t> 8:40</a:t>
            </a:r>
            <a:r>
              <a:rPr lang="en-US" b="0" i="0" dirty="0">
                <a:solidFill>
                  <a:srgbClr val="000000"/>
                </a:solidFill>
                <a:effectLst/>
                <a:latin typeface="Times New Roman" panose="02020603050405020304" pitchFamily="18" charset="0"/>
              </a:rPr>
              <a:t>. One of the five confederate cities of the Philistines situated about 30 miles from the southern frontier of Palestine, three from the Mediterranean Sea, and nearly midway between Gaza and Joppa. It was assigned to the tribe of Judah, </a:t>
            </a:r>
            <a:r>
              <a:rPr lang="en-US" b="1" dirty="0"/>
              <a:t>Joshua</a:t>
            </a:r>
            <a:r>
              <a:rPr lang="en-US" dirty="0"/>
              <a:t> 15:47</a:t>
            </a:r>
            <a:r>
              <a:rPr lang="en-US" b="0" i="0" dirty="0">
                <a:solidFill>
                  <a:srgbClr val="000000"/>
                </a:solidFill>
                <a:effectLst/>
                <a:latin typeface="Times New Roman" panose="02020603050405020304" pitchFamily="18" charset="0"/>
              </a:rPr>
              <a:t>, but was never subdued by the Israelites. Its chief importance arose from its position on the high road from Palestine to Egypt. It is now an insignificant village, with no memorials of its ancient importance, but is still called </a:t>
            </a:r>
            <a:r>
              <a:rPr lang="en-US" b="0" i="1" dirty="0" err="1">
                <a:solidFill>
                  <a:srgbClr val="000000"/>
                </a:solidFill>
                <a:effectLst/>
                <a:latin typeface="Times New Roman" panose="02020603050405020304" pitchFamily="18" charset="0"/>
              </a:rPr>
              <a:t>Esdud.Smith's</a:t>
            </a:r>
            <a:r>
              <a:rPr lang="en-US" b="0" i="1" dirty="0">
                <a:solidFill>
                  <a:srgbClr val="000000"/>
                </a:solidFill>
                <a:effectLst/>
                <a:latin typeface="Times New Roman" panose="02020603050405020304" pitchFamily="18" charset="0"/>
              </a:rPr>
              <a:t> Bible Dictionary</a:t>
            </a:r>
            <a:r>
              <a:rPr lang="en-US" b="0" i="0" dirty="0">
                <a:solidFill>
                  <a:srgbClr val="000000"/>
                </a:solidFill>
                <a:effectLst/>
                <a:latin typeface="Times New Roman" panose="02020603050405020304" pitchFamily="18" charset="0"/>
              </a:rPr>
              <a:t> or</a:t>
            </a:r>
            <a:br>
              <a:rPr lang="en-US" b="0" i="0" dirty="0">
                <a:solidFill>
                  <a:srgbClr val="000000"/>
                </a:solidFill>
                <a:effectLst/>
                <a:latin typeface="Times New Roman" panose="02020603050405020304" pitchFamily="18" charset="0"/>
              </a:rPr>
            </a:br>
            <a:r>
              <a:rPr lang="en-US" b="0" i="1" dirty="0">
                <a:solidFill>
                  <a:srgbClr val="000000"/>
                </a:solidFill>
                <a:effectLst/>
                <a:latin typeface="Times New Roman" panose="02020603050405020304" pitchFamily="18" charset="0"/>
              </a:rPr>
              <a:t>International Standard Bible Encyclopedia</a:t>
            </a:r>
            <a:endParaRPr lang="en-US" b="0" i="0" dirty="0">
              <a:solidFill>
                <a:srgbClr val="000000"/>
              </a:solidFill>
              <a:effectLst/>
              <a:latin typeface="Times New Roman" panose="02020603050405020304" pitchFamily="18" charset="0"/>
            </a:endParaRPr>
          </a:p>
          <a:p>
            <a:endParaRPr lang="en-US" dirty="0"/>
          </a:p>
          <a:p>
            <a:r>
              <a:rPr lang="en-US" dirty="0"/>
              <a:t>https://biblebento.com/maps/BL101.html</a:t>
            </a:r>
          </a:p>
          <a:p>
            <a:endParaRPr lang="en-US" dirty="0"/>
          </a:p>
        </p:txBody>
      </p:sp>
      <p:sp>
        <p:nvSpPr>
          <p:cNvPr id="4" name="Slide Number Placeholder 3">
            <a:extLst>
              <a:ext uri="{FF2B5EF4-FFF2-40B4-BE49-F238E27FC236}">
                <a16:creationId xmlns:a16="http://schemas.microsoft.com/office/drawing/2014/main" id="{32259F77-2E51-2489-8265-4ACC07C86073}"/>
              </a:ext>
            </a:extLst>
          </p:cNvPr>
          <p:cNvSpPr>
            <a:spLocks noGrp="1"/>
          </p:cNvSpPr>
          <p:nvPr>
            <p:ph type="sldNum" sz="quarter" idx="5"/>
          </p:nvPr>
        </p:nvSpPr>
        <p:spPr/>
        <p:txBody>
          <a:bodyPr/>
          <a:lstStyle/>
          <a:p>
            <a:fld id="{DCF57502-5810-4ACC-BFD7-246A8329DD4D}" type="slidenum">
              <a:rPr lang="en-US" smtClean="0"/>
              <a:t>22</a:t>
            </a:fld>
            <a:endParaRPr lang="en-US"/>
          </a:p>
        </p:txBody>
      </p:sp>
    </p:spTree>
    <p:extLst>
      <p:ext uri="{BB962C8B-B14F-4D97-AF65-F5344CB8AC3E}">
        <p14:creationId xmlns:p14="http://schemas.microsoft.com/office/powerpoint/2010/main" val="4280919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1AA29-BE3D-6086-0100-7D6AAFA02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C5BE3-9FB7-8C59-C538-E64F3D8E3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162FB-C2E6-8E1C-602B-14D7CE0F15FF}"/>
              </a:ext>
            </a:extLst>
          </p:cNvPr>
          <p:cNvSpPr>
            <a:spLocks noGrp="1"/>
          </p:cNvSpPr>
          <p:nvPr>
            <p:ph type="body" idx="1"/>
          </p:nvPr>
        </p:nvSpPr>
        <p:spPr/>
        <p:txBody>
          <a:bodyPr/>
          <a:lstStyle/>
          <a:p>
            <a:r>
              <a:rPr lang="en-US" dirty="0"/>
              <a:t>Ashdod is almost due west of Jerusalem. Looks like Ashdod may be just a little north of due west.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err="1">
                <a:solidFill>
                  <a:srgbClr val="000000"/>
                </a:solidFill>
                <a:effectLst/>
                <a:latin typeface="Times New Roman" panose="02020603050405020304" pitchFamily="18" charset="0"/>
              </a:rPr>
              <a:t>Ash'dod</a:t>
            </a:r>
            <a:r>
              <a:rPr lang="en-US" b="1" i="0" dirty="0">
                <a:solidFill>
                  <a:srgbClr val="000000"/>
                </a:solidFill>
                <a:effectLst/>
                <a:latin typeface="Times New Roman" panose="02020603050405020304" pitchFamily="18" charset="0"/>
              </a:rPr>
              <a:t>.</a:t>
            </a: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(a stronghold).</a:t>
            </a:r>
            <a:r>
              <a:rPr lang="en-US" b="0" i="0" dirty="0">
                <a:solidFill>
                  <a:srgbClr val="000000"/>
                </a:solidFill>
                <a:effectLst/>
                <a:latin typeface="Times New Roman" panose="02020603050405020304" pitchFamily="18" charset="0"/>
              </a:rPr>
              <a:t> </a:t>
            </a:r>
            <a:r>
              <a:rPr lang="en-US" b="1" dirty="0"/>
              <a:t>Acts</a:t>
            </a:r>
            <a:r>
              <a:rPr lang="en-US" dirty="0"/>
              <a:t> 8:40</a:t>
            </a:r>
            <a:r>
              <a:rPr lang="en-US" b="0" i="0" dirty="0">
                <a:solidFill>
                  <a:srgbClr val="000000"/>
                </a:solidFill>
                <a:effectLst/>
                <a:latin typeface="Times New Roman" panose="02020603050405020304" pitchFamily="18" charset="0"/>
              </a:rPr>
              <a:t>. One of the five confederate cities of the Philistines situated about 30 miles from the southern frontier of Palestine, three from the Mediterranean Sea, and nearly midway between Gaza and Joppa. It was assigned to the tribe of Judah, </a:t>
            </a:r>
            <a:r>
              <a:rPr lang="en-US" b="1" dirty="0"/>
              <a:t>Joshua</a:t>
            </a:r>
            <a:r>
              <a:rPr lang="en-US" dirty="0"/>
              <a:t> 15:47</a:t>
            </a:r>
            <a:r>
              <a:rPr lang="en-US" b="0" i="0" dirty="0">
                <a:solidFill>
                  <a:srgbClr val="000000"/>
                </a:solidFill>
                <a:effectLst/>
                <a:latin typeface="Times New Roman" panose="02020603050405020304" pitchFamily="18" charset="0"/>
              </a:rPr>
              <a:t>, but was never subdued by the Israelites. Its chief importance arose from its position on the high road from Palestine to Egypt. It is now an insignificant village, with no memorials of its ancient importance, but is still called </a:t>
            </a:r>
            <a:r>
              <a:rPr lang="en-US" b="0" i="1" dirty="0" err="1">
                <a:solidFill>
                  <a:srgbClr val="000000"/>
                </a:solidFill>
                <a:effectLst/>
                <a:latin typeface="Times New Roman" panose="02020603050405020304" pitchFamily="18" charset="0"/>
              </a:rPr>
              <a:t>Esdud.Smith's</a:t>
            </a:r>
            <a:r>
              <a:rPr lang="en-US" b="0" i="1" dirty="0">
                <a:solidFill>
                  <a:srgbClr val="000000"/>
                </a:solidFill>
                <a:effectLst/>
                <a:latin typeface="Times New Roman" panose="02020603050405020304" pitchFamily="18" charset="0"/>
              </a:rPr>
              <a:t> Bible Dictionary</a:t>
            </a:r>
            <a:r>
              <a:rPr lang="en-US" b="0" i="0" dirty="0">
                <a:solidFill>
                  <a:srgbClr val="000000"/>
                </a:solidFill>
                <a:effectLst/>
                <a:latin typeface="Times New Roman" panose="02020603050405020304" pitchFamily="18" charset="0"/>
              </a:rPr>
              <a:t> or</a:t>
            </a:r>
            <a:br>
              <a:rPr lang="en-US" b="0" i="0" dirty="0">
                <a:solidFill>
                  <a:srgbClr val="000000"/>
                </a:solidFill>
                <a:effectLst/>
                <a:latin typeface="Times New Roman" panose="02020603050405020304" pitchFamily="18" charset="0"/>
              </a:rPr>
            </a:br>
            <a:r>
              <a:rPr lang="en-US" b="0" i="1" dirty="0">
                <a:solidFill>
                  <a:srgbClr val="000000"/>
                </a:solidFill>
                <a:effectLst/>
                <a:latin typeface="Times New Roman" panose="02020603050405020304" pitchFamily="18" charset="0"/>
              </a:rPr>
              <a:t>International Standard Bible Encyclopedia</a:t>
            </a:r>
            <a:endParaRPr lang="en-US" b="0" i="0" dirty="0">
              <a:solidFill>
                <a:srgbClr val="000000"/>
              </a:solidFill>
              <a:effectLst/>
              <a:latin typeface="Times New Roman" panose="02020603050405020304" pitchFamily="18" charset="0"/>
            </a:endParaRPr>
          </a:p>
          <a:p>
            <a:endParaRPr lang="en-US" dirty="0"/>
          </a:p>
          <a:p>
            <a:r>
              <a:rPr lang="en-US" dirty="0"/>
              <a:t>https://biblebento.com/maps/BL101.html</a:t>
            </a:r>
          </a:p>
          <a:p>
            <a:endParaRPr lang="en-US" dirty="0"/>
          </a:p>
        </p:txBody>
      </p:sp>
      <p:sp>
        <p:nvSpPr>
          <p:cNvPr id="4" name="Slide Number Placeholder 3">
            <a:extLst>
              <a:ext uri="{FF2B5EF4-FFF2-40B4-BE49-F238E27FC236}">
                <a16:creationId xmlns:a16="http://schemas.microsoft.com/office/drawing/2014/main" id="{32259F77-2E51-2489-8265-4ACC07C86073}"/>
              </a:ext>
            </a:extLst>
          </p:cNvPr>
          <p:cNvSpPr>
            <a:spLocks noGrp="1"/>
          </p:cNvSpPr>
          <p:nvPr>
            <p:ph type="sldNum" sz="quarter" idx="5"/>
          </p:nvPr>
        </p:nvSpPr>
        <p:spPr/>
        <p:txBody>
          <a:bodyPr/>
          <a:lstStyle/>
          <a:p>
            <a:fld id="{DCF57502-5810-4ACC-BFD7-246A8329DD4D}" type="slidenum">
              <a:rPr lang="en-US" smtClean="0"/>
              <a:t>23</a:t>
            </a:fld>
            <a:endParaRPr lang="en-US"/>
          </a:p>
        </p:txBody>
      </p:sp>
    </p:spTree>
    <p:extLst>
      <p:ext uri="{BB962C8B-B14F-4D97-AF65-F5344CB8AC3E}">
        <p14:creationId xmlns:p14="http://schemas.microsoft.com/office/powerpoint/2010/main" val="2942902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7BF3B-AA93-4154-D24E-DC86A4F27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11CAB-85F4-4C2E-3E1C-99F093610835}"/>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D2937D56-D049-159D-C9E9-6A993EA213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F1C7B9-F103-51E1-E79A-A7FC25B783E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551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1D876-6575-4256-3932-C5A923A98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97671E-E828-F0A4-6951-5BE8376C6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FF299-1C81-F794-637B-4FDF286A06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4B6A71-B437-9E9D-81A9-A172079FE119}"/>
              </a:ext>
            </a:extLst>
          </p:cNvPr>
          <p:cNvSpPr>
            <a:spLocks noGrp="1"/>
          </p:cNvSpPr>
          <p:nvPr>
            <p:ph type="sldNum" sz="quarter" idx="5"/>
          </p:nvPr>
        </p:nvSpPr>
        <p:spPr/>
        <p:txBody>
          <a:bodyPr/>
          <a:lstStyle/>
          <a:p>
            <a:fld id="{DCF57502-5810-4ACC-BFD7-246A8329DD4D}" type="slidenum">
              <a:rPr lang="en-US" smtClean="0"/>
              <a:t>25</a:t>
            </a:fld>
            <a:endParaRPr lang="en-US"/>
          </a:p>
        </p:txBody>
      </p:sp>
    </p:spTree>
    <p:extLst>
      <p:ext uri="{BB962C8B-B14F-4D97-AF65-F5344CB8AC3E}">
        <p14:creationId xmlns:p14="http://schemas.microsoft.com/office/powerpoint/2010/main" val="3549739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4EEE4-C445-66AD-EE3A-7DF3E9EC8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17BF84-EC1B-D652-19E1-DD9324192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8E5DA-4ABC-8EEF-5B85-0336C916C8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723158-23A5-5768-E347-63A291FFA309}"/>
              </a:ext>
            </a:extLst>
          </p:cNvPr>
          <p:cNvSpPr>
            <a:spLocks noGrp="1"/>
          </p:cNvSpPr>
          <p:nvPr>
            <p:ph type="sldNum" sz="quarter" idx="5"/>
          </p:nvPr>
        </p:nvSpPr>
        <p:spPr/>
        <p:txBody>
          <a:bodyPr/>
          <a:lstStyle/>
          <a:p>
            <a:fld id="{DCF57502-5810-4ACC-BFD7-246A8329DD4D}" type="slidenum">
              <a:rPr lang="en-US" smtClean="0"/>
              <a:t>26</a:t>
            </a:fld>
            <a:endParaRPr lang="en-US"/>
          </a:p>
        </p:txBody>
      </p:sp>
    </p:spTree>
    <p:extLst>
      <p:ext uri="{BB962C8B-B14F-4D97-AF65-F5344CB8AC3E}">
        <p14:creationId xmlns:p14="http://schemas.microsoft.com/office/powerpoint/2010/main" val="3119642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67230-36EC-A1DD-1B27-7E4B717E9E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6083E-CF6D-CD3F-56EE-0A63ABC5DAB3}"/>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380E1D10-F682-3DD2-F475-0C5678F1B6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C32636-2402-29F5-B4E5-9E3CFA14DD1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275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3DE47-067B-4A9D-1050-8A35EE1CF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B2609-D074-4169-18EE-DB3E955CB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C0BB7-8D82-7AAD-5611-4BFB0FD226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F04C89-B1DF-F2B7-C030-3C0AA35F5F65}"/>
              </a:ext>
            </a:extLst>
          </p:cNvPr>
          <p:cNvSpPr>
            <a:spLocks noGrp="1"/>
          </p:cNvSpPr>
          <p:nvPr>
            <p:ph type="sldNum" sz="quarter" idx="5"/>
          </p:nvPr>
        </p:nvSpPr>
        <p:spPr/>
        <p:txBody>
          <a:bodyPr/>
          <a:lstStyle/>
          <a:p>
            <a:fld id="{DCF57502-5810-4ACC-BFD7-246A8329DD4D}" type="slidenum">
              <a:rPr lang="en-US" smtClean="0"/>
              <a:t>28</a:t>
            </a:fld>
            <a:endParaRPr lang="en-US"/>
          </a:p>
        </p:txBody>
      </p:sp>
    </p:spTree>
    <p:extLst>
      <p:ext uri="{BB962C8B-B14F-4D97-AF65-F5344CB8AC3E}">
        <p14:creationId xmlns:p14="http://schemas.microsoft.com/office/powerpoint/2010/main" val="4274331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4D330-CEAB-6DEE-8E85-FD20A0E16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2DFBD7-0682-FA88-6E26-B876381B7396}"/>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7EC27BB1-AE18-72FF-D670-B2570B6959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97018F-DF2E-2E51-6647-A1EA13D2A7F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7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D78E-7007-9C8C-BECE-650AD5F97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21D4C-40C9-3A8B-D876-9638DE92F7A7}"/>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AB833956-9F08-5109-59C9-62369F651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549AB-AE0B-37A9-2AF6-2AD5B33CF88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205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A29E0-058D-065D-4DCD-131240CCB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4150E-30D9-8326-9EE3-A8B0730D973C}"/>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2953761C-7C07-C090-4EA5-2A936EF537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B6A643-51A3-8AB0-CC13-EE10FE8A665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43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1AA29-BE3D-6086-0100-7D6AAFA02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C5BE3-9FB7-8C59-C538-E64F3D8E3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162FB-C2E6-8E1C-602B-14D7CE0F15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259F77-2E51-2489-8265-4ACC07C86073}"/>
              </a:ext>
            </a:extLst>
          </p:cNvPr>
          <p:cNvSpPr>
            <a:spLocks noGrp="1"/>
          </p:cNvSpPr>
          <p:nvPr>
            <p:ph type="sldNum" sz="quarter" idx="5"/>
          </p:nvPr>
        </p:nvSpPr>
        <p:spPr/>
        <p:txBody>
          <a:bodyPr/>
          <a:lstStyle/>
          <a:p>
            <a:fld id="{DCF57502-5810-4ACC-BFD7-246A8329DD4D}" type="slidenum">
              <a:rPr lang="en-US" smtClean="0"/>
              <a:t>31</a:t>
            </a:fld>
            <a:endParaRPr lang="en-US"/>
          </a:p>
        </p:txBody>
      </p:sp>
    </p:spTree>
    <p:extLst>
      <p:ext uri="{BB962C8B-B14F-4D97-AF65-F5344CB8AC3E}">
        <p14:creationId xmlns:p14="http://schemas.microsoft.com/office/powerpoint/2010/main" val="293844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8095C-DDC7-6FC7-27DA-55038E9EE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77F08-8985-3C1D-86B5-A0700608E5CA}"/>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26A74B78-F734-CBFD-2AF9-88E3FEFE55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99D1E9-75D0-541D-333D-D05CC1DD836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614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ECBD8-2468-951D-670C-116F6CDC2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E60DD-06B6-013F-7EDE-80A23D62F088}"/>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6D4572B8-72CF-0D71-CE29-82684C30D1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5E506A-BC7D-E3E3-7F71-CB1F60015D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483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EE83D-BFE6-6898-A425-E669DCB9D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BF1B7-CA4F-19C4-3996-092602E40896}"/>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259A22A5-7E9D-D728-9C25-B939381AEF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69FE0C-DF3D-AE18-B7C1-EC46E28DCCB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02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62CAC-D039-54B5-D115-149FA6F184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2F4B6-D25D-F00F-073E-C794395C19ED}"/>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10B600F8-4DE7-E129-9CE3-498849D960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2113D6-AB65-C23E-FA3F-D1EEF0D32DF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931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F3B57-7542-6604-E84F-D7DD698A67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6E5AA-7219-1C16-1440-7A4D2FF66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32B01-4384-44D8-55E6-073DF26B0C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DD7BDD-637B-026B-8E5D-1AB143FD1566}"/>
              </a:ext>
            </a:extLst>
          </p:cNvPr>
          <p:cNvSpPr>
            <a:spLocks noGrp="1"/>
          </p:cNvSpPr>
          <p:nvPr>
            <p:ph type="sldNum" sz="quarter" idx="5"/>
          </p:nvPr>
        </p:nvSpPr>
        <p:spPr/>
        <p:txBody>
          <a:bodyPr/>
          <a:lstStyle/>
          <a:p>
            <a:fld id="{DCF57502-5810-4ACC-BFD7-246A8329DD4D}" type="slidenum">
              <a:rPr lang="en-US" smtClean="0"/>
              <a:t>36</a:t>
            </a:fld>
            <a:endParaRPr lang="en-US"/>
          </a:p>
        </p:txBody>
      </p:sp>
    </p:spTree>
    <p:extLst>
      <p:ext uri="{BB962C8B-B14F-4D97-AF65-F5344CB8AC3E}">
        <p14:creationId xmlns:p14="http://schemas.microsoft.com/office/powerpoint/2010/main" val="546698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5AFDF-005B-1BC3-1FA5-844B3F9EB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5F21D-C055-B8EB-B390-92840F698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F80EC-AA0F-2050-5681-97E8C1CD54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82E0A7-3E17-0939-D984-0E765DCED134}"/>
              </a:ext>
            </a:extLst>
          </p:cNvPr>
          <p:cNvSpPr>
            <a:spLocks noGrp="1"/>
          </p:cNvSpPr>
          <p:nvPr>
            <p:ph type="sldNum" sz="quarter" idx="5"/>
          </p:nvPr>
        </p:nvSpPr>
        <p:spPr/>
        <p:txBody>
          <a:bodyPr/>
          <a:lstStyle/>
          <a:p>
            <a:fld id="{DCF57502-5810-4ACC-BFD7-246A8329DD4D}" type="slidenum">
              <a:rPr lang="en-US" smtClean="0"/>
              <a:t>37</a:t>
            </a:fld>
            <a:endParaRPr lang="en-US"/>
          </a:p>
        </p:txBody>
      </p:sp>
    </p:spTree>
    <p:extLst>
      <p:ext uri="{BB962C8B-B14F-4D97-AF65-F5344CB8AC3E}">
        <p14:creationId xmlns:p14="http://schemas.microsoft.com/office/powerpoint/2010/main" val="2546115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4A963-8EB4-AD71-DEE1-BDBE35D3D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9C0B0-561E-1657-AB3C-9667C3281B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631A5E-2A6B-C077-24E4-F6D744E11A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98C337-6423-E37B-270E-60A42A3A4846}"/>
              </a:ext>
            </a:extLst>
          </p:cNvPr>
          <p:cNvSpPr>
            <a:spLocks noGrp="1"/>
          </p:cNvSpPr>
          <p:nvPr>
            <p:ph type="sldNum" sz="quarter" idx="5"/>
          </p:nvPr>
        </p:nvSpPr>
        <p:spPr/>
        <p:txBody>
          <a:bodyPr/>
          <a:lstStyle/>
          <a:p>
            <a:fld id="{DCF57502-5810-4ACC-BFD7-246A8329DD4D}" type="slidenum">
              <a:rPr lang="en-US" smtClean="0"/>
              <a:t>38</a:t>
            </a:fld>
            <a:endParaRPr lang="en-US"/>
          </a:p>
        </p:txBody>
      </p:sp>
    </p:spTree>
    <p:extLst>
      <p:ext uri="{BB962C8B-B14F-4D97-AF65-F5344CB8AC3E}">
        <p14:creationId xmlns:p14="http://schemas.microsoft.com/office/powerpoint/2010/main" val="3899302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5129-ADF1-EF8E-0D91-76B1600E1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F91184-E9B7-B0AB-931B-94846ED22908}"/>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C2D81020-621A-E9C7-B230-C45297ABCE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007B2B-BDDE-0348-41F1-77164F4DA65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32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D78E-7007-9C8C-BECE-650AD5F97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21D4C-40C9-3A8B-D876-9638DE92F7A7}"/>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AB833956-9F08-5109-59C9-62369F651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549AB-AE0B-37A9-2AF6-2AD5B33CF88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7300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94EA5-5DC8-774F-15B0-F4474B87B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A9887-01D8-73DE-C302-8922D41B7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344498-E375-8354-A53B-4BCFA2E401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242783-9442-1803-C3FC-69FC2AFF7975}"/>
              </a:ext>
            </a:extLst>
          </p:cNvPr>
          <p:cNvSpPr>
            <a:spLocks noGrp="1"/>
          </p:cNvSpPr>
          <p:nvPr>
            <p:ph type="sldNum" sz="quarter" idx="5"/>
          </p:nvPr>
        </p:nvSpPr>
        <p:spPr/>
        <p:txBody>
          <a:bodyPr/>
          <a:lstStyle/>
          <a:p>
            <a:fld id="{DCF57502-5810-4ACC-BFD7-246A8329DD4D}" type="slidenum">
              <a:rPr lang="en-US" smtClean="0"/>
              <a:t>40</a:t>
            </a:fld>
            <a:endParaRPr lang="en-US"/>
          </a:p>
        </p:txBody>
      </p:sp>
    </p:spTree>
    <p:extLst>
      <p:ext uri="{BB962C8B-B14F-4D97-AF65-F5344CB8AC3E}">
        <p14:creationId xmlns:p14="http://schemas.microsoft.com/office/powerpoint/2010/main" val="4176077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41</a:t>
            </a:fld>
            <a:endParaRPr lang="en-US"/>
          </a:p>
        </p:txBody>
      </p:sp>
    </p:spTree>
    <p:extLst>
      <p:ext uri="{BB962C8B-B14F-4D97-AF65-F5344CB8AC3E}">
        <p14:creationId xmlns:p14="http://schemas.microsoft.com/office/powerpoint/2010/main" val="35863157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9C1C4-4325-E64F-F7A5-15284AFC9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C5C46-CFE8-7234-A6AF-0A4F4B1C551A}"/>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9E25FCD8-7915-DF63-72FC-1C9E035A10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7ECAAD-4C32-A1CA-B55C-72B87F9C61D9}"/>
              </a:ext>
            </a:extLst>
          </p:cNvPr>
          <p:cNvSpPr>
            <a:spLocks noGrp="1"/>
          </p:cNvSpPr>
          <p:nvPr>
            <p:ph type="sldNum" sz="quarter" idx="5"/>
          </p:nvPr>
        </p:nvSpPr>
        <p:spPr/>
        <p:txBody>
          <a:bodyPr/>
          <a:lstStyle/>
          <a:p>
            <a:fld id="{DCF57502-5810-4ACC-BFD7-246A8329DD4D}" type="slidenum">
              <a:rPr lang="en-US" smtClean="0"/>
              <a:t>42</a:t>
            </a:fld>
            <a:endParaRPr lang="en-US"/>
          </a:p>
        </p:txBody>
      </p:sp>
    </p:spTree>
    <p:extLst>
      <p:ext uri="{BB962C8B-B14F-4D97-AF65-F5344CB8AC3E}">
        <p14:creationId xmlns:p14="http://schemas.microsoft.com/office/powerpoint/2010/main" val="181303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952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44</a:t>
            </a:fld>
            <a:endParaRPr lang="en-US"/>
          </a:p>
        </p:txBody>
      </p:sp>
    </p:spTree>
    <p:extLst>
      <p:ext uri="{BB962C8B-B14F-4D97-AF65-F5344CB8AC3E}">
        <p14:creationId xmlns:p14="http://schemas.microsoft.com/office/powerpoint/2010/main" val="2861692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B28C8-E852-A5B3-CCAE-23F0A7EA0C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E88AB-33F6-17CC-A5FF-09EBA4CAB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64173D-075C-91D9-A8B8-9987F72A1B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FDE7C0-9D50-8669-CA62-21A67CF81FCD}"/>
              </a:ext>
            </a:extLst>
          </p:cNvPr>
          <p:cNvSpPr>
            <a:spLocks noGrp="1"/>
          </p:cNvSpPr>
          <p:nvPr>
            <p:ph type="sldNum" sz="quarter" idx="5"/>
          </p:nvPr>
        </p:nvSpPr>
        <p:spPr/>
        <p:txBody>
          <a:bodyPr/>
          <a:lstStyle/>
          <a:p>
            <a:fld id="{DCF57502-5810-4ACC-BFD7-246A8329DD4D}" type="slidenum">
              <a:rPr lang="en-US" smtClean="0"/>
              <a:t>45</a:t>
            </a:fld>
            <a:endParaRPr lang="en-US"/>
          </a:p>
        </p:txBody>
      </p:sp>
    </p:spTree>
    <p:extLst>
      <p:ext uri="{BB962C8B-B14F-4D97-AF65-F5344CB8AC3E}">
        <p14:creationId xmlns:p14="http://schemas.microsoft.com/office/powerpoint/2010/main" val="14874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D78E-7007-9C8C-BECE-650AD5F97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21D4C-40C9-3A8B-D876-9638DE92F7A7}"/>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AB833956-9F08-5109-59C9-62369F651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549AB-AE0B-37A9-2AF6-2AD5B33CF88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16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D78E-7007-9C8C-BECE-650AD5F97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21D4C-40C9-3A8B-D876-9638DE92F7A7}"/>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AB833956-9F08-5109-59C9-62369F651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549AB-AE0B-37A9-2AF6-2AD5B33CF88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70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D78E-7007-9C8C-BECE-650AD5F97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21D4C-40C9-3A8B-D876-9638DE92F7A7}"/>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AB833956-9F08-5109-59C9-62369F651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549AB-AE0B-37A9-2AF6-2AD5B33CF88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48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D78E-7007-9C8C-BECE-650AD5F97E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21D4C-40C9-3A8B-D876-9638DE92F7A7}"/>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AB833956-9F08-5109-59C9-62369F6516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549AB-AE0B-37A9-2AF6-2AD5B33CF88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397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0F1D6-8E3C-50E1-1899-F0C78CF5F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25A2B-F46C-3BEF-51AC-B9EB0F3041F3}"/>
              </a:ext>
            </a:extLst>
          </p:cNvPr>
          <p:cNvSpPr>
            <a:spLocks noGrp="1" noRot="1" noChangeAspect="1"/>
          </p:cNvSpPr>
          <p:nvPr>
            <p:ph type="sldImg"/>
          </p:nvPr>
        </p:nvSpPr>
        <p:spPr>
          <a:xfrm>
            <a:off x="3071813" y="876300"/>
            <a:ext cx="3152775" cy="2365375"/>
          </a:xfrm>
        </p:spPr>
      </p:sp>
      <p:sp>
        <p:nvSpPr>
          <p:cNvPr id="3" name="Notes Placeholder 2">
            <a:extLst>
              <a:ext uri="{FF2B5EF4-FFF2-40B4-BE49-F238E27FC236}">
                <a16:creationId xmlns:a16="http://schemas.microsoft.com/office/drawing/2014/main" id="{244CF0E7-29F9-8133-9446-14B9256945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D21AEE-74AA-246D-D5AD-1414B5AB1E2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80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54316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60756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81790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FA3F43-048C-4F26-8208-7D29E18D399F}" type="slidenum">
              <a:rPr lang="en-US" altLang="en-US"/>
              <a:pPr>
                <a:defRPr/>
              </a:pPr>
              <a:t>‹#›</a:t>
            </a:fld>
            <a:endParaRPr lang="en-US" altLang="en-US"/>
          </a:p>
        </p:txBody>
      </p:sp>
    </p:spTree>
    <p:extLst>
      <p:ext uri="{BB962C8B-B14F-4D97-AF65-F5344CB8AC3E}">
        <p14:creationId xmlns:p14="http://schemas.microsoft.com/office/powerpoint/2010/main" val="4228209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CCB593-987B-4040-8D8A-A2484199263C}" type="slidenum">
              <a:rPr lang="en-US" altLang="en-US"/>
              <a:pPr>
                <a:defRPr/>
              </a:pPr>
              <a:t>‹#›</a:t>
            </a:fld>
            <a:endParaRPr lang="en-US" altLang="en-US"/>
          </a:p>
        </p:txBody>
      </p:sp>
    </p:spTree>
    <p:extLst>
      <p:ext uri="{BB962C8B-B14F-4D97-AF65-F5344CB8AC3E}">
        <p14:creationId xmlns:p14="http://schemas.microsoft.com/office/powerpoint/2010/main" val="122228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14F1B1-4795-4F3E-B588-1F4DE1632622}" type="slidenum">
              <a:rPr lang="en-US" altLang="en-US"/>
              <a:pPr>
                <a:defRPr/>
              </a:pPr>
              <a:t>‹#›</a:t>
            </a:fld>
            <a:endParaRPr lang="en-US" altLang="en-US"/>
          </a:p>
        </p:txBody>
      </p:sp>
    </p:spTree>
    <p:extLst>
      <p:ext uri="{BB962C8B-B14F-4D97-AF65-F5344CB8AC3E}">
        <p14:creationId xmlns:p14="http://schemas.microsoft.com/office/powerpoint/2010/main" val="793431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B95EE7-859B-437B-9D4D-C78B88409B42}" type="slidenum">
              <a:rPr lang="en-US" altLang="en-US"/>
              <a:pPr>
                <a:defRPr/>
              </a:pPr>
              <a:t>‹#›</a:t>
            </a:fld>
            <a:endParaRPr lang="en-US" altLang="en-US"/>
          </a:p>
        </p:txBody>
      </p:sp>
    </p:spTree>
    <p:extLst>
      <p:ext uri="{BB962C8B-B14F-4D97-AF65-F5344CB8AC3E}">
        <p14:creationId xmlns:p14="http://schemas.microsoft.com/office/powerpoint/2010/main" val="831249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837EB2-F29D-464C-AB33-CE1C3D428FF8}" type="slidenum">
              <a:rPr lang="en-US" altLang="en-US"/>
              <a:pPr>
                <a:defRPr/>
              </a:pPr>
              <a:t>‹#›</a:t>
            </a:fld>
            <a:endParaRPr lang="en-US" altLang="en-US"/>
          </a:p>
        </p:txBody>
      </p:sp>
    </p:spTree>
    <p:extLst>
      <p:ext uri="{BB962C8B-B14F-4D97-AF65-F5344CB8AC3E}">
        <p14:creationId xmlns:p14="http://schemas.microsoft.com/office/powerpoint/2010/main" val="3972525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F1C7E4E-2D3F-4957-AA98-40BC89DE5C6E}" type="slidenum">
              <a:rPr lang="en-US" altLang="en-US"/>
              <a:pPr>
                <a:defRPr/>
              </a:pPr>
              <a:t>‹#›</a:t>
            </a:fld>
            <a:endParaRPr lang="en-US" altLang="en-US"/>
          </a:p>
        </p:txBody>
      </p:sp>
    </p:spTree>
    <p:extLst>
      <p:ext uri="{BB962C8B-B14F-4D97-AF65-F5344CB8AC3E}">
        <p14:creationId xmlns:p14="http://schemas.microsoft.com/office/powerpoint/2010/main" val="2250007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D3A3E4-F553-4B89-8E23-F96D26E37EFA}" type="slidenum">
              <a:rPr lang="en-US" altLang="en-US"/>
              <a:pPr>
                <a:defRPr/>
              </a:pPr>
              <a:t>‹#›</a:t>
            </a:fld>
            <a:endParaRPr lang="en-US" altLang="en-US"/>
          </a:p>
        </p:txBody>
      </p:sp>
    </p:spTree>
    <p:extLst>
      <p:ext uri="{BB962C8B-B14F-4D97-AF65-F5344CB8AC3E}">
        <p14:creationId xmlns:p14="http://schemas.microsoft.com/office/powerpoint/2010/main" val="4061541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17922B-B804-494E-AC85-58530B8429E9}" type="slidenum">
              <a:rPr lang="en-US" altLang="en-US"/>
              <a:pPr>
                <a:defRPr/>
              </a:pPr>
              <a:t>‹#›</a:t>
            </a:fld>
            <a:endParaRPr lang="en-US" altLang="en-US"/>
          </a:p>
        </p:txBody>
      </p:sp>
    </p:spTree>
    <p:extLst>
      <p:ext uri="{BB962C8B-B14F-4D97-AF65-F5344CB8AC3E}">
        <p14:creationId xmlns:p14="http://schemas.microsoft.com/office/powerpoint/2010/main" val="229968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a:t>Clic</a:t>
            </a:r>
            <a:r>
              <a:rPr lang="en-US" dirty="0"/>
              <a:t> to edit Master title style</a:t>
            </a:r>
          </a:p>
        </p:txBody>
      </p:sp>
      <p:sp>
        <p:nvSpPr>
          <p:cNvPr id="3" name="Content Placeholder 2"/>
          <p:cNvSpPr>
            <a:spLocks noGrp="1"/>
          </p:cNvSpPr>
          <p:nvPr>
            <p:ph idx="1"/>
          </p:nvPr>
        </p:nvSpPr>
        <p:spPr>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FDCA548-3128-4156-934E-086DD6725C1A}"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207382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47F0C1-5616-4ED8-83AE-8995CD16F21E}" type="slidenum">
              <a:rPr lang="en-US" altLang="en-US"/>
              <a:pPr>
                <a:defRPr/>
              </a:pPr>
              <a:t>‹#›</a:t>
            </a:fld>
            <a:endParaRPr lang="en-US" altLang="en-US"/>
          </a:p>
        </p:txBody>
      </p:sp>
    </p:spTree>
    <p:extLst>
      <p:ext uri="{BB962C8B-B14F-4D97-AF65-F5344CB8AC3E}">
        <p14:creationId xmlns:p14="http://schemas.microsoft.com/office/powerpoint/2010/main" val="3931649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CE5C5D-06EE-4C14-BBC7-483F2EB9D0F2}" type="slidenum">
              <a:rPr lang="en-US" altLang="en-US"/>
              <a:pPr>
                <a:defRPr/>
              </a:pPr>
              <a:t>‹#›</a:t>
            </a:fld>
            <a:endParaRPr lang="en-US" altLang="en-US"/>
          </a:p>
        </p:txBody>
      </p:sp>
    </p:spTree>
    <p:extLst>
      <p:ext uri="{BB962C8B-B14F-4D97-AF65-F5344CB8AC3E}">
        <p14:creationId xmlns:p14="http://schemas.microsoft.com/office/powerpoint/2010/main" val="1579356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91E5E4-BB22-471F-BED0-D0582003BBB7}" type="slidenum">
              <a:rPr lang="en-US" altLang="en-US"/>
              <a:pPr>
                <a:defRPr/>
              </a:pPr>
              <a:t>‹#›</a:t>
            </a:fld>
            <a:endParaRPr lang="en-US" altLang="en-US"/>
          </a:p>
        </p:txBody>
      </p:sp>
    </p:spTree>
    <p:extLst>
      <p:ext uri="{BB962C8B-B14F-4D97-AF65-F5344CB8AC3E}">
        <p14:creationId xmlns:p14="http://schemas.microsoft.com/office/powerpoint/2010/main" val="113452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DCA548-3128-4156-934E-086DD6725C1A}"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384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CA548-3128-4156-934E-086DD6725C1A}"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0652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CA548-3128-4156-934E-086DD6725C1A}"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72775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DCA548-3128-4156-934E-086DD6725C1A}"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8364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79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135875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5925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CA548-3128-4156-934E-086DD6725C1A}" type="datetimeFigureOut">
              <a:rPr lang="en-US" smtClean="0"/>
              <a:t>5/8/2024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F346A-B3AD-4FCB-9011-4B5E7934A958}" type="slidenum">
              <a:rPr lang="en-US" smtClean="0"/>
              <a:t>‹#›</a:t>
            </a:fld>
            <a:endParaRPr lang="en-US"/>
          </a:p>
        </p:txBody>
      </p:sp>
      <p:sp>
        <p:nvSpPr>
          <p:cNvPr id="8" name="Rectangle 7">
            <a:extLst>
              <a:ext uri="{FF2B5EF4-FFF2-40B4-BE49-F238E27FC236}">
                <a16:creationId xmlns:a16="http://schemas.microsoft.com/office/drawing/2014/main" id="{E827B787-1E3E-D99A-724D-B4035566A964}"/>
              </a:ext>
            </a:extLst>
          </p:cNvPr>
          <p:cNvSpPr/>
          <p:nvPr userDrawn="1"/>
        </p:nvSpPr>
        <p:spPr>
          <a:xfrm>
            <a:off x="0" y="0"/>
            <a:ext cx="9144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bg1"/>
              </a:solidFill>
            </a:endParaRPr>
          </a:p>
        </p:txBody>
      </p:sp>
    </p:spTree>
    <p:extLst>
      <p:ext uri="{BB962C8B-B14F-4D97-AF65-F5344CB8AC3E}">
        <p14:creationId xmlns:p14="http://schemas.microsoft.com/office/powerpoint/2010/main" val="42543863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itchFamily="34" charset="0"/>
              </a:defRPr>
            </a:lvl1pPr>
          </a:lstStyle>
          <a:p>
            <a:pPr>
              <a:defRPr/>
            </a:pPr>
            <a:fld id="{0E014294-E03E-4ACD-91B6-B3F9673DCFE5}" type="slidenum">
              <a:rPr lang="en-US" altLang="en-US"/>
              <a:pPr>
                <a:defRPr/>
              </a:pPr>
              <a:t>‹#›</a:t>
            </a:fld>
            <a:endParaRPr lang="en-US" altLang="en-US"/>
          </a:p>
        </p:txBody>
      </p:sp>
    </p:spTree>
    <p:extLst>
      <p:ext uri="{BB962C8B-B14F-4D97-AF65-F5344CB8AC3E}">
        <p14:creationId xmlns:p14="http://schemas.microsoft.com/office/powerpoint/2010/main" val="830243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33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a:solidFill>
            <a:schemeClr val="tx1"/>
          </a:solidFill>
          <a:latin typeface="+mn-lt"/>
        </a:defRPr>
      </a:lvl2pPr>
      <a:lvl3pPr marL="857250" indent="-171450" algn="l" rtl="0" eaLnBrk="1" fontAlgn="base" hangingPunct="1">
        <a:spcBef>
          <a:spcPct val="20000"/>
        </a:spcBef>
        <a:spcAft>
          <a:spcPct val="0"/>
        </a:spcAft>
        <a:buFont typeface="Arial" charset="0"/>
        <a:buChar char="•"/>
        <a:defRPr sz="1800">
          <a:solidFill>
            <a:schemeClr val="tx1"/>
          </a:solidFill>
          <a:latin typeface="+mn-lt"/>
        </a:defRPr>
      </a:lvl3pPr>
      <a:lvl4pPr marL="1200150" indent="-171450" algn="l" rtl="0" eaLnBrk="1" fontAlgn="base" hangingPunct="1">
        <a:spcBef>
          <a:spcPct val="20000"/>
        </a:spcBef>
        <a:spcAft>
          <a:spcPct val="0"/>
        </a:spcAft>
        <a:buFont typeface="Arial" charset="0"/>
        <a:buChar char="–"/>
        <a:defRPr sz="1500">
          <a:solidFill>
            <a:schemeClr val="tx1"/>
          </a:solidFill>
          <a:latin typeface="+mn-lt"/>
        </a:defRPr>
      </a:lvl4pPr>
      <a:lvl5pPr marL="1543050" indent="-171450" algn="l" rtl="0" eaLnBrk="1" fontAlgn="base" hangingPunct="1">
        <a:spcBef>
          <a:spcPct val="20000"/>
        </a:spcBef>
        <a:spcAft>
          <a:spcPct val="0"/>
        </a:spcAft>
        <a:buFont typeface="Arial" charset="0"/>
        <a:buChar char="»"/>
        <a:defRPr sz="1500">
          <a:solidFill>
            <a:schemeClr val="tx1"/>
          </a:solidFill>
          <a:latin typeface="+mn-lt"/>
        </a:defRPr>
      </a:lvl5pPr>
      <a:lvl6pPr marL="1885950" indent="-171450" algn="l" rtl="0" eaLnBrk="1" fontAlgn="base" hangingPunct="1">
        <a:spcBef>
          <a:spcPct val="20000"/>
        </a:spcBef>
        <a:spcAft>
          <a:spcPct val="0"/>
        </a:spcAft>
        <a:buFont typeface="Arial" charset="0"/>
        <a:buChar char="»"/>
        <a:defRPr sz="1500">
          <a:solidFill>
            <a:schemeClr val="tx1"/>
          </a:solidFill>
          <a:latin typeface="+mn-lt"/>
        </a:defRPr>
      </a:lvl6pPr>
      <a:lvl7pPr marL="2228850" indent="-171450" algn="l" rtl="0" eaLnBrk="1" fontAlgn="base" hangingPunct="1">
        <a:spcBef>
          <a:spcPct val="20000"/>
        </a:spcBef>
        <a:spcAft>
          <a:spcPct val="0"/>
        </a:spcAft>
        <a:buFont typeface="Arial" charset="0"/>
        <a:buChar char="»"/>
        <a:defRPr sz="1500">
          <a:solidFill>
            <a:schemeClr val="tx1"/>
          </a:solidFill>
          <a:latin typeface="+mn-lt"/>
        </a:defRPr>
      </a:lvl7pPr>
      <a:lvl8pPr marL="2571750" indent="-171450" algn="l" rtl="0" eaLnBrk="1" fontAlgn="base" hangingPunct="1">
        <a:spcBef>
          <a:spcPct val="20000"/>
        </a:spcBef>
        <a:spcAft>
          <a:spcPct val="0"/>
        </a:spcAft>
        <a:buFont typeface="Arial" charset="0"/>
        <a:buChar char="»"/>
        <a:defRPr sz="1500">
          <a:solidFill>
            <a:schemeClr val="tx1"/>
          </a:solidFill>
          <a:latin typeface="+mn-lt"/>
        </a:defRPr>
      </a:lvl8pPr>
      <a:lvl9pPr marL="2914650" indent="-171450" algn="l" rtl="0" eaLnBrk="1" fontAlgn="base" hangingPunct="1">
        <a:spcBef>
          <a:spcPct val="20000"/>
        </a:spcBef>
        <a:spcAft>
          <a:spcPct val="0"/>
        </a:spcAft>
        <a:buFont typeface="Arial" charset="0"/>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0E6F73-7240-71A0-0694-6482F6318ACC}"/>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1026" name="Picture 2" descr="UK falg ripped into two">
            <a:extLst>
              <a:ext uri="{FF2B5EF4-FFF2-40B4-BE49-F238E27FC236}">
                <a16:creationId xmlns:a16="http://schemas.microsoft.com/office/drawing/2014/main" id="{EA900274-3F62-C46D-8011-AB12FE4A4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66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31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714A2-30CD-1A7C-011D-2C46FA1B1E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256F0-1238-7EEC-3D24-852D9FCBB8A1}"/>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Review</a:t>
            </a:r>
          </a:p>
          <a:p>
            <a:r>
              <a:rPr lang="en-US" sz="3200" dirty="0">
                <a:solidFill>
                  <a:schemeClr val="bg1">
                    <a:lumMod val="95000"/>
                  </a:schemeClr>
                </a:solidFill>
              </a:rPr>
              <a:t>Amaziah’s father (</a:t>
            </a:r>
            <a:r>
              <a:rPr lang="en-US" sz="3200" dirty="0" err="1">
                <a:solidFill>
                  <a:schemeClr val="bg1">
                    <a:lumMod val="95000"/>
                  </a:schemeClr>
                </a:solidFill>
              </a:rPr>
              <a:t>Joash</a:t>
            </a:r>
            <a:r>
              <a:rPr lang="en-US" sz="3200" dirty="0">
                <a:solidFill>
                  <a:schemeClr val="bg1">
                    <a:lumMod val="95000"/>
                  </a:schemeClr>
                </a:solidFill>
              </a:rPr>
              <a:t>/Jehoash) was killed by his servants (12:20)</a:t>
            </a:r>
          </a:p>
          <a:p>
            <a:r>
              <a:rPr lang="en-US" sz="3200" dirty="0">
                <a:solidFill>
                  <a:schemeClr val="bg1">
                    <a:lumMod val="95000"/>
                  </a:schemeClr>
                </a:solidFill>
              </a:rPr>
              <a:t>Amaziah executed those servants who had murdered his father BUT not their children (14:5-6)</a:t>
            </a:r>
          </a:p>
          <a:p>
            <a:endParaRPr lang="en-US" sz="3200" dirty="0">
              <a:solidFill>
                <a:schemeClr val="bg1">
                  <a:lumMod val="95000"/>
                </a:schemeClr>
              </a:solidFill>
            </a:endParaRPr>
          </a:p>
        </p:txBody>
      </p:sp>
    </p:spTree>
    <p:extLst>
      <p:ext uri="{BB962C8B-B14F-4D97-AF65-F5344CB8AC3E}">
        <p14:creationId xmlns:p14="http://schemas.microsoft.com/office/powerpoint/2010/main" val="160519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34CF-10C4-E9CE-ADBA-5E9E169A96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EEE49-A524-89CD-6DB5-46F18E58D46B}"/>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Review</a:t>
            </a:r>
          </a:p>
          <a:p>
            <a:r>
              <a:rPr lang="en-US" sz="3200" dirty="0">
                <a:solidFill>
                  <a:schemeClr val="bg1">
                    <a:lumMod val="95000"/>
                  </a:schemeClr>
                </a:solidFill>
              </a:rPr>
              <a:t>Amaziah went to war with Edom:</a:t>
            </a:r>
          </a:p>
          <a:p>
            <a:pPr lvl="1"/>
            <a:r>
              <a:rPr lang="en-US" sz="2800" dirty="0">
                <a:solidFill>
                  <a:schemeClr val="bg1">
                    <a:lumMod val="95000"/>
                  </a:schemeClr>
                </a:solidFill>
              </a:rPr>
              <a:t>Had 300,000 “choice men”</a:t>
            </a:r>
          </a:p>
          <a:p>
            <a:pPr lvl="1"/>
            <a:r>
              <a:rPr lang="en-US" sz="2800" dirty="0">
                <a:solidFill>
                  <a:schemeClr val="bg1">
                    <a:lumMod val="95000"/>
                  </a:schemeClr>
                </a:solidFill>
              </a:rPr>
              <a:t>Hired 100,000 “mighty men” from Israel (but sent them back home – and they were angry!)</a:t>
            </a:r>
          </a:p>
          <a:p>
            <a:pPr lvl="1"/>
            <a:r>
              <a:rPr lang="en-US" sz="2800" dirty="0">
                <a:solidFill>
                  <a:schemeClr val="bg1">
                    <a:lumMod val="95000"/>
                  </a:schemeClr>
                </a:solidFill>
              </a:rPr>
              <a:t>They killed 10,000 Edomites</a:t>
            </a:r>
          </a:p>
          <a:p>
            <a:pPr lvl="1"/>
            <a:r>
              <a:rPr lang="en-US" sz="2800" dirty="0">
                <a:solidFill>
                  <a:schemeClr val="bg1">
                    <a:lumMod val="95000"/>
                  </a:schemeClr>
                </a:solidFill>
              </a:rPr>
              <a:t>He took Sela (Petra?) (both mean “rock”)</a:t>
            </a:r>
          </a:p>
          <a:p>
            <a:pPr lvl="1"/>
            <a:r>
              <a:rPr lang="en-US" sz="2800" dirty="0">
                <a:solidFill>
                  <a:schemeClr val="bg1">
                    <a:lumMod val="95000"/>
                  </a:schemeClr>
                </a:solidFill>
              </a:rPr>
              <a:t>Took 10,000 Edomites to the top of the rock and cast them down!</a:t>
            </a:r>
          </a:p>
          <a:p>
            <a:pPr lvl="1"/>
            <a:r>
              <a:rPr lang="en-US" sz="2800" dirty="0">
                <a:solidFill>
                  <a:schemeClr val="bg1">
                    <a:lumMod val="95000"/>
                  </a:schemeClr>
                </a:solidFill>
              </a:rPr>
              <a:t>Brought back the gods of the people of Seir and worshipped them!</a:t>
            </a:r>
          </a:p>
          <a:p>
            <a:r>
              <a:rPr lang="en-US" sz="3200">
                <a:solidFill>
                  <a:schemeClr val="bg1">
                    <a:lumMod val="95000"/>
                  </a:schemeClr>
                </a:solidFill>
              </a:rPr>
              <a:t>“I know that God has determined to destroy you, because you have done this and have not heeded my advice.”</a:t>
            </a:r>
            <a:endParaRPr lang="en-US" sz="3200" dirty="0">
              <a:solidFill>
                <a:schemeClr val="bg1">
                  <a:lumMod val="95000"/>
                </a:schemeClr>
              </a:solidFill>
            </a:endParaRPr>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416026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BF4AD-B383-F6F2-70A3-BA86EBA8C9C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EB84D07-9171-DEDA-A67B-16B7C0AF427D}"/>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3074" name="Picture 2">
            <a:extLst>
              <a:ext uri="{FF2B5EF4-FFF2-40B4-BE49-F238E27FC236}">
                <a16:creationId xmlns:a16="http://schemas.microsoft.com/office/drawing/2014/main" id="{D3ADEB67-ED80-0E46-57FE-AE08C24C0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 y="1"/>
            <a:ext cx="91568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223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2A9B7-F3E5-EF3B-3A27-A68B0320F67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2C3824-40F2-CA78-B87B-872774F708CB}"/>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Review</a:t>
            </a:r>
          </a:p>
          <a:p>
            <a:r>
              <a:rPr lang="en-US" sz="3200" dirty="0">
                <a:solidFill>
                  <a:schemeClr val="bg1">
                    <a:lumMod val="95000"/>
                  </a:schemeClr>
                </a:solidFill>
              </a:rPr>
              <a:t>Amaziah’s pride got the best of him after defeating the Edomites – so he called Jehoash (king of Israel) to war</a:t>
            </a:r>
          </a:p>
          <a:p>
            <a:r>
              <a:rPr lang="en-US" sz="3200" dirty="0">
                <a:solidFill>
                  <a:schemeClr val="bg1">
                    <a:lumMod val="95000"/>
                  </a:schemeClr>
                </a:solidFill>
              </a:rPr>
              <a:t>Jehoash, to his credit, tried to get Amaziah to just be happy with defeating the Edomites. It didn’t work.</a:t>
            </a:r>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6657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A42CA-7BB2-59FC-0EB8-E7D237C265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9B6B2A-7397-C2D4-CFFE-BC0A0FD91B52}"/>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Review</a:t>
            </a:r>
          </a:p>
          <a:p>
            <a:r>
              <a:rPr lang="en-US" sz="3200" dirty="0">
                <a:solidFill>
                  <a:schemeClr val="bg1">
                    <a:lumMod val="95000"/>
                  </a:schemeClr>
                </a:solidFill>
              </a:rPr>
              <a:t>Judah and Israel met in battle at Beth Shemesh (which belonged to Judah):</a:t>
            </a:r>
          </a:p>
          <a:p>
            <a:pPr lvl="1"/>
            <a:r>
              <a:rPr lang="en-US" sz="2800" dirty="0">
                <a:solidFill>
                  <a:schemeClr val="bg1">
                    <a:lumMod val="95000"/>
                  </a:schemeClr>
                </a:solidFill>
              </a:rPr>
              <a:t>Judah was defeated</a:t>
            </a:r>
          </a:p>
          <a:p>
            <a:pPr lvl="1"/>
            <a:r>
              <a:rPr lang="en-US" sz="2800" dirty="0">
                <a:solidFill>
                  <a:schemeClr val="bg1">
                    <a:lumMod val="95000"/>
                  </a:schemeClr>
                </a:solidFill>
              </a:rPr>
              <a:t>The men of Judah fled to their tents</a:t>
            </a:r>
          </a:p>
          <a:p>
            <a:pPr lvl="1"/>
            <a:r>
              <a:rPr lang="en-US" sz="2800" dirty="0" err="1">
                <a:solidFill>
                  <a:schemeClr val="bg1">
                    <a:lumMod val="95000"/>
                  </a:schemeClr>
                </a:solidFill>
              </a:rPr>
              <a:t>Johoash</a:t>
            </a:r>
            <a:r>
              <a:rPr lang="en-US" sz="2800" dirty="0">
                <a:solidFill>
                  <a:schemeClr val="bg1">
                    <a:lumMod val="95000"/>
                  </a:schemeClr>
                </a:solidFill>
              </a:rPr>
              <a:t> captured Amaziah and took him to Jerusalem</a:t>
            </a:r>
          </a:p>
          <a:p>
            <a:pPr lvl="2"/>
            <a:r>
              <a:rPr lang="en-US" sz="2800" dirty="0">
                <a:solidFill>
                  <a:schemeClr val="bg1">
                    <a:lumMod val="95000"/>
                  </a:schemeClr>
                </a:solidFill>
              </a:rPr>
              <a:t>He broke down the wall from the Gate of Ephraim to the Corner Gate (400 cubits ~ 600 feet)</a:t>
            </a:r>
          </a:p>
          <a:p>
            <a:pPr lvl="2"/>
            <a:r>
              <a:rPr lang="en-US" sz="2800" dirty="0">
                <a:solidFill>
                  <a:schemeClr val="bg1">
                    <a:lumMod val="95000"/>
                  </a:schemeClr>
                </a:solidFill>
              </a:rPr>
              <a:t>Took all the gold, silver, and articles found in the temple and the king’s house</a:t>
            </a:r>
          </a:p>
          <a:p>
            <a:pPr lvl="2"/>
            <a:r>
              <a:rPr lang="en-US" sz="2800" dirty="0">
                <a:solidFill>
                  <a:schemeClr val="bg1">
                    <a:lumMod val="95000"/>
                  </a:schemeClr>
                </a:solidFill>
              </a:rPr>
              <a:t>Took hostages</a:t>
            </a:r>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68875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E179B-7462-F6B8-F330-6C4F2F68FA3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633AB4E-30B6-B2A4-1050-347B3E4FC131}"/>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6146" name="Picture 2">
            <a:extLst>
              <a:ext uri="{FF2B5EF4-FFF2-40B4-BE49-F238E27FC236}">
                <a16:creationId xmlns:a16="http://schemas.microsoft.com/office/drawing/2014/main" id="{20B9B76E-3E86-6DD1-98A0-BDC125AE1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81" y="124692"/>
            <a:ext cx="8905009" cy="665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478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36FA2-381D-DA19-828A-6FFC4E45A92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899948A-ECE6-2DA2-7B77-8B0F583095AE}"/>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5122" name="Picture 2">
            <a:extLst>
              <a:ext uri="{FF2B5EF4-FFF2-40B4-BE49-F238E27FC236}">
                <a16:creationId xmlns:a16="http://schemas.microsoft.com/office/drawing/2014/main" id="{6C2444A0-7DD2-A227-424A-63EF61A4D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57"/>
            <a:ext cx="9143999" cy="683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14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71022" y="0"/>
            <a:ext cx="9072978" cy="6791417"/>
          </a:xfrm>
        </p:spPr>
        <p:txBody>
          <a:bodyPr/>
          <a:lstStyle/>
          <a:p>
            <a:pPr marL="0" indent="0" algn="ctr">
              <a:buNone/>
            </a:pPr>
            <a:r>
              <a:rPr lang="en-US" sz="4400" b="1" dirty="0">
                <a:solidFill>
                  <a:schemeClr val="bg1">
                    <a:lumMod val="95000"/>
                  </a:schemeClr>
                </a:solidFill>
              </a:rPr>
              <a:t>Today’s Lesson</a:t>
            </a:r>
          </a:p>
          <a:p>
            <a:pPr marL="0" indent="0" algn="ctr">
              <a:buNone/>
            </a:pPr>
            <a:r>
              <a:rPr lang="en-US" sz="3600" b="1" dirty="0">
                <a:solidFill>
                  <a:schemeClr val="bg1">
                    <a:lumMod val="95000"/>
                  </a:schemeClr>
                </a:solidFill>
              </a:rPr>
              <a:t>Amaziah’s Death</a:t>
            </a:r>
          </a:p>
          <a:p>
            <a:pPr marL="0" indent="0" algn="ctr">
              <a:buNone/>
            </a:pPr>
            <a:r>
              <a:rPr lang="en-US" sz="3600" b="1" dirty="0">
                <a:solidFill>
                  <a:schemeClr val="bg1">
                    <a:lumMod val="95000"/>
                  </a:schemeClr>
                </a:solidFill>
              </a:rPr>
              <a:t>Uzziah’s Reign</a:t>
            </a:r>
          </a:p>
          <a:p>
            <a:pPr marL="0" indent="0" algn="ctr">
              <a:buNone/>
            </a:pPr>
            <a:r>
              <a:rPr lang="en-US" sz="3600" b="1" dirty="0">
                <a:solidFill>
                  <a:schemeClr val="bg1">
                    <a:lumMod val="95000"/>
                  </a:schemeClr>
                </a:solidFill>
              </a:rPr>
              <a:t>Introduction to Amos</a:t>
            </a:r>
          </a:p>
          <a:p>
            <a:pPr marL="0" indent="0" algn="ctr">
              <a:buNone/>
            </a:pPr>
            <a:endParaRPr lang="en-US" sz="3600" b="1" dirty="0">
              <a:solidFill>
                <a:schemeClr val="bg1">
                  <a:lumMod val="95000"/>
                </a:schemeClr>
              </a:solidFill>
            </a:endParaRPr>
          </a:p>
          <a:p>
            <a:pPr marL="0" indent="0" algn="ctr">
              <a:buNone/>
            </a:pPr>
            <a:r>
              <a:rPr lang="en-US" sz="3600" b="1" dirty="0">
                <a:solidFill>
                  <a:schemeClr val="bg1">
                    <a:lumMod val="95000"/>
                  </a:schemeClr>
                </a:solidFill>
              </a:rPr>
              <a:t>2 Kings 14:15-15:4</a:t>
            </a:r>
          </a:p>
          <a:p>
            <a:pPr marL="0" indent="0" algn="ctr">
              <a:buNone/>
            </a:pPr>
            <a:r>
              <a:rPr lang="en-US" sz="3600" b="1" dirty="0">
                <a:solidFill>
                  <a:schemeClr val="bg1">
                    <a:lumMod val="95000"/>
                  </a:schemeClr>
                </a:solidFill>
              </a:rPr>
              <a:t>2 Chron 25:26-26:15</a:t>
            </a:r>
          </a:p>
          <a:p>
            <a:pPr marL="0" indent="0" algn="ctr">
              <a:buNone/>
            </a:pPr>
            <a:endParaRPr lang="en-US" sz="3600" b="1" dirty="0">
              <a:solidFill>
                <a:srgbClr val="502800"/>
              </a:solidFill>
            </a:endParaRPr>
          </a:p>
        </p:txBody>
      </p:sp>
      <p:sp>
        <p:nvSpPr>
          <p:cNvPr id="7" name="TextBox 6">
            <a:extLst>
              <a:ext uri="{FF2B5EF4-FFF2-40B4-BE49-F238E27FC236}">
                <a16:creationId xmlns:a16="http://schemas.microsoft.com/office/drawing/2014/main" id="{AF8D0737-D580-ED4A-BBCF-AE17770EEF39}"/>
              </a:ext>
            </a:extLst>
          </p:cNvPr>
          <p:cNvSpPr txBox="1"/>
          <p:nvPr/>
        </p:nvSpPr>
        <p:spPr>
          <a:xfrm>
            <a:off x="2057404" y="1843088"/>
            <a:ext cx="184731"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383816"/>
      </p:ext>
    </p:extLst>
  </p:cSld>
  <p:clrMapOvr>
    <a:masterClrMapping/>
  </p:clrMapOvr>
  <p:transition spd="slow">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94843-350B-7851-FD86-6A77132EFD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AFA205-F384-27FD-D02A-198D1726EC14}"/>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Amaziah’s Death</a:t>
            </a:r>
          </a:p>
          <a:p>
            <a:r>
              <a:rPr lang="en-US" sz="3200" dirty="0">
                <a:solidFill>
                  <a:schemeClr val="bg1">
                    <a:lumMod val="95000"/>
                  </a:schemeClr>
                </a:solidFill>
              </a:rPr>
              <a:t>Amazingly, Amaziah lived 15 years AFTER the death of Jehoash, king of Israel!</a:t>
            </a:r>
          </a:p>
          <a:p>
            <a:pPr lvl="1"/>
            <a:r>
              <a:rPr lang="en-US" dirty="0">
                <a:solidFill>
                  <a:schemeClr val="bg1">
                    <a:lumMod val="95000"/>
                  </a:schemeClr>
                </a:solidFill>
              </a:rPr>
              <a:t>Could it be because his son (Uzziah) wasn’t ready to take over yet that God allowed this? (Matt 1:9 – in Jesus’ </a:t>
            </a:r>
            <a:r>
              <a:rPr lang="en-US" dirty="0" err="1">
                <a:solidFill>
                  <a:schemeClr val="bg1">
                    <a:lumMod val="95000"/>
                  </a:schemeClr>
                </a:solidFill>
              </a:rPr>
              <a:t>geneology</a:t>
            </a:r>
            <a:r>
              <a:rPr lang="en-US" dirty="0">
                <a:solidFill>
                  <a:schemeClr val="bg1">
                    <a:lumMod val="95000"/>
                  </a:schemeClr>
                </a:solidFill>
              </a:rPr>
              <a:t> through David)</a:t>
            </a:r>
          </a:p>
          <a:p>
            <a:r>
              <a:rPr lang="en-US" dirty="0">
                <a:solidFill>
                  <a:schemeClr val="bg1">
                    <a:lumMod val="95000"/>
                  </a:schemeClr>
                </a:solidFill>
              </a:rPr>
              <a:t>After Amaziah turned away from the Lord, there was a conspiracy against him</a:t>
            </a:r>
          </a:p>
          <a:p>
            <a:r>
              <a:rPr lang="en-US" dirty="0">
                <a:solidFill>
                  <a:schemeClr val="bg1">
                    <a:lumMod val="95000"/>
                  </a:schemeClr>
                </a:solidFill>
              </a:rPr>
              <a:t>He fled to Lachish but was caught and killed there</a:t>
            </a:r>
          </a:p>
          <a:p>
            <a:r>
              <a:rPr lang="en-US" dirty="0">
                <a:solidFill>
                  <a:schemeClr val="bg1">
                    <a:lumMod val="95000"/>
                  </a:schemeClr>
                </a:solidFill>
              </a:rPr>
              <a:t>He was brought back to be buried “with his fathers” in the “City of David”</a:t>
            </a:r>
          </a:p>
          <a:p>
            <a:pPr marL="0" indent="0">
              <a:buNone/>
            </a:pPr>
            <a:endParaRPr lang="en-US" dirty="0"/>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300034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E9007-2E85-DD64-3702-DDD91A429EE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221E729-A8B7-6917-455F-A3226E772237}"/>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7170" name="Picture 2">
            <a:extLst>
              <a:ext uri="{FF2B5EF4-FFF2-40B4-BE49-F238E27FC236}">
                <a16:creationId xmlns:a16="http://schemas.microsoft.com/office/drawing/2014/main" id="{9D447438-7357-6326-5462-6AFC78848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4" y="0"/>
            <a:ext cx="90804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759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714A2-30CD-1A7C-011D-2C46FA1B1E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256F0-1238-7EEC-3D24-852D9FCBB8A1}"/>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Today’s Material</a:t>
            </a:r>
          </a:p>
          <a:p>
            <a:r>
              <a:rPr lang="en-US" sz="3200" dirty="0">
                <a:solidFill>
                  <a:schemeClr val="bg1">
                    <a:lumMod val="95000"/>
                  </a:schemeClr>
                </a:solidFill>
              </a:rPr>
              <a:t>Overview of the quarter</a:t>
            </a:r>
          </a:p>
          <a:p>
            <a:r>
              <a:rPr lang="en-US" sz="3200" dirty="0">
                <a:solidFill>
                  <a:schemeClr val="bg1">
                    <a:lumMod val="95000"/>
                  </a:schemeClr>
                </a:solidFill>
              </a:rPr>
              <a:t>Review of the early years of Amaziah</a:t>
            </a:r>
          </a:p>
          <a:p>
            <a:r>
              <a:rPr lang="en-US" sz="3200" dirty="0">
                <a:solidFill>
                  <a:schemeClr val="bg1">
                    <a:lumMod val="95000"/>
                  </a:schemeClr>
                </a:solidFill>
              </a:rPr>
              <a:t>Amaziah’s Death</a:t>
            </a:r>
          </a:p>
          <a:p>
            <a:r>
              <a:rPr lang="en-US" sz="3200" dirty="0">
                <a:solidFill>
                  <a:schemeClr val="bg1">
                    <a:lumMod val="95000"/>
                  </a:schemeClr>
                </a:solidFill>
              </a:rPr>
              <a:t>Uzziah’s early reign</a:t>
            </a:r>
          </a:p>
          <a:p>
            <a:pPr marL="0" indent="0">
              <a:buNone/>
            </a:pPr>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160437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0A893-543D-05AE-E910-B9492BC10C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37805-EBA1-7872-00B1-D813CB35CE34}"/>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Azariah/Uzziah’s Reign</a:t>
            </a:r>
          </a:p>
          <a:p>
            <a:r>
              <a:rPr lang="en-US" sz="3200" dirty="0">
                <a:solidFill>
                  <a:schemeClr val="bg1">
                    <a:lumMod val="95000"/>
                  </a:schemeClr>
                </a:solidFill>
              </a:rPr>
              <a:t>After Amaziah’s death, his son Azariah/Uzziah was made king and reigned for 52 years!</a:t>
            </a:r>
          </a:p>
          <a:p>
            <a:r>
              <a:rPr lang="en-US" sz="3200" dirty="0">
                <a:solidFill>
                  <a:schemeClr val="bg1">
                    <a:lumMod val="95000"/>
                  </a:schemeClr>
                </a:solidFill>
              </a:rPr>
              <a:t>He was 16 years old</a:t>
            </a:r>
          </a:p>
          <a:p>
            <a:r>
              <a:rPr lang="en-US" sz="3200" dirty="0">
                <a:solidFill>
                  <a:schemeClr val="bg1">
                    <a:lumMod val="95000"/>
                  </a:schemeClr>
                </a:solidFill>
              </a:rPr>
              <a:t>He did “what was right in the sight of the Lord”(as his father Amaziah had done) </a:t>
            </a:r>
            <a:r>
              <a:rPr lang="en-US" sz="3200" b="1" dirty="0">
                <a:solidFill>
                  <a:schemeClr val="bg1">
                    <a:lumMod val="95000"/>
                  </a:schemeClr>
                </a:solidFill>
              </a:rPr>
              <a:t>Except</a:t>
            </a:r>
            <a:r>
              <a:rPr lang="en-US" sz="3200" dirty="0">
                <a:solidFill>
                  <a:schemeClr val="bg1">
                    <a:lumMod val="95000"/>
                  </a:schemeClr>
                </a:solidFill>
              </a:rPr>
              <a:t>:</a:t>
            </a:r>
          </a:p>
          <a:p>
            <a:pPr lvl="1"/>
            <a:r>
              <a:rPr lang="en-US" sz="3200" dirty="0">
                <a:solidFill>
                  <a:schemeClr val="bg1">
                    <a:lumMod val="95000"/>
                  </a:schemeClr>
                </a:solidFill>
              </a:rPr>
              <a:t>The high places were not removed</a:t>
            </a:r>
          </a:p>
          <a:p>
            <a:pPr lvl="1"/>
            <a:r>
              <a:rPr lang="en-US" sz="3200" dirty="0">
                <a:solidFill>
                  <a:schemeClr val="bg1">
                    <a:lumMod val="95000"/>
                  </a:schemeClr>
                </a:solidFill>
              </a:rPr>
              <a:t>The people still sacrificed on the high places</a:t>
            </a:r>
          </a:p>
          <a:p>
            <a:r>
              <a:rPr lang="en-US" sz="3600">
                <a:solidFill>
                  <a:schemeClr val="bg1">
                    <a:lumMod val="95000"/>
                  </a:schemeClr>
                </a:solidFill>
              </a:rPr>
              <a:t>Reigned approximately from 792/788 – 740/736 BC</a:t>
            </a:r>
            <a:endParaRPr lang="en-US" sz="3600" dirty="0">
              <a:solidFill>
                <a:schemeClr val="bg1">
                  <a:lumMod val="95000"/>
                </a:schemeClr>
              </a:solidFill>
            </a:endParaRPr>
          </a:p>
          <a:p>
            <a:pPr marL="0" indent="0">
              <a:buNone/>
            </a:pPr>
            <a:endParaRPr lang="en-US" dirty="0"/>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150349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524DD-7A02-AAC2-E480-B575A77F47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18780-CF16-FA26-05DD-DBC532CDFA46}"/>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Azariah/Uzziah’s Reign</a:t>
            </a:r>
          </a:p>
          <a:p>
            <a:r>
              <a:rPr lang="en-US" sz="3200" dirty="0">
                <a:solidFill>
                  <a:schemeClr val="bg1">
                    <a:lumMod val="95000"/>
                  </a:schemeClr>
                </a:solidFill>
              </a:rPr>
              <a:t>Uzziah “</a:t>
            </a:r>
            <a:r>
              <a:rPr lang="en-US" sz="3200" b="1" dirty="0">
                <a:solidFill>
                  <a:schemeClr val="bg1">
                    <a:lumMod val="95000"/>
                  </a:schemeClr>
                </a:solidFill>
              </a:rPr>
              <a:t>built </a:t>
            </a:r>
            <a:r>
              <a:rPr lang="en-US" sz="3200" b="1" dirty="0" err="1">
                <a:solidFill>
                  <a:schemeClr val="bg1">
                    <a:lumMod val="95000"/>
                  </a:schemeClr>
                </a:solidFill>
              </a:rPr>
              <a:t>Elath</a:t>
            </a:r>
            <a:r>
              <a:rPr lang="en-US" sz="3200" b="1" dirty="0">
                <a:solidFill>
                  <a:schemeClr val="bg1">
                    <a:lumMod val="95000"/>
                  </a:schemeClr>
                </a:solidFill>
              </a:rPr>
              <a:t> and restored it to Judah</a:t>
            </a:r>
            <a:r>
              <a:rPr lang="en-US" sz="3200" dirty="0">
                <a:solidFill>
                  <a:schemeClr val="bg1">
                    <a:lumMod val="95000"/>
                  </a:schemeClr>
                </a:solidFill>
              </a:rPr>
              <a:t>”</a:t>
            </a:r>
          </a:p>
          <a:p>
            <a:r>
              <a:rPr lang="en-US" sz="3200" dirty="0">
                <a:solidFill>
                  <a:schemeClr val="bg1">
                    <a:lumMod val="95000"/>
                  </a:schemeClr>
                </a:solidFill>
              </a:rPr>
              <a:t>He broke down the walls of the Philistine cities of Gath, </a:t>
            </a:r>
            <a:r>
              <a:rPr lang="en-US" sz="3200" dirty="0" err="1">
                <a:solidFill>
                  <a:schemeClr val="bg1">
                    <a:lumMod val="95000"/>
                  </a:schemeClr>
                </a:solidFill>
              </a:rPr>
              <a:t>Jabneh</a:t>
            </a:r>
            <a:r>
              <a:rPr lang="en-US" sz="3200" dirty="0">
                <a:solidFill>
                  <a:schemeClr val="bg1">
                    <a:lumMod val="95000"/>
                  </a:schemeClr>
                </a:solidFill>
              </a:rPr>
              <a:t>, and Ashdod</a:t>
            </a:r>
          </a:p>
          <a:p>
            <a:r>
              <a:rPr lang="en-US" sz="3200" dirty="0">
                <a:solidFill>
                  <a:schemeClr val="bg1">
                    <a:lumMod val="95000"/>
                  </a:schemeClr>
                </a:solidFill>
              </a:rPr>
              <a:t>He rebuilt towns among the Philistines</a:t>
            </a:r>
          </a:p>
          <a:p>
            <a:r>
              <a:rPr lang="en-US" sz="3200" dirty="0">
                <a:solidFill>
                  <a:schemeClr val="bg1">
                    <a:lumMod val="95000"/>
                  </a:schemeClr>
                </a:solidFill>
              </a:rPr>
              <a:t>God helped him against:</a:t>
            </a:r>
          </a:p>
          <a:p>
            <a:pPr lvl="1"/>
            <a:r>
              <a:rPr lang="en-US" sz="3200" dirty="0">
                <a:solidFill>
                  <a:schemeClr val="bg1">
                    <a:lumMod val="95000"/>
                  </a:schemeClr>
                </a:solidFill>
              </a:rPr>
              <a:t>Philistines</a:t>
            </a:r>
          </a:p>
          <a:p>
            <a:pPr lvl="1"/>
            <a:r>
              <a:rPr lang="en-US" sz="3200" dirty="0">
                <a:solidFill>
                  <a:schemeClr val="bg1">
                    <a:lumMod val="95000"/>
                  </a:schemeClr>
                </a:solidFill>
              </a:rPr>
              <a:t>Arabs who lived in Gur Baal</a:t>
            </a:r>
          </a:p>
          <a:p>
            <a:pPr lvl="1"/>
            <a:r>
              <a:rPr lang="en-US" sz="3200" dirty="0" err="1">
                <a:solidFill>
                  <a:schemeClr val="bg1">
                    <a:lumMod val="95000"/>
                  </a:schemeClr>
                </a:solidFill>
              </a:rPr>
              <a:t>Meunites</a:t>
            </a:r>
            <a:endParaRPr lang="en-US" sz="3200" dirty="0">
              <a:solidFill>
                <a:schemeClr val="bg1">
                  <a:lumMod val="95000"/>
                </a:schemeClr>
              </a:solidFill>
            </a:endParaRPr>
          </a:p>
          <a:p>
            <a:pPr lvl="1"/>
            <a:r>
              <a:rPr lang="en-US" sz="3200" dirty="0">
                <a:solidFill>
                  <a:schemeClr val="bg1">
                    <a:lumMod val="95000"/>
                  </a:schemeClr>
                </a:solidFill>
              </a:rPr>
              <a:t>Ammonites</a:t>
            </a:r>
          </a:p>
          <a:p>
            <a:pPr marL="0" indent="0">
              <a:buNone/>
            </a:pPr>
            <a:endParaRPr lang="en-US" dirty="0"/>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421456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74988-D976-F2D8-DE08-E2AF504FFFC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7E144F0-3611-8850-5392-3E5685AA70E7}"/>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1026" name="Picture 2">
            <a:extLst>
              <a:ext uri="{FF2B5EF4-FFF2-40B4-BE49-F238E27FC236}">
                <a16:creationId xmlns:a16="http://schemas.microsoft.com/office/drawing/2014/main" id="{1B60B989-D423-2FAF-65A2-08CDC229F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6" y="0"/>
            <a:ext cx="9071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287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74988-D976-F2D8-DE08-E2AF504FFFC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DE1175D-5AED-2E59-5FF6-7E5F823DFADE}"/>
              </a:ext>
            </a:extLst>
          </p:cNvPr>
          <p:cNvPicPr>
            <a:picLocks noChangeAspect="1"/>
          </p:cNvPicPr>
          <p:nvPr/>
        </p:nvPicPr>
        <p:blipFill>
          <a:blip r:embed="rId3"/>
          <a:stretch>
            <a:fillRect/>
          </a:stretch>
        </p:blipFill>
        <p:spPr>
          <a:xfrm>
            <a:off x="2057400" y="23090"/>
            <a:ext cx="5164282" cy="6834910"/>
          </a:xfrm>
          <a:prstGeom prst="rect">
            <a:avLst/>
          </a:prstGeom>
        </p:spPr>
      </p:pic>
    </p:spTree>
    <p:extLst>
      <p:ext uri="{BB962C8B-B14F-4D97-AF65-F5344CB8AC3E}">
        <p14:creationId xmlns:p14="http://schemas.microsoft.com/office/powerpoint/2010/main" val="126266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FF28B-49CF-3300-0A74-89BFE630D3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E351B-794D-C6CC-C572-25F9ABD709AA}"/>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Azariah/Uzziah’s Reign</a:t>
            </a:r>
          </a:p>
          <a:p>
            <a:r>
              <a:rPr lang="en-US" sz="3200" dirty="0">
                <a:solidFill>
                  <a:schemeClr val="bg1">
                    <a:lumMod val="95000"/>
                  </a:schemeClr>
                </a:solidFill>
              </a:rPr>
              <a:t>When had </a:t>
            </a:r>
            <a:r>
              <a:rPr lang="en-US" sz="3200" dirty="0" err="1">
                <a:solidFill>
                  <a:schemeClr val="bg1">
                    <a:lumMod val="95000"/>
                  </a:schemeClr>
                </a:solidFill>
              </a:rPr>
              <a:t>Elath</a:t>
            </a:r>
            <a:r>
              <a:rPr lang="en-US" sz="3200" dirty="0">
                <a:solidFill>
                  <a:schemeClr val="bg1">
                    <a:lumMod val="95000"/>
                  </a:schemeClr>
                </a:solidFill>
              </a:rPr>
              <a:t> been part of Judah?</a:t>
            </a:r>
          </a:p>
          <a:p>
            <a:pPr lvl="1"/>
            <a:r>
              <a:rPr lang="en-US" sz="3200" dirty="0">
                <a:solidFill>
                  <a:schemeClr val="bg1">
                    <a:lumMod val="95000"/>
                  </a:schemeClr>
                </a:solidFill>
              </a:rPr>
              <a:t>2 Chron 8:17-18 Solomon had a port at </a:t>
            </a:r>
            <a:r>
              <a:rPr lang="en-US" sz="3200" dirty="0" err="1">
                <a:solidFill>
                  <a:schemeClr val="bg1">
                    <a:lumMod val="95000"/>
                  </a:schemeClr>
                </a:solidFill>
              </a:rPr>
              <a:t>Ezion</a:t>
            </a:r>
            <a:r>
              <a:rPr lang="en-US" sz="3200" dirty="0">
                <a:solidFill>
                  <a:schemeClr val="bg1">
                    <a:lumMod val="95000"/>
                  </a:schemeClr>
                </a:solidFill>
              </a:rPr>
              <a:t> Geber and </a:t>
            </a:r>
            <a:r>
              <a:rPr lang="en-US" sz="3200" dirty="0" err="1">
                <a:solidFill>
                  <a:schemeClr val="bg1">
                    <a:lumMod val="95000"/>
                  </a:schemeClr>
                </a:solidFill>
              </a:rPr>
              <a:t>Elath</a:t>
            </a:r>
            <a:r>
              <a:rPr lang="en-US" sz="3200" dirty="0">
                <a:solidFill>
                  <a:schemeClr val="bg1">
                    <a:lumMod val="95000"/>
                  </a:schemeClr>
                </a:solidFill>
              </a:rPr>
              <a:t> (That was in the land of Edom)</a:t>
            </a:r>
          </a:p>
          <a:p>
            <a:r>
              <a:rPr lang="en-US" sz="3600" dirty="0">
                <a:solidFill>
                  <a:schemeClr val="bg1">
                    <a:lumMod val="95000"/>
                  </a:schemeClr>
                </a:solidFill>
              </a:rPr>
              <a:t>Who were the “</a:t>
            </a:r>
            <a:r>
              <a:rPr lang="en-US" sz="3600" dirty="0" err="1">
                <a:solidFill>
                  <a:schemeClr val="bg1">
                    <a:lumMod val="95000"/>
                  </a:schemeClr>
                </a:solidFill>
              </a:rPr>
              <a:t>Meunites</a:t>
            </a:r>
            <a:r>
              <a:rPr lang="en-US" sz="3600" dirty="0">
                <a:solidFill>
                  <a:schemeClr val="bg1">
                    <a:lumMod val="95000"/>
                  </a:schemeClr>
                </a:solidFill>
              </a:rPr>
              <a:t>”?</a:t>
            </a:r>
          </a:p>
          <a:p>
            <a:pPr lvl="1"/>
            <a:r>
              <a:rPr lang="en-US" sz="3200" dirty="0">
                <a:solidFill>
                  <a:schemeClr val="bg1">
                    <a:lumMod val="95000"/>
                  </a:schemeClr>
                </a:solidFill>
              </a:rPr>
              <a:t>Lived in the area Simeon possessed – 1 Chron 4:24-43</a:t>
            </a:r>
          </a:p>
          <a:p>
            <a:pPr lvl="1"/>
            <a:r>
              <a:rPr lang="en-US" sz="3200" dirty="0">
                <a:solidFill>
                  <a:schemeClr val="bg1">
                    <a:lumMod val="95000"/>
                  </a:schemeClr>
                </a:solidFill>
              </a:rPr>
              <a:t>Not much is known about them</a:t>
            </a:r>
          </a:p>
          <a:p>
            <a:r>
              <a:rPr lang="en-US" sz="3600" dirty="0">
                <a:solidFill>
                  <a:schemeClr val="bg1">
                    <a:lumMod val="95000"/>
                  </a:schemeClr>
                </a:solidFill>
              </a:rPr>
              <a:t>Where was Gur Baal?</a:t>
            </a:r>
          </a:p>
          <a:p>
            <a:pPr lvl="1"/>
            <a:r>
              <a:rPr lang="en-US" sz="3200" dirty="0" err="1">
                <a:solidFill>
                  <a:schemeClr val="bg1">
                    <a:lumMod val="95000"/>
                  </a:schemeClr>
                </a:solidFill>
              </a:rPr>
              <a:t>Bozrah</a:t>
            </a:r>
            <a:r>
              <a:rPr lang="en-US" sz="3200" dirty="0">
                <a:solidFill>
                  <a:schemeClr val="bg1">
                    <a:lumMod val="95000"/>
                  </a:schemeClr>
                </a:solidFill>
              </a:rPr>
              <a:t> (Near Petra in Jordan)?</a:t>
            </a:r>
          </a:p>
          <a:p>
            <a:pPr lvl="1"/>
            <a:r>
              <a:rPr lang="en-US" sz="3200" dirty="0">
                <a:solidFill>
                  <a:schemeClr val="bg1">
                    <a:lumMod val="95000"/>
                  </a:schemeClr>
                </a:solidFill>
              </a:rPr>
              <a:t>Negev (South part of Israel)?</a:t>
            </a:r>
          </a:p>
          <a:p>
            <a:pPr marL="0" indent="0">
              <a:buNone/>
            </a:pPr>
            <a:endParaRPr lang="en-US" dirty="0"/>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411732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D5EAD-C11A-FC3F-23F1-6A1A60B365E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B05D781-421F-0686-452D-9114DF409EF8}"/>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2050" name="Picture 2" descr="Red Sea map">
            <a:extLst>
              <a:ext uri="{FF2B5EF4-FFF2-40B4-BE49-F238E27FC236}">
                <a16:creationId xmlns:a16="http://schemas.microsoft.com/office/drawing/2014/main" id="{A7462D37-C854-5D6B-CD99-9828B0858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096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E0E45-EED8-217F-3F71-41417E31406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A520B36-6FB1-CEF7-738D-2EF4FE023C5A}"/>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4098" name="Picture 2">
            <a:extLst>
              <a:ext uri="{FF2B5EF4-FFF2-40B4-BE49-F238E27FC236}">
                <a16:creationId xmlns:a16="http://schemas.microsoft.com/office/drawing/2014/main" id="{1D711758-2213-2EB2-FB50-C52B300AF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8" y="0"/>
            <a:ext cx="89777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633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E51C4-8C5A-D2FA-EA01-FA3C45EDC3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8F3DF-FC32-3B2A-4843-832DF6121087}"/>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Azariah/Uzziah’s Reign</a:t>
            </a:r>
          </a:p>
          <a:p>
            <a:r>
              <a:rPr lang="en-US" sz="3200" dirty="0">
                <a:solidFill>
                  <a:schemeClr val="bg1">
                    <a:lumMod val="95000"/>
                  </a:schemeClr>
                </a:solidFill>
              </a:rPr>
              <a:t>Uzziah built towers in Jerusalem at:</a:t>
            </a:r>
          </a:p>
          <a:p>
            <a:pPr lvl="1"/>
            <a:r>
              <a:rPr lang="en-US" sz="3200" dirty="0">
                <a:solidFill>
                  <a:schemeClr val="bg1">
                    <a:lumMod val="95000"/>
                  </a:schemeClr>
                </a:solidFill>
              </a:rPr>
              <a:t>The Corner Gate</a:t>
            </a:r>
          </a:p>
          <a:p>
            <a:pPr lvl="1"/>
            <a:r>
              <a:rPr lang="en-US" sz="3200" dirty="0">
                <a:solidFill>
                  <a:schemeClr val="bg1">
                    <a:lumMod val="95000"/>
                  </a:schemeClr>
                </a:solidFill>
              </a:rPr>
              <a:t>The Valley Gate</a:t>
            </a:r>
          </a:p>
          <a:p>
            <a:pPr lvl="1"/>
            <a:r>
              <a:rPr lang="en-US" sz="3200" dirty="0">
                <a:solidFill>
                  <a:schemeClr val="bg1">
                    <a:lumMod val="95000"/>
                  </a:schemeClr>
                </a:solidFill>
              </a:rPr>
              <a:t>The angle of the wall</a:t>
            </a:r>
          </a:p>
          <a:p>
            <a:pPr lvl="1"/>
            <a:r>
              <a:rPr lang="en-US" sz="3200" dirty="0">
                <a:solidFill>
                  <a:schemeClr val="bg1">
                    <a:lumMod val="95000"/>
                  </a:schemeClr>
                </a:solidFill>
              </a:rPr>
              <a:t>2 Kings 14:13, 2 Chron 25:23</a:t>
            </a:r>
          </a:p>
          <a:p>
            <a:r>
              <a:rPr lang="en-US" sz="3600" dirty="0">
                <a:solidFill>
                  <a:schemeClr val="bg1">
                    <a:lumMod val="95000"/>
                  </a:schemeClr>
                </a:solidFill>
              </a:rPr>
              <a:t>Built towers in the wilderness</a:t>
            </a:r>
          </a:p>
          <a:p>
            <a:r>
              <a:rPr lang="en-US" sz="3600" dirty="0">
                <a:solidFill>
                  <a:schemeClr val="bg1">
                    <a:lumMod val="95000"/>
                  </a:schemeClr>
                </a:solidFill>
              </a:rPr>
              <a:t>Dug many cisterns</a:t>
            </a:r>
          </a:p>
          <a:p>
            <a:r>
              <a:rPr lang="en-US" sz="3600" dirty="0">
                <a:solidFill>
                  <a:schemeClr val="bg1">
                    <a:lumMod val="95000"/>
                  </a:schemeClr>
                </a:solidFill>
              </a:rPr>
              <a:t>Had a lot of livestock</a:t>
            </a:r>
          </a:p>
          <a:p>
            <a:r>
              <a:rPr lang="en-US" sz="3600" dirty="0">
                <a:solidFill>
                  <a:schemeClr val="bg1">
                    <a:lumMod val="95000"/>
                  </a:schemeClr>
                </a:solidFill>
              </a:rPr>
              <a:t>He “loved the soil”</a:t>
            </a:r>
          </a:p>
          <a:p>
            <a:endParaRPr lang="en-US" sz="3200" dirty="0"/>
          </a:p>
          <a:p>
            <a:pPr marL="0" indent="0">
              <a:buNone/>
            </a:pPr>
            <a:endParaRPr lang="en-US" dirty="0"/>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323184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36FA2-381D-DA19-828A-6FFC4E45A92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899948A-ECE6-2DA2-7B77-8B0F583095AE}"/>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5122" name="Picture 2">
            <a:extLst>
              <a:ext uri="{FF2B5EF4-FFF2-40B4-BE49-F238E27FC236}">
                <a16:creationId xmlns:a16="http://schemas.microsoft.com/office/drawing/2014/main" id="{6C2444A0-7DD2-A227-424A-63EF61A4D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57"/>
            <a:ext cx="9143999" cy="683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4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E465A-1A5C-EDEA-6FFE-4C0F8C29467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517955-F268-6EDF-20C8-9740DC1C4C9B}"/>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Azariah/Uzziah’s Reign</a:t>
            </a:r>
          </a:p>
          <a:p>
            <a:r>
              <a:rPr lang="en-US" sz="3200" dirty="0">
                <a:solidFill>
                  <a:schemeClr val="bg1">
                    <a:lumMod val="95000"/>
                  </a:schemeClr>
                </a:solidFill>
              </a:rPr>
              <a:t>Uzziah’s army was well trained</a:t>
            </a:r>
          </a:p>
          <a:p>
            <a:r>
              <a:rPr lang="en-US" sz="3200" dirty="0">
                <a:solidFill>
                  <a:schemeClr val="bg1">
                    <a:lumMod val="95000"/>
                  </a:schemeClr>
                </a:solidFill>
              </a:rPr>
              <a:t>There were 2600 leaders over the army</a:t>
            </a:r>
          </a:p>
          <a:p>
            <a:r>
              <a:rPr lang="en-US" sz="3200" dirty="0">
                <a:solidFill>
                  <a:schemeClr val="bg1">
                    <a:lumMod val="95000"/>
                  </a:schemeClr>
                </a:solidFill>
              </a:rPr>
              <a:t>There were 307,500 in the army</a:t>
            </a:r>
          </a:p>
          <a:p>
            <a:r>
              <a:rPr lang="en-US" sz="3200" dirty="0">
                <a:solidFill>
                  <a:schemeClr val="bg1">
                    <a:lumMod val="95000"/>
                  </a:schemeClr>
                </a:solidFill>
              </a:rPr>
              <a:t>“a powerful force”</a:t>
            </a:r>
          </a:p>
          <a:p>
            <a:r>
              <a:rPr lang="en-US" sz="3200" dirty="0">
                <a:solidFill>
                  <a:schemeClr val="bg1">
                    <a:lumMod val="95000"/>
                  </a:schemeClr>
                </a:solidFill>
              </a:rPr>
              <a:t>Uzziah provided for the entire army:</a:t>
            </a:r>
          </a:p>
          <a:p>
            <a:pPr lvl="1"/>
            <a:r>
              <a:rPr lang="en-US" sz="3500" dirty="0">
                <a:solidFill>
                  <a:schemeClr val="bg1">
                    <a:lumMod val="95000"/>
                  </a:schemeClr>
                </a:solidFill>
              </a:rPr>
              <a:t>Shields</a:t>
            </a:r>
          </a:p>
          <a:p>
            <a:pPr lvl="1"/>
            <a:r>
              <a:rPr lang="en-US" sz="3500" dirty="0">
                <a:solidFill>
                  <a:schemeClr val="bg1">
                    <a:lumMod val="95000"/>
                  </a:schemeClr>
                </a:solidFill>
              </a:rPr>
              <a:t>Spears</a:t>
            </a:r>
          </a:p>
          <a:p>
            <a:pPr lvl="1"/>
            <a:r>
              <a:rPr lang="en-US" sz="3500" dirty="0">
                <a:solidFill>
                  <a:schemeClr val="bg1">
                    <a:lumMod val="95000"/>
                  </a:schemeClr>
                </a:solidFill>
              </a:rPr>
              <a:t>Helmets</a:t>
            </a:r>
          </a:p>
          <a:p>
            <a:pPr lvl="1"/>
            <a:r>
              <a:rPr lang="en-US" sz="3500" dirty="0">
                <a:solidFill>
                  <a:schemeClr val="bg1">
                    <a:lumMod val="95000"/>
                  </a:schemeClr>
                </a:solidFill>
              </a:rPr>
              <a:t>Coats of armor</a:t>
            </a:r>
          </a:p>
          <a:p>
            <a:pPr lvl="1"/>
            <a:r>
              <a:rPr lang="en-US" sz="3500" dirty="0">
                <a:solidFill>
                  <a:schemeClr val="bg1">
                    <a:lumMod val="95000"/>
                  </a:schemeClr>
                </a:solidFill>
              </a:rPr>
              <a:t>Bows</a:t>
            </a:r>
          </a:p>
          <a:p>
            <a:pPr lvl="1"/>
            <a:r>
              <a:rPr lang="en-US" sz="3500" dirty="0">
                <a:solidFill>
                  <a:schemeClr val="bg1">
                    <a:lumMod val="95000"/>
                  </a:schemeClr>
                </a:solidFill>
              </a:rPr>
              <a:t>Slingstones</a:t>
            </a:r>
          </a:p>
          <a:p>
            <a:endParaRPr lang="en-US" sz="3200" dirty="0"/>
          </a:p>
          <a:p>
            <a:pPr marL="0" indent="0">
              <a:buNone/>
            </a:pPr>
            <a:endParaRPr lang="en-US" dirty="0"/>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301944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714A2-30CD-1A7C-011D-2C46FA1B1E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256F0-1238-7EEC-3D24-852D9FCBB8A1}"/>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Quarter Overview</a:t>
            </a:r>
          </a:p>
          <a:p>
            <a:r>
              <a:rPr lang="en-US" sz="3200" dirty="0">
                <a:solidFill>
                  <a:schemeClr val="bg1">
                    <a:lumMod val="95000"/>
                  </a:schemeClr>
                </a:solidFill>
              </a:rPr>
              <a:t>Approximately 84 of the last years of Israel</a:t>
            </a:r>
          </a:p>
          <a:p>
            <a:r>
              <a:rPr lang="en-US" sz="3200" dirty="0">
                <a:solidFill>
                  <a:schemeClr val="bg1">
                    <a:lumMod val="95000"/>
                  </a:schemeClr>
                </a:solidFill>
              </a:rPr>
              <a:t>Approximately 220 of the last years of Judah</a:t>
            </a:r>
          </a:p>
          <a:p>
            <a:r>
              <a:rPr lang="en-US" sz="3200" dirty="0">
                <a:solidFill>
                  <a:schemeClr val="bg1">
                    <a:lumMod val="95000"/>
                  </a:schemeClr>
                </a:solidFill>
              </a:rPr>
              <a:t>10 Prophets</a:t>
            </a:r>
          </a:p>
          <a:p>
            <a:r>
              <a:rPr lang="en-US" sz="3200" dirty="0">
                <a:solidFill>
                  <a:schemeClr val="bg1">
                    <a:lumMod val="95000"/>
                  </a:schemeClr>
                </a:solidFill>
              </a:rPr>
              <a:t>12 Kings of Judah</a:t>
            </a:r>
          </a:p>
          <a:p>
            <a:r>
              <a:rPr lang="en-US" sz="3200" dirty="0">
                <a:solidFill>
                  <a:schemeClr val="bg1">
                    <a:lumMod val="95000"/>
                  </a:schemeClr>
                </a:solidFill>
              </a:rPr>
              <a:t>7 Kings of Israel</a:t>
            </a:r>
          </a:p>
          <a:p>
            <a:pPr marL="0" indent="0">
              <a:buNone/>
            </a:pPr>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15459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B2352-ACE5-E40B-3CE1-006637CA98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B95C5-E26B-C0FD-5CFE-B34D73B30B8B}"/>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Azariah/Uzziah’s Reign</a:t>
            </a:r>
          </a:p>
          <a:p>
            <a:r>
              <a:rPr lang="en-US" sz="3200" dirty="0">
                <a:solidFill>
                  <a:schemeClr val="bg1">
                    <a:lumMod val="95000"/>
                  </a:schemeClr>
                </a:solidFill>
              </a:rPr>
              <a:t>In Jerusalem, Uzziah made devices on the towers to “shoot arrows and hurl large stones” (Lord of the Rings - catapults)</a:t>
            </a:r>
          </a:p>
          <a:p>
            <a:r>
              <a:rPr lang="en-US" sz="3200" dirty="0">
                <a:solidFill>
                  <a:schemeClr val="bg1">
                    <a:lumMod val="95000"/>
                  </a:schemeClr>
                </a:solidFill>
              </a:rPr>
              <a:t>“His fame spread far and wide”</a:t>
            </a:r>
          </a:p>
          <a:p>
            <a:r>
              <a:rPr lang="en-US" sz="3200" b="1" dirty="0">
                <a:solidFill>
                  <a:schemeClr val="bg1">
                    <a:lumMod val="95000"/>
                  </a:schemeClr>
                </a:solidFill>
              </a:rPr>
              <a:t>In short, Judah is rich and powerful!</a:t>
            </a:r>
            <a:endParaRPr lang="en-US" sz="3500" b="1" dirty="0">
              <a:solidFill>
                <a:schemeClr val="bg1">
                  <a:lumMod val="95000"/>
                </a:schemeClr>
              </a:solidFill>
            </a:endParaRPr>
          </a:p>
          <a:p>
            <a:endParaRPr lang="en-US" sz="3200" dirty="0"/>
          </a:p>
          <a:p>
            <a:pPr marL="0" indent="0">
              <a:buNone/>
            </a:pPr>
            <a:endParaRPr lang="en-US" dirty="0"/>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357977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74988-D976-F2D8-DE08-E2AF504FFFC3}"/>
            </a:ext>
          </a:extLst>
        </p:cNvPr>
        <p:cNvGrpSpPr/>
        <p:nvPr/>
      </p:nvGrpSpPr>
      <p:grpSpPr>
        <a:xfrm>
          <a:off x="0" y="0"/>
          <a:ext cx="0" cy="0"/>
          <a:chOff x="0" y="0"/>
          <a:chExt cx="0" cy="0"/>
        </a:xfrm>
      </p:grpSpPr>
      <p:pic>
        <p:nvPicPr>
          <p:cNvPr id="1026" name="Picture 2" descr="Free Trebuchet Catapult photo and picture">
            <a:extLst>
              <a:ext uri="{FF2B5EF4-FFF2-40B4-BE49-F238E27FC236}">
                <a16:creationId xmlns:a16="http://schemas.microsoft.com/office/drawing/2014/main" id="{F74DC5B6-43C3-D171-A8C8-244E69AE3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4570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663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96AFC-0D25-4781-D9B9-284B3182E6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045326-0982-3880-FF86-161548879A12}"/>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Azariah/Uzziah’s Reign</a:t>
            </a:r>
          </a:p>
          <a:p>
            <a:r>
              <a:rPr lang="en-US" sz="3200" dirty="0">
                <a:solidFill>
                  <a:schemeClr val="bg1">
                    <a:lumMod val="95000"/>
                  </a:schemeClr>
                </a:solidFill>
              </a:rPr>
              <a:t>“He was greatly helped (by God) </a:t>
            </a:r>
            <a:r>
              <a:rPr lang="en-US" sz="3200" b="1" dirty="0">
                <a:solidFill>
                  <a:schemeClr val="bg1">
                    <a:lumMod val="95000"/>
                  </a:schemeClr>
                </a:solidFill>
              </a:rPr>
              <a:t>UNTIL</a:t>
            </a:r>
            <a:r>
              <a:rPr lang="en-US" sz="3200" dirty="0">
                <a:solidFill>
                  <a:schemeClr val="bg1">
                    <a:lumMod val="95000"/>
                  </a:schemeClr>
                </a:solidFill>
              </a:rPr>
              <a:t> he became powerful”</a:t>
            </a:r>
          </a:p>
          <a:p>
            <a:r>
              <a:rPr lang="en-US" sz="3200" dirty="0">
                <a:solidFill>
                  <a:schemeClr val="bg1">
                    <a:lumMod val="95000"/>
                  </a:schemeClr>
                </a:solidFill>
              </a:rPr>
              <a:t>After Uzziah became powerful, his pride led to his downfall….</a:t>
            </a:r>
            <a:endParaRPr lang="en-US" sz="3500" dirty="0">
              <a:solidFill>
                <a:schemeClr val="bg1">
                  <a:lumMod val="95000"/>
                </a:schemeClr>
              </a:solidFill>
            </a:endParaRPr>
          </a:p>
          <a:p>
            <a:endParaRPr lang="en-US" sz="3200" dirty="0"/>
          </a:p>
          <a:p>
            <a:pPr marL="0" indent="0">
              <a:buNone/>
            </a:pPr>
            <a:endParaRPr lang="en-US" dirty="0"/>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127270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77036-405B-83AE-EE7D-E97296C563D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2F66E-DD31-182D-D84C-3B89A946A760}"/>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Jeroboam’s Reign In Israel</a:t>
            </a:r>
          </a:p>
          <a:p>
            <a:r>
              <a:rPr lang="en-US" dirty="0">
                <a:solidFill>
                  <a:schemeClr val="bg1">
                    <a:lumMod val="95000"/>
                  </a:schemeClr>
                </a:solidFill>
              </a:rPr>
              <a:t>After Jehoash died, his son Jeroboam reigned for 41 years!</a:t>
            </a:r>
          </a:p>
          <a:p>
            <a:r>
              <a:rPr lang="en-US" dirty="0">
                <a:solidFill>
                  <a:schemeClr val="bg1">
                    <a:lumMod val="95000"/>
                  </a:schemeClr>
                </a:solidFill>
              </a:rPr>
              <a:t>He did evil in the sight of the Lord</a:t>
            </a:r>
          </a:p>
          <a:p>
            <a:r>
              <a:rPr lang="en-US" dirty="0">
                <a:solidFill>
                  <a:schemeClr val="bg1">
                    <a:lumMod val="95000"/>
                  </a:schemeClr>
                </a:solidFill>
              </a:rPr>
              <a:t>He “did not depart from all the sins of Jeroboam the son of </a:t>
            </a:r>
            <a:r>
              <a:rPr lang="en-US" dirty="0" err="1">
                <a:solidFill>
                  <a:schemeClr val="bg1">
                    <a:lumMod val="95000"/>
                  </a:schemeClr>
                </a:solidFill>
              </a:rPr>
              <a:t>Nebat</a:t>
            </a:r>
            <a:r>
              <a:rPr lang="en-US" dirty="0">
                <a:solidFill>
                  <a:schemeClr val="bg1">
                    <a:lumMod val="95000"/>
                  </a:schemeClr>
                </a:solidFill>
              </a:rPr>
              <a:t>”</a:t>
            </a:r>
          </a:p>
          <a:p>
            <a:r>
              <a:rPr lang="en-US" dirty="0">
                <a:solidFill>
                  <a:schemeClr val="bg1">
                    <a:lumMod val="95000"/>
                  </a:schemeClr>
                </a:solidFill>
              </a:rPr>
              <a:t>He restored the territory of Israel from Hamath to the Sea of the Arabah</a:t>
            </a:r>
          </a:p>
          <a:p>
            <a:pPr lvl="1"/>
            <a:r>
              <a:rPr lang="en-US" dirty="0">
                <a:solidFill>
                  <a:schemeClr val="bg1">
                    <a:lumMod val="95000"/>
                  </a:schemeClr>
                </a:solidFill>
              </a:rPr>
              <a:t>This had been spoken by Jonah!</a:t>
            </a:r>
          </a:p>
          <a:p>
            <a:pPr lvl="1"/>
            <a:r>
              <a:rPr lang="en-US" dirty="0">
                <a:solidFill>
                  <a:schemeClr val="bg1">
                    <a:lumMod val="95000"/>
                  </a:schemeClr>
                </a:solidFill>
              </a:rPr>
              <a:t>“For the Lord saw that the affliction of Israel was very bitter”</a:t>
            </a:r>
          </a:p>
          <a:p>
            <a:pPr lvl="1"/>
            <a:r>
              <a:rPr lang="en-US" dirty="0">
                <a:solidFill>
                  <a:schemeClr val="bg1">
                    <a:lumMod val="95000"/>
                  </a:schemeClr>
                </a:solidFill>
              </a:rPr>
              <a:t>The Lord “saved them by the hand of Jeroboam”</a:t>
            </a:r>
          </a:p>
          <a:p>
            <a:pPr marL="0" indent="0">
              <a:buNone/>
            </a:pPr>
            <a:endParaRPr lang="en-US" dirty="0"/>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410126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D6B8F-8F2A-3122-9EC5-618F7D53DC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ACD95-70AC-1F4C-01AD-0398914AD626}"/>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Jeroboam’s Reign In Israel</a:t>
            </a:r>
          </a:p>
          <a:p>
            <a:r>
              <a:rPr lang="en-US" dirty="0">
                <a:solidFill>
                  <a:schemeClr val="bg1">
                    <a:lumMod val="95000"/>
                  </a:schemeClr>
                </a:solidFill>
              </a:rPr>
              <a:t>Jeroboam recaptured from Damascus and Hamath what had belong to Judah</a:t>
            </a:r>
          </a:p>
          <a:p>
            <a:r>
              <a:rPr lang="en-US" dirty="0">
                <a:solidFill>
                  <a:schemeClr val="bg1">
                    <a:lumMod val="95000"/>
                  </a:schemeClr>
                </a:solidFill>
              </a:rPr>
              <a:t>When had those belonged to Judah/Israel?</a:t>
            </a:r>
          </a:p>
          <a:p>
            <a:pPr lvl="1"/>
            <a:r>
              <a:rPr lang="en-US" sz="2800" dirty="0">
                <a:solidFill>
                  <a:schemeClr val="bg1">
                    <a:lumMod val="95000"/>
                  </a:schemeClr>
                </a:solidFill>
              </a:rPr>
              <a:t>David put garrisons in Damascus 2 Sam 8:5-6</a:t>
            </a:r>
          </a:p>
          <a:p>
            <a:pPr lvl="1"/>
            <a:r>
              <a:rPr lang="en-US" sz="2800" dirty="0">
                <a:solidFill>
                  <a:schemeClr val="bg1">
                    <a:lumMod val="95000"/>
                  </a:schemeClr>
                </a:solidFill>
              </a:rPr>
              <a:t>Garrison: </a:t>
            </a:r>
          </a:p>
          <a:p>
            <a:pPr lvl="2"/>
            <a:r>
              <a:rPr lang="en-US" sz="2400" dirty="0">
                <a:solidFill>
                  <a:schemeClr val="bg1">
                    <a:lumMod val="95000"/>
                  </a:schemeClr>
                </a:solidFill>
              </a:rPr>
              <a:t>A military post, especially one that is permanently established</a:t>
            </a:r>
          </a:p>
          <a:p>
            <a:pPr lvl="2"/>
            <a:r>
              <a:rPr lang="en-US" sz="2400" dirty="0">
                <a:solidFill>
                  <a:schemeClr val="bg1">
                    <a:lumMod val="95000"/>
                  </a:schemeClr>
                </a:solidFill>
              </a:rPr>
              <a:t>The troops stationed at a military post</a:t>
            </a:r>
          </a:p>
          <a:p>
            <a:pPr lvl="2"/>
            <a:r>
              <a:rPr lang="en-US" sz="2400" dirty="0">
                <a:solidFill>
                  <a:schemeClr val="bg1">
                    <a:lumMod val="95000"/>
                  </a:schemeClr>
                </a:solidFill>
              </a:rPr>
              <a:t>A body of troops stationed in a fort or fortified town</a:t>
            </a:r>
          </a:p>
          <a:p>
            <a:pPr lvl="1"/>
            <a:r>
              <a:rPr lang="en-US" sz="2800" dirty="0">
                <a:solidFill>
                  <a:schemeClr val="bg1">
                    <a:lumMod val="95000"/>
                  </a:schemeClr>
                </a:solidFill>
              </a:rPr>
              <a:t>Solomon captured Hamath and put store cities there 2 Chron 8:3-4</a:t>
            </a:r>
          </a:p>
          <a:p>
            <a:pPr marL="0" indent="0">
              <a:buNone/>
            </a:pPr>
            <a:endParaRPr lang="en-US" dirty="0"/>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165619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D62F-828E-2E52-7406-0A9F183B52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4F1509-050F-23A8-FD96-A4B35EFA850C}"/>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Jeroboam’s Reign In Israel</a:t>
            </a:r>
          </a:p>
          <a:p>
            <a:r>
              <a:rPr lang="en-US" sz="2800" b="1" dirty="0">
                <a:solidFill>
                  <a:schemeClr val="bg1">
                    <a:lumMod val="95000"/>
                  </a:schemeClr>
                </a:solidFill>
              </a:rPr>
              <a:t>In short, Israel is rich and powerful!</a:t>
            </a:r>
            <a:endParaRPr lang="en-US" sz="3200" b="1" dirty="0">
              <a:solidFill>
                <a:schemeClr val="bg1">
                  <a:lumMod val="95000"/>
                </a:schemeClr>
              </a:solidFill>
            </a:endParaRPr>
          </a:p>
          <a:p>
            <a:pPr marL="0" indent="0">
              <a:buNone/>
            </a:pPr>
            <a:endParaRPr lang="en-US" dirty="0"/>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84813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A623A-72C7-BF4E-1BC1-F6A1A745551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E96019D-CA6D-F35F-F346-57CBFB23E34A}"/>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8194" name="Picture 2">
            <a:extLst>
              <a:ext uri="{FF2B5EF4-FFF2-40B4-BE49-F238E27FC236}">
                <a16:creationId xmlns:a16="http://schemas.microsoft.com/office/drawing/2014/main" id="{40DE51A6-3141-EF94-DE61-8EAC28738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608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01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00BAC-9564-B386-CB6D-DACB1818D15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1DB0CA0-17AC-8AC2-8541-CB9B4337B808}"/>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10242" name="Picture 2">
            <a:extLst>
              <a:ext uri="{FF2B5EF4-FFF2-40B4-BE49-F238E27FC236}">
                <a16:creationId xmlns:a16="http://schemas.microsoft.com/office/drawing/2014/main" id="{4ED7D849-4E88-5570-C5CE-D918D292F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4"/>
            <a:ext cx="9372599" cy="699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021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1BEC8-6FA6-D586-9300-40488317DDE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1412CFF-D4A7-E8C9-00E4-FD7E62559F1C}"/>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11266" name="Picture 2">
            <a:extLst>
              <a:ext uri="{FF2B5EF4-FFF2-40B4-BE49-F238E27FC236}">
                <a16:creationId xmlns:a16="http://schemas.microsoft.com/office/drawing/2014/main" id="{AB56996C-A89B-8869-FB0A-71AED0683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374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842E6-8466-2219-38E8-1E9D3BB222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F4C21D-1BB0-7533-FFCE-F6643342561F}"/>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Amos - Introduction</a:t>
            </a:r>
          </a:p>
          <a:p>
            <a:r>
              <a:rPr lang="en-US" b="0" i="0" dirty="0">
                <a:solidFill>
                  <a:schemeClr val="bg1">
                    <a:lumMod val="95000"/>
                  </a:schemeClr>
                </a:solidFill>
                <a:effectLst/>
                <a:latin typeface="DDG_ProximaNova"/>
              </a:rPr>
              <a:t>God was blessing Judah as Uzziah was a good king</a:t>
            </a:r>
          </a:p>
          <a:p>
            <a:r>
              <a:rPr lang="en-US" dirty="0">
                <a:solidFill>
                  <a:schemeClr val="bg1">
                    <a:lumMod val="95000"/>
                  </a:schemeClr>
                </a:solidFill>
                <a:latin typeface="DDG_ProximaNova"/>
              </a:rPr>
              <a:t>God was blessing Israel even though they had no good kings. He was trying to get them to repent. But they wouldn’t.</a:t>
            </a:r>
          </a:p>
          <a:p>
            <a:r>
              <a:rPr lang="en-US" dirty="0">
                <a:solidFill>
                  <a:schemeClr val="bg1">
                    <a:lumMod val="95000"/>
                  </a:schemeClr>
                </a:solidFill>
                <a:latin typeface="DDG_ProximaNova"/>
              </a:rPr>
              <a:t>Amos was contemporary with Hosea and Isaiah</a:t>
            </a:r>
          </a:p>
          <a:p>
            <a:pPr lvl="1"/>
            <a:r>
              <a:rPr lang="en-US" sz="3000" dirty="0">
                <a:solidFill>
                  <a:schemeClr val="bg1">
                    <a:lumMod val="95000"/>
                  </a:schemeClr>
                </a:solidFill>
                <a:latin typeface="DDG_ProximaNova"/>
              </a:rPr>
              <a:t>Amos – Uzziah in Judah, Jeroboam in Israel</a:t>
            </a:r>
          </a:p>
          <a:p>
            <a:pPr lvl="1"/>
            <a:r>
              <a:rPr lang="en-US" sz="3000" dirty="0">
                <a:solidFill>
                  <a:schemeClr val="bg1">
                    <a:lumMod val="95000"/>
                  </a:schemeClr>
                </a:solidFill>
                <a:latin typeface="DDG_ProximaNova"/>
              </a:rPr>
              <a:t>Hosea – Uzziah, Jotham, Ahaz, and Hezekiah in Judah, Jeroboam in Israel</a:t>
            </a:r>
          </a:p>
          <a:p>
            <a:pPr lvl="1"/>
            <a:r>
              <a:rPr lang="en-US" sz="3000" dirty="0">
                <a:solidFill>
                  <a:schemeClr val="bg1">
                    <a:lumMod val="95000"/>
                  </a:schemeClr>
                </a:solidFill>
                <a:latin typeface="DDG_ProximaNova"/>
              </a:rPr>
              <a:t>Isaiah – Uzziah, Jotham, Ahaz, and Hezekiah in Judah</a:t>
            </a:r>
          </a:p>
          <a:p>
            <a:r>
              <a:rPr lang="en-US" dirty="0">
                <a:solidFill>
                  <a:schemeClr val="bg1">
                    <a:lumMod val="95000"/>
                  </a:schemeClr>
                </a:solidFill>
                <a:latin typeface="DDG_ProximaNova"/>
              </a:rPr>
              <a:t>Was a prophet from the South (Tekoa) and prophesied to the North (Israel)</a:t>
            </a:r>
          </a:p>
          <a:p>
            <a:r>
              <a:rPr lang="en-US">
                <a:solidFill>
                  <a:schemeClr val="bg1">
                    <a:lumMod val="95000"/>
                  </a:schemeClr>
                </a:solidFill>
                <a:latin typeface="DDG_ProximaNova"/>
              </a:rPr>
              <a:t>Amos’ </a:t>
            </a:r>
            <a:r>
              <a:rPr lang="en-US" dirty="0">
                <a:solidFill>
                  <a:schemeClr val="bg1">
                    <a:lumMod val="95000"/>
                  </a:schemeClr>
                </a:solidFill>
                <a:latin typeface="DDG_ProximaNova"/>
              </a:rPr>
              <a:t>message to Israel – Judgement is coming</a:t>
            </a:r>
            <a:endParaRPr lang="en-US" dirty="0">
              <a:solidFill>
                <a:schemeClr val="bg1">
                  <a:lumMod val="95000"/>
                </a:schemeClr>
              </a:solidFill>
            </a:endParaRPr>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319666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714A2-30CD-1A7C-011D-2C46FA1B1E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256F0-1238-7EEC-3D24-852D9FCBB8A1}"/>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Quarter Overview</a:t>
            </a:r>
          </a:p>
          <a:p>
            <a:r>
              <a:rPr lang="en-US" sz="3200" dirty="0">
                <a:solidFill>
                  <a:schemeClr val="bg1">
                    <a:lumMod val="95000"/>
                  </a:schemeClr>
                </a:solidFill>
              </a:rPr>
              <a:t>These Passages</a:t>
            </a:r>
          </a:p>
          <a:p>
            <a:pPr lvl="1"/>
            <a:r>
              <a:rPr lang="en-US" sz="2800" dirty="0">
                <a:solidFill>
                  <a:schemeClr val="bg1">
                    <a:lumMod val="95000"/>
                  </a:schemeClr>
                </a:solidFill>
              </a:rPr>
              <a:t>2 Kings 14-25</a:t>
            </a:r>
          </a:p>
          <a:p>
            <a:pPr lvl="1"/>
            <a:r>
              <a:rPr lang="en-US" sz="2800" dirty="0">
                <a:solidFill>
                  <a:schemeClr val="bg1">
                    <a:lumMod val="95000"/>
                  </a:schemeClr>
                </a:solidFill>
              </a:rPr>
              <a:t>2 Chron 25-36</a:t>
            </a:r>
          </a:p>
          <a:p>
            <a:pPr lvl="1"/>
            <a:r>
              <a:rPr lang="en-US" sz="2800" dirty="0">
                <a:solidFill>
                  <a:schemeClr val="bg1">
                    <a:lumMod val="95000"/>
                  </a:schemeClr>
                </a:solidFill>
              </a:rPr>
              <a:t>Jonah				Zephaniah</a:t>
            </a:r>
          </a:p>
          <a:p>
            <a:pPr lvl="1"/>
            <a:r>
              <a:rPr lang="en-US" sz="2800" dirty="0">
                <a:solidFill>
                  <a:schemeClr val="bg1">
                    <a:lumMod val="95000"/>
                  </a:schemeClr>
                </a:solidFill>
              </a:rPr>
              <a:t>Amos				Jeremiah</a:t>
            </a:r>
          </a:p>
          <a:p>
            <a:pPr lvl="1"/>
            <a:r>
              <a:rPr lang="en-US" sz="2800" dirty="0">
                <a:solidFill>
                  <a:schemeClr val="bg1">
                    <a:lumMod val="95000"/>
                  </a:schemeClr>
                </a:solidFill>
              </a:rPr>
              <a:t>Hosea				Nahum</a:t>
            </a:r>
          </a:p>
          <a:p>
            <a:pPr lvl="1"/>
            <a:r>
              <a:rPr lang="en-US" sz="2800" dirty="0">
                <a:solidFill>
                  <a:schemeClr val="bg1">
                    <a:lumMod val="95000"/>
                  </a:schemeClr>
                </a:solidFill>
              </a:rPr>
              <a:t>Isaiah				Habakkuk</a:t>
            </a:r>
          </a:p>
          <a:p>
            <a:pPr lvl="1"/>
            <a:r>
              <a:rPr lang="en-US" sz="2800" dirty="0">
                <a:solidFill>
                  <a:schemeClr val="bg1">
                    <a:lumMod val="95000"/>
                  </a:schemeClr>
                </a:solidFill>
              </a:rPr>
              <a:t>Micah				Daniel (Just a little)</a:t>
            </a:r>
          </a:p>
          <a:p>
            <a:pPr marL="0" indent="0">
              <a:buNone/>
            </a:pPr>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278418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76456-5EBB-0753-9DFC-E6E6F282A65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FD06AEC-4BF6-41AD-9FD5-3690588AC634}"/>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12290" name="Picture 2">
            <a:extLst>
              <a:ext uri="{FF2B5EF4-FFF2-40B4-BE49-F238E27FC236}">
                <a16:creationId xmlns:a16="http://schemas.microsoft.com/office/drawing/2014/main" id="{E2A2CDD5-B005-1A3E-B48F-71AFDDFED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801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0"/>
            <a:ext cx="8868792" cy="6755907"/>
          </a:xfrm>
        </p:spPr>
        <p:txBody>
          <a:bodyPr>
            <a:normAutofit fontScale="92500" lnSpcReduction="20000"/>
          </a:bodyPr>
          <a:lstStyle/>
          <a:p>
            <a:pPr marL="0" indent="0" algn="ctr">
              <a:buNone/>
            </a:pPr>
            <a:r>
              <a:rPr lang="en-US" sz="3600" b="1" dirty="0">
                <a:solidFill>
                  <a:schemeClr val="bg1">
                    <a:lumMod val="95000"/>
                  </a:schemeClr>
                </a:solidFill>
              </a:rPr>
              <a:t>Common Themes</a:t>
            </a:r>
          </a:p>
          <a:p>
            <a:pPr marL="0" indent="0" algn="ctr">
              <a:buNone/>
            </a:pPr>
            <a:r>
              <a:rPr lang="en-US" sz="3200" b="1" dirty="0">
                <a:solidFill>
                  <a:schemeClr val="bg1">
                    <a:lumMod val="95000"/>
                  </a:schemeClr>
                </a:solidFill>
              </a:rPr>
              <a:t>Judah’s Kings were doing “right” as much as their Fathers (but not any more than that?)</a:t>
            </a:r>
          </a:p>
          <a:p>
            <a:r>
              <a:rPr lang="en-US" sz="3200" dirty="0">
                <a:solidFill>
                  <a:schemeClr val="bg1">
                    <a:lumMod val="95000"/>
                  </a:schemeClr>
                </a:solidFill>
              </a:rPr>
              <a:t>2 Kings 12:2-3 </a:t>
            </a:r>
            <a:r>
              <a:rPr lang="en-US" sz="3200" b="0" i="0" dirty="0">
                <a:solidFill>
                  <a:schemeClr val="bg1">
                    <a:lumMod val="95000"/>
                  </a:schemeClr>
                </a:solidFill>
                <a:effectLst/>
              </a:rPr>
              <a:t>Jehoash did </a:t>
            </a:r>
            <a:r>
              <a:rPr lang="en-US" sz="3200" b="0" i="1" dirty="0">
                <a:solidFill>
                  <a:schemeClr val="bg1">
                    <a:lumMod val="95000"/>
                  </a:schemeClr>
                </a:solidFill>
                <a:effectLst/>
              </a:rPr>
              <a:t>what was</a:t>
            </a:r>
            <a:r>
              <a:rPr lang="en-US" sz="3200" b="0" i="0" dirty="0">
                <a:solidFill>
                  <a:schemeClr val="bg1">
                    <a:lumMod val="95000"/>
                  </a:schemeClr>
                </a:solidFill>
                <a:effectLst/>
              </a:rPr>
              <a:t> right in the sight of the </a:t>
            </a:r>
            <a:r>
              <a:rPr lang="en-US" sz="3200" b="0" i="0" cap="small" dirty="0">
                <a:solidFill>
                  <a:schemeClr val="bg1">
                    <a:lumMod val="95000"/>
                  </a:schemeClr>
                </a:solidFill>
                <a:effectLst/>
              </a:rPr>
              <a:t>Lord</a:t>
            </a:r>
            <a:r>
              <a:rPr lang="en-US" sz="3200" b="0" i="0" dirty="0">
                <a:solidFill>
                  <a:schemeClr val="bg1">
                    <a:lumMod val="95000"/>
                  </a:schemeClr>
                </a:solidFill>
                <a:effectLst/>
              </a:rPr>
              <a:t> all the days in which Jehoiada the priest instructed him. But the high places were not taken away; the people still sacrificed and burned incense on the high places.</a:t>
            </a:r>
          </a:p>
          <a:p>
            <a:r>
              <a:rPr lang="en-US" sz="3200" dirty="0">
                <a:solidFill>
                  <a:schemeClr val="bg1">
                    <a:lumMod val="95000"/>
                  </a:schemeClr>
                </a:solidFill>
              </a:rPr>
              <a:t>2 Kings 14:3-4 </a:t>
            </a:r>
            <a:r>
              <a:rPr lang="en-US" sz="3200" b="0" i="0" dirty="0">
                <a:solidFill>
                  <a:schemeClr val="bg1">
                    <a:lumMod val="95000"/>
                  </a:schemeClr>
                </a:solidFill>
                <a:effectLst/>
              </a:rPr>
              <a:t>And he (Amaziah) did </a:t>
            </a:r>
            <a:r>
              <a:rPr lang="en-US" sz="3200" b="0" i="1" dirty="0">
                <a:solidFill>
                  <a:schemeClr val="bg1">
                    <a:lumMod val="95000"/>
                  </a:schemeClr>
                </a:solidFill>
                <a:effectLst/>
              </a:rPr>
              <a:t>what was</a:t>
            </a:r>
            <a:r>
              <a:rPr lang="en-US" sz="3200" b="0" i="0" dirty="0">
                <a:solidFill>
                  <a:schemeClr val="bg1">
                    <a:lumMod val="95000"/>
                  </a:schemeClr>
                </a:solidFill>
                <a:effectLst/>
              </a:rPr>
              <a:t> right in the sight of the </a:t>
            </a:r>
            <a:r>
              <a:rPr lang="en-US" sz="3200" b="0" i="0" cap="small" dirty="0">
                <a:solidFill>
                  <a:schemeClr val="bg1">
                    <a:lumMod val="95000"/>
                  </a:schemeClr>
                </a:solidFill>
                <a:effectLst/>
              </a:rPr>
              <a:t>Lord</a:t>
            </a:r>
            <a:r>
              <a:rPr lang="en-US" sz="3200" b="0" i="0" dirty="0">
                <a:solidFill>
                  <a:schemeClr val="bg1">
                    <a:lumMod val="95000"/>
                  </a:schemeClr>
                </a:solidFill>
                <a:effectLst/>
              </a:rPr>
              <a:t>, yet not like his father David; he did everything as his father </a:t>
            </a:r>
            <a:r>
              <a:rPr lang="en-US" sz="3200" b="0" i="0" dirty="0" err="1">
                <a:solidFill>
                  <a:schemeClr val="bg1">
                    <a:lumMod val="95000"/>
                  </a:schemeClr>
                </a:solidFill>
                <a:effectLst/>
              </a:rPr>
              <a:t>Joash</a:t>
            </a:r>
            <a:r>
              <a:rPr lang="en-US" sz="3200" b="0" i="0" dirty="0">
                <a:solidFill>
                  <a:schemeClr val="bg1">
                    <a:lumMod val="95000"/>
                  </a:schemeClr>
                </a:solidFill>
                <a:effectLst/>
              </a:rPr>
              <a:t> had done. However the high places were not taken away, and the people still sacrificed and burned incense on the high places.</a:t>
            </a:r>
            <a:endParaRPr lang="en-US" sz="3200" dirty="0">
              <a:solidFill>
                <a:schemeClr val="bg1">
                  <a:lumMod val="95000"/>
                </a:schemeClr>
              </a:solidFill>
            </a:endParaRPr>
          </a:p>
          <a:p>
            <a:r>
              <a:rPr lang="en-US" sz="3200" dirty="0">
                <a:solidFill>
                  <a:schemeClr val="bg1">
                    <a:lumMod val="95000"/>
                  </a:schemeClr>
                </a:solidFill>
              </a:rPr>
              <a:t>2 Kings 15:3-4 </a:t>
            </a:r>
            <a:r>
              <a:rPr lang="en-US" sz="3200" b="0" i="0" dirty="0">
                <a:solidFill>
                  <a:schemeClr val="bg1">
                    <a:lumMod val="95000"/>
                  </a:schemeClr>
                </a:solidFill>
                <a:effectLst/>
              </a:rPr>
              <a:t>And he (Uzziah) did </a:t>
            </a:r>
            <a:r>
              <a:rPr lang="en-US" sz="3200" b="0" i="1" dirty="0">
                <a:solidFill>
                  <a:schemeClr val="bg1">
                    <a:lumMod val="95000"/>
                  </a:schemeClr>
                </a:solidFill>
                <a:effectLst/>
              </a:rPr>
              <a:t>what was</a:t>
            </a:r>
            <a:r>
              <a:rPr lang="en-US" sz="3200" b="0" i="0" dirty="0">
                <a:solidFill>
                  <a:schemeClr val="bg1">
                    <a:lumMod val="95000"/>
                  </a:schemeClr>
                </a:solidFill>
                <a:effectLst/>
              </a:rPr>
              <a:t> right in the sight of the </a:t>
            </a:r>
            <a:r>
              <a:rPr lang="en-US" sz="3200" b="0" i="0" cap="small" dirty="0">
                <a:solidFill>
                  <a:schemeClr val="bg1">
                    <a:lumMod val="95000"/>
                  </a:schemeClr>
                </a:solidFill>
                <a:effectLst/>
              </a:rPr>
              <a:t>Lord</a:t>
            </a:r>
            <a:r>
              <a:rPr lang="en-US" sz="3200" b="0" i="0" dirty="0">
                <a:solidFill>
                  <a:schemeClr val="bg1">
                    <a:lumMod val="95000"/>
                  </a:schemeClr>
                </a:solidFill>
                <a:effectLst/>
              </a:rPr>
              <a:t>, according to all that his father Amaziah had done, except that the high places were not removed; the people still sacrificed and burned incense on the high places. </a:t>
            </a:r>
            <a:endParaRPr lang="en-US" sz="3200" dirty="0">
              <a:solidFill>
                <a:schemeClr val="bg1">
                  <a:lumMod val="95000"/>
                </a:schemeClr>
              </a:solidFill>
            </a:endParaRPr>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25615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9FEA9-E156-0D4C-3886-BAEEC442546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6D208F-DED1-3C18-9A29-24008EDFF317}"/>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Common Themes</a:t>
            </a:r>
          </a:p>
          <a:p>
            <a:pPr marL="0" indent="0" algn="ctr">
              <a:buNone/>
            </a:pPr>
            <a:r>
              <a:rPr lang="en-US" sz="3200" b="1" dirty="0">
                <a:solidFill>
                  <a:schemeClr val="bg1">
                    <a:lumMod val="95000"/>
                  </a:schemeClr>
                </a:solidFill>
              </a:rPr>
              <a:t>Israel’s Kings were Evil</a:t>
            </a:r>
          </a:p>
          <a:p>
            <a:r>
              <a:rPr lang="en-US" sz="3200" dirty="0">
                <a:solidFill>
                  <a:schemeClr val="bg1">
                    <a:lumMod val="95000"/>
                  </a:schemeClr>
                </a:solidFill>
              </a:rPr>
              <a:t>2 Kings 13:11 </a:t>
            </a:r>
            <a:r>
              <a:rPr lang="en-US" dirty="0">
                <a:solidFill>
                  <a:schemeClr val="bg1">
                    <a:lumMod val="95000"/>
                  </a:schemeClr>
                </a:solidFill>
              </a:rPr>
              <a:t>And he (Jehoash) did evil in the sight of the Lord. He did not depart from all the sins of Jeroboam the son of </a:t>
            </a:r>
            <a:r>
              <a:rPr lang="en-US" dirty="0" err="1">
                <a:solidFill>
                  <a:schemeClr val="bg1">
                    <a:lumMod val="95000"/>
                  </a:schemeClr>
                </a:solidFill>
              </a:rPr>
              <a:t>Nebat</a:t>
            </a:r>
            <a:r>
              <a:rPr lang="en-US" dirty="0">
                <a:solidFill>
                  <a:schemeClr val="bg1">
                    <a:lumMod val="95000"/>
                  </a:schemeClr>
                </a:solidFill>
              </a:rPr>
              <a:t>, who made Israel sin, but walked in them.</a:t>
            </a:r>
          </a:p>
          <a:p>
            <a:endParaRPr lang="en-US" sz="3200" dirty="0">
              <a:solidFill>
                <a:schemeClr val="bg1">
                  <a:lumMod val="95000"/>
                </a:schemeClr>
              </a:solidFill>
            </a:endParaRPr>
          </a:p>
          <a:p>
            <a:r>
              <a:rPr lang="en-US" sz="3200" dirty="0">
                <a:solidFill>
                  <a:schemeClr val="bg1">
                    <a:lumMod val="95000"/>
                  </a:schemeClr>
                </a:solidFill>
              </a:rPr>
              <a:t>2 Kings 14:24 </a:t>
            </a:r>
            <a:r>
              <a:rPr lang="en-US" sz="3200" b="0" i="0" dirty="0">
                <a:solidFill>
                  <a:schemeClr val="bg1">
                    <a:lumMod val="95000"/>
                  </a:schemeClr>
                </a:solidFill>
                <a:effectLst/>
              </a:rPr>
              <a:t>And he (Jeroboam II) did evil in the sight of the </a:t>
            </a:r>
            <a:r>
              <a:rPr lang="en-US" sz="3200" b="0" i="0" cap="small" dirty="0">
                <a:solidFill>
                  <a:schemeClr val="bg1">
                    <a:lumMod val="95000"/>
                  </a:schemeClr>
                </a:solidFill>
                <a:effectLst/>
              </a:rPr>
              <a:t>Lord</a:t>
            </a:r>
            <a:r>
              <a:rPr lang="en-US" sz="3200" b="0" i="0" dirty="0">
                <a:solidFill>
                  <a:schemeClr val="bg1">
                    <a:lumMod val="95000"/>
                  </a:schemeClr>
                </a:solidFill>
                <a:effectLst/>
              </a:rPr>
              <a:t>; he did not depart from all the sins of Jeroboam the son of </a:t>
            </a:r>
            <a:r>
              <a:rPr lang="en-US" sz="3200" b="0" i="0" dirty="0" err="1">
                <a:solidFill>
                  <a:schemeClr val="bg1">
                    <a:lumMod val="95000"/>
                  </a:schemeClr>
                </a:solidFill>
                <a:effectLst/>
              </a:rPr>
              <a:t>Nebat</a:t>
            </a:r>
            <a:r>
              <a:rPr lang="en-US" sz="3200" b="0" i="0" dirty="0">
                <a:solidFill>
                  <a:schemeClr val="bg1">
                    <a:lumMod val="95000"/>
                  </a:schemeClr>
                </a:solidFill>
                <a:effectLst/>
              </a:rPr>
              <a:t>, who had made Israel sin.</a:t>
            </a:r>
          </a:p>
          <a:p>
            <a:pPr marL="0" indent="0">
              <a:buNone/>
            </a:pPr>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424777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Lessons</a:t>
            </a:r>
          </a:p>
          <a:p>
            <a:r>
              <a:rPr lang="en-US" sz="3200" dirty="0">
                <a:solidFill>
                  <a:schemeClr val="bg1">
                    <a:lumMod val="95000"/>
                  </a:schemeClr>
                </a:solidFill>
              </a:rPr>
              <a:t>Wealth does NOT necessarily correlate to right (Jeroboam was growing Israel but was an evil king)</a:t>
            </a:r>
          </a:p>
          <a:p>
            <a:r>
              <a:rPr lang="en-US" sz="3200" dirty="0">
                <a:solidFill>
                  <a:schemeClr val="bg1">
                    <a:lumMod val="95000"/>
                  </a:schemeClr>
                </a:solidFill>
              </a:rPr>
              <a:t>It is hard to get past an evil leader (Jeroboam the son of </a:t>
            </a:r>
            <a:r>
              <a:rPr lang="en-US" sz="3200" dirty="0" err="1">
                <a:solidFill>
                  <a:schemeClr val="bg1">
                    <a:lumMod val="95000"/>
                  </a:schemeClr>
                </a:solidFill>
              </a:rPr>
              <a:t>Nebat</a:t>
            </a:r>
            <a:r>
              <a:rPr lang="en-US" sz="3200" dirty="0">
                <a:solidFill>
                  <a:schemeClr val="bg1">
                    <a:lumMod val="95000"/>
                  </a:schemeClr>
                </a:solidFill>
              </a:rPr>
              <a:t>)</a:t>
            </a:r>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318888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71022" y="0"/>
            <a:ext cx="9072978" cy="6791417"/>
          </a:xfrm>
        </p:spPr>
        <p:txBody>
          <a:bodyPr/>
          <a:lstStyle/>
          <a:p>
            <a:pPr marL="0" indent="0">
              <a:buNone/>
            </a:pPr>
            <a:endParaRPr lang="en-US" sz="3600" b="1" dirty="0">
              <a:solidFill>
                <a:srgbClr val="502800"/>
              </a:solidFill>
            </a:endParaRPr>
          </a:p>
          <a:p>
            <a:pPr marL="0" indent="0">
              <a:buNone/>
            </a:pPr>
            <a:endParaRPr lang="en-US" sz="3600" b="1" dirty="0">
              <a:solidFill>
                <a:srgbClr val="502800"/>
              </a:solidFill>
            </a:endParaRPr>
          </a:p>
          <a:p>
            <a:pPr marL="0" indent="0" algn="ctr">
              <a:buNone/>
            </a:pPr>
            <a:r>
              <a:rPr lang="en-US" sz="3600" b="1" dirty="0">
                <a:solidFill>
                  <a:schemeClr val="bg1">
                    <a:lumMod val="95000"/>
                  </a:schemeClr>
                </a:solidFill>
              </a:rPr>
              <a:t>Next Lesson</a:t>
            </a:r>
          </a:p>
          <a:p>
            <a:pPr marL="0" indent="0" algn="ctr">
              <a:buNone/>
            </a:pPr>
            <a:r>
              <a:rPr lang="en-US" sz="3600" i="0" u="none" strike="noStrike" dirty="0">
                <a:solidFill>
                  <a:schemeClr val="bg1">
                    <a:lumMod val="95000"/>
                  </a:schemeClr>
                </a:solidFill>
                <a:effectLst/>
              </a:rPr>
              <a:t>Amos</a:t>
            </a:r>
          </a:p>
        </p:txBody>
      </p:sp>
      <p:sp>
        <p:nvSpPr>
          <p:cNvPr id="7" name="TextBox 6">
            <a:extLst>
              <a:ext uri="{FF2B5EF4-FFF2-40B4-BE49-F238E27FC236}">
                <a16:creationId xmlns:a16="http://schemas.microsoft.com/office/drawing/2014/main" id="{AF8D0737-D580-ED4A-BBCF-AE17770EEF39}"/>
              </a:ext>
            </a:extLst>
          </p:cNvPr>
          <p:cNvSpPr txBox="1"/>
          <p:nvPr/>
        </p:nvSpPr>
        <p:spPr>
          <a:xfrm>
            <a:off x="2057404" y="1843088"/>
            <a:ext cx="184731"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577185"/>
      </p:ext>
    </p:extLst>
  </p:cSld>
  <p:clrMapOvr>
    <a:masterClrMapping/>
  </p:clrMapOvr>
  <p:transition spd="slow">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16B21-6AEC-7019-667D-54FA329A1A1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2002C12-864F-CCD1-F58A-C11C1D96299B}"/>
              </a:ext>
            </a:extLst>
          </p:cNvPr>
          <p:cNvSpPr txBox="1"/>
          <p:nvPr/>
        </p:nvSpPr>
        <p:spPr>
          <a:xfrm>
            <a:off x="3315956" y="6300316"/>
            <a:ext cx="2512088" cy="369332"/>
          </a:xfrm>
          <a:prstGeom prst="rect">
            <a:avLst/>
          </a:prstGeom>
          <a:noFill/>
        </p:spPr>
        <p:txBody>
          <a:bodyPr wrap="square" rtlCol="0">
            <a:spAutoFit/>
          </a:bodyPr>
          <a:lstStyle/>
          <a:p>
            <a:r>
              <a:rPr lang="en-US" dirty="0">
                <a:solidFill>
                  <a:schemeClr val="bg1"/>
                </a:solidFill>
              </a:rPr>
              <a:t>United Kingdom – Part 1</a:t>
            </a:r>
          </a:p>
        </p:txBody>
      </p:sp>
      <p:pic>
        <p:nvPicPr>
          <p:cNvPr id="2" name="Picture 2">
            <a:extLst>
              <a:ext uri="{FF2B5EF4-FFF2-40B4-BE49-F238E27FC236}">
                <a16:creationId xmlns:a16="http://schemas.microsoft.com/office/drawing/2014/main" id="{57D25C0A-42F0-5B6B-E970-202570A69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26" y="0"/>
            <a:ext cx="89465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46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714A2-30CD-1A7C-011D-2C46FA1B1E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256F0-1238-7EEC-3D24-852D9FCBB8A1}"/>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Quarter Overview</a:t>
            </a:r>
          </a:p>
          <a:p>
            <a:pPr marL="0" indent="0">
              <a:buNone/>
            </a:pPr>
            <a:endParaRPr lang="en-US" sz="3200" dirty="0"/>
          </a:p>
          <a:p>
            <a:pPr marL="0" indent="0">
              <a:buNone/>
            </a:pPr>
            <a:r>
              <a:rPr lang="en-US" sz="3200" dirty="0">
                <a:solidFill>
                  <a:schemeClr val="bg1">
                    <a:lumMod val="95000"/>
                  </a:schemeClr>
                </a:solidFill>
              </a:rPr>
              <a:t>There are more books from the prophets during this time period. Why do you think that is?</a:t>
            </a:r>
          </a:p>
          <a:p>
            <a:pPr marL="0" indent="0">
              <a:buNone/>
            </a:pPr>
            <a:endParaRPr lang="en-US" sz="3200" dirty="0">
              <a:solidFill>
                <a:schemeClr val="bg1">
                  <a:lumMod val="95000"/>
                </a:schemeClr>
              </a:solidFill>
            </a:endParaRPr>
          </a:p>
          <a:p>
            <a:pPr marL="0" indent="0">
              <a:buNone/>
            </a:pPr>
            <a:r>
              <a:rPr lang="en-US" sz="3200" dirty="0">
                <a:solidFill>
                  <a:schemeClr val="bg1">
                    <a:lumMod val="95000"/>
                  </a:schemeClr>
                </a:solidFill>
              </a:rPr>
              <a:t>2 Chron 36:16 But they mocked the messengers of God, despised His words, and scoffed at His prophets, until the wrath of the Lord arose against His people, till there was no remedy.</a:t>
            </a:r>
          </a:p>
          <a:p>
            <a:pPr marL="0" indent="0">
              <a:buNone/>
            </a:pPr>
            <a:endParaRPr lang="en-US" sz="3200" dirty="0">
              <a:solidFill>
                <a:schemeClr val="bg1">
                  <a:lumMod val="95000"/>
                </a:schemeClr>
              </a:solidFill>
            </a:endParaRPr>
          </a:p>
          <a:p>
            <a:pPr marL="0" indent="0">
              <a:buNone/>
            </a:pPr>
            <a:r>
              <a:rPr lang="en-US" sz="3200" dirty="0" err="1">
                <a:solidFill>
                  <a:schemeClr val="bg1">
                    <a:lumMod val="95000"/>
                  </a:schemeClr>
                </a:solidFill>
              </a:rPr>
              <a:t>Jer</a:t>
            </a:r>
            <a:r>
              <a:rPr lang="en-US" sz="3200" dirty="0">
                <a:solidFill>
                  <a:schemeClr val="bg1">
                    <a:lumMod val="95000"/>
                  </a:schemeClr>
                </a:solidFill>
              </a:rPr>
              <a:t> 25:4 And the Lord has sent to you all His servants the prophets, rising early and sending them, but you have not listened nor inclined your ear to hear.</a:t>
            </a:r>
          </a:p>
        </p:txBody>
      </p:sp>
    </p:spTree>
    <p:extLst>
      <p:ext uri="{BB962C8B-B14F-4D97-AF65-F5344CB8AC3E}">
        <p14:creationId xmlns:p14="http://schemas.microsoft.com/office/powerpoint/2010/main" val="146262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714A2-30CD-1A7C-011D-2C46FA1B1E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256F0-1238-7EEC-3D24-852D9FCBB8A1}"/>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Quarter Overview</a:t>
            </a:r>
          </a:p>
          <a:p>
            <a:r>
              <a:rPr lang="en-US" sz="3200" dirty="0">
                <a:solidFill>
                  <a:schemeClr val="bg1">
                    <a:lumMod val="95000"/>
                  </a:schemeClr>
                </a:solidFill>
              </a:rPr>
              <a:t>Roughly 220 years of Judah because:</a:t>
            </a:r>
          </a:p>
          <a:p>
            <a:pPr lvl="1"/>
            <a:r>
              <a:rPr lang="en-US" dirty="0">
                <a:solidFill>
                  <a:schemeClr val="bg1">
                    <a:lumMod val="95000"/>
                  </a:schemeClr>
                </a:solidFill>
              </a:rPr>
              <a:t>Starting with Amaziah, their reigns total ~ 252 years</a:t>
            </a:r>
          </a:p>
          <a:p>
            <a:pPr lvl="1"/>
            <a:r>
              <a:rPr lang="en-US" dirty="0">
                <a:solidFill>
                  <a:schemeClr val="bg1">
                    <a:lumMod val="95000"/>
                  </a:schemeClr>
                </a:solidFill>
              </a:rPr>
              <a:t>Some of the kings had overlapping reigns</a:t>
            </a:r>
          </a:p>
          <a:p>
            <a:r>
              <a:rPr lang="en-US" dirty="0">
                <a:solidFill>
                  <a:schemeClr val="bg1">
                    <a:lumMod val="95000"/>
                  </a:schemeClr>
                </a:solidFill>
              </a:rPr>
              <a:t>Israel is taken captive in 722 BC</a:t>
            </a:r>
          </a:p>
          <a:p>
            <a:r>
              <a:rPr lang="en-US" dirty="0">
                <a:solidFill>
                  <a:schemeClr val="bg1">
                    <a:lumMod val="95000"/>
                  </a:schemeClr>
                </a:solidFill>
              </a:rPr>
              <a:t>Judah is taken captive in 586 BC</a:t>
            </a:r>
          </a:p>
          <a:p>
            <a:pPr marL="0" indent="0">
              <a:buNone/>
            </a:pPr>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315216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714A2-30CD-1A7C-011D-2C46FA1B1E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256F0-1238-7EEC-3D24-852D9FCBB8A1}"/>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Did Evil / Did Good</a:t>
            </a:r>
          </a:p>
          <a:p>
            <a:r>
              <a:rPr lang="en-US" sz="3200" dirty="0">
                <a:solidFill>
                  <a:schemeClr val="bg1">
                    <a:lumMod val="95000"/>
                  </a:schemeClr>
                </a:solidFill>
              </a:rPr>
              <a:t>Judges 2:11 Then the children of Israel did evil in the sight of the Lord</a:t>
            </a:r>
          </a:p>
          <a:p>
            <a:r>
              <a:rPr lang="en-US" sz="3200" dirty="0">
                <a:solidFill>
                  <a:schemeClr val="bg1">
                    <a:lumMod val="95000"/>
                  </a:schemeClr>
                </a:solidFill>
              </a:rPr>
              <a:t>Judges 3:7 So the children of Israel did evil in the sight of the Lord</a:t>
            </a:r>
          </a:p>
          <a:p>
            <a:r>
              <a:rPr lang="en-US" sz="3200" dirty="0">
                <a:solidFill>
                  <a:schemeClr val="bg1">
                    <a:lumMod val="95000"/>
                  </a:schemeClr>
                </a:solidFill>
              </a:rPr>
              <a:t>Judges 3:12 And the children of Israel </a:t>
            </a:r>
            <a:r>
              <a:rPr lang="en-US" sz="3200" b="1" dirty="0">
                <a:solidFill>
                  <a:schemeClr val="bg1">
                    <a:lumMod val="95000"/>
                  </a:schemeClr>
                </a:solidFill>
              </a:rPr>
              <a:t>again</a:t>
            </a:r>
            <a:r>
              <a:rPr lang="en-US" sz="3200" dirty="0">
                <a:solidFill>
                  <a:schemeClr val="bg1">
                    <a:lumMod val="95000"/>
                  </a:schemeClr>
                </a:solidFill>
              </a:rPr>
              <a:t> did evil in the sight of the Lord</a:t>
            </a:r>
          </a:p>
          <a:p>
            <a:r>
              <a:rPr lang="en-US" sz="3200" dirty="0">
                <a:solidFill>
                  <a:schemeClr val="bg1">
                    <a:lumMod val="95000"/>
                  </a:schemeClr>
                </a:solidFill>
              </a:rPr>
              <a:t>Judges ….</a:t>
            </a:r>
          </a:p>
          <a:p>
            <a:pPr marL="0" indent="0">
              <a:buNone/>
            </a:pPr>
            <a:endParaRPr lang="en-US" dirty="0"/>
          </a:p>
          <a:p>
            <a:pPr marL="0" indent="0">
              <a:buNone/>
            </a:pPr>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290861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714A2-30CD-1A7C-011D-2C46FA1B1E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256F0-1238-7EEC-3D24-852D9FCBB8A1}"/>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Did Evil / Did Good</a:t>
            </a:r>
          </a:p>
          <a:p>
            <a:r>
              <a:rPr lang="en-US" sz="3200" dirty="0">
                <a:solidFill>
                  <a:schemeClr val="bg1">
                    <a:lumMod val="95000"/>
                  </a:schemeClr>
                </a:solidFill>
              </a:rPr>
              <a:t>1 Kings 11:6 Solomon did evil in the sight of the Lord</a:t>
            </a:r>
          </a:p>
          <a:p>
            <a:r>
              <a:rPr lang="en-US" sz="3200" dirty="0">
                <a:solidFill>
                  <a:schemeClr val="bg1">
                    <a:lumMod val="95000"/>
                  </a:schemeClr>
                </a:solidFill>
              </a:rPr>
              <a:t>I Kings 15:5 because David did what was right in the eyes of the Lord</a:t>
            </a:r>
          </a:p>
          <a:p>
            <a:pPr marL="0" indent="0">
              <a:buNone/>
            </a:pPr>
            <a:endParaRPr lang="en-US" sz="3200" dirty="0"/>
          </a:p>
          <a:p>
            <a:pPr marL="0" indent="0">
              <a:buNone/>
            </a:pPr>
            <a:endParaRPr lang="en-US" dirty="0"/>
          </a:p>
          <a:p>
            <a:pPr marL="0" indent="0">
              <a:buNone/>
            </a:pPr>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314468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A7EE8-B19D-8553-D0F3-3183AEC284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202CAE-A339-2421-4A99-945D0132029B}"/>
              </a:ext>
            </a:extLst>
          </p:cNvPr>
          <p:cNvSpPr>
            <a:spLocks noGrp="1"/>
          </p:cNvSpPr>
          <p:nvPr>
            <p:ph idx="1"/>
          </p:nvPr>
        </p:nvSpPr>
        <p:spPr>
          <a:xfrm>
            <a:off x="195309" y="0"/>
            <a:ext cx="8868792" cy="6755907"/>
          </a:xfrm>
        </p:spPr>
        <p:txBody>
          <a:bodyPr>
            <a:normAutofit/>
          </a:bodyPr>
          <a:lstStyle/>
          <a:p>
            <a:pPr marL="0" indent="0" algn="ctr">
              <a:buNone/>
            </a:pPr>
            <a:r>
              <a:rPr lang="en-US" sz="3600" b="1" dirty="0">
                <a:solidFill>
                  <a:schemeClr val="bg1">
                    <a:lumMod val="95000"/>
                  </a:schemeClr>
                </a:solidFill>
              </a:rPr>
              <a:t>Review</a:t>
            </a:r>
          </a:p>
          <a:p>
            <a:r>
              <a:rPr lang="en-US" sz="3200" dirty="0">
                <a:solidFill>
                  <a:schemeClr val="bg1">
                    <a:lumMod val="95000"/>
                  </a:schemeClr>
                </a:solidFill>
              </a:rPr>
              <a:t>Amaziah was 25 when he became king over Judah</a:t>
            </a:r>
          </a:p>
          <a:p>
            <a:r>
              <a:rPr lang="en-US" sz="3200" dirty="0">
                <a:solidFill>
                  <a:schemeClr val="bg1">
                    <a:lumMod val="95000"/>
                  </a:schemeClr>
                </a:solidFill>
              </a:rPr>
              <a:t>He reigned 29 years in Jerusalem</a:t>
            </a:r>
          </a:p>
          <a:p>
            <a:r>
              <a:rPr lang="en-US" sz="3200" dirty="0">
                <a:solidFill>
                  <a:schemeClr val="bg1">
                    <a:lumMod val="95000"/>
                  </a:schemeClr>
                </a:solidFill>
              </a:rPr>
              <a:t>So he was approximately 54 when he died</a:t>
            </a:r>
          </a:p>
          <a:p>
            <a:r>
              <a:rPr lang="en-US" sz="3200" dirty="0">
                <a:solidFill>
                  <a:schemeClr val="bg1">
                    <a:lumMod val="95000"/>
                  </a:schemeClr>
                </a:solidFill>
              </a:rPr>
              <a:t>He “did what was right in the sight of the Lord, yet…”</a:t>
            </a:r>
          </a:p>
          <a:p>
            <a:pPr lvl="1"/>
            <a:r>
              <a:rPr lang="en-US" sz="2800" dirty="0">
                <a:solidFill>
                  <a:schemeClr val="bg1">
                    <a:lumMod val="95000"/>
                  </a:schemeClr>
                </a:solidFill>
              </a:rPr>
              <a:t>Not like his father David</a:t>
            </a:r>
          </a:p>
          <a:p>
            <a:pPr lvl="1"/>
            <a:r>
              <a:rPr lang="en-US" sz="2800" dirty="0">
                <a:solidFill>
                  <a:schemeClr val="bg1">
                    <a:lumMod val="95000"/>
                  </a:schemeClr>
                </a:solidFill>
              </a:rPr>
              <a:t>He did everything as his father </a:t>
            </a:r>
            <a:r>
              <a:rPr lang="en-US" sz="2800" dirty="0" err="1">
                <a:solidFill>
                  <a:schemeClr val="bg1">
                    <a:lumMod val="95000"/>
                  </a:schemeClr>
                </a:solidFill>
              </a:rPr>
              <a:t>Joash</a:t>
            </a:r>
            <a:r>
              <a:rPr lang="en-US" sz="2800" dirty="0">
                <a:solidFill>
                  <a:schemeClr val="bg1">
                    <a:lumMod val="95000"/>
                  </a:schemeClr>
                </a:solidFill>
              </a:rPr>
              <a:t> had done (12:1-3)</a:t>
            </a:r>
          </a:p>
          <a:p>
            <a:pPr lvl="2"/>
            <a:r>
              <a:rPr lang="en-US" sz="2800" dirty="0">
                <a:solidFill>
                  <a:schemeClr val="bg1">
                    <a:lumMod val="95000"/>
                  </a:schemeClr>
                </a:solidFill>
              </a:rPr>
              <a:t>The high places were not taken away</a:t>
            </a:r>
          </a:p>
          <a:p>
            <a:pPr lvl="2"/>
            <a:r>
              <a:rPr lang="en-US" sz="2800" dirty="0">
                <a:solidFill>
                  <a:schemeClr val="bg1">
                    <a:lumMod val="95000"/>
                  </a:schemeClr>
                </a:solidFill>
              </a:rPr>
              <a:t>The people still sacrificed and burned incense on the high places </a:t>
            </a:r>
          </a:p>
          <a:p>
            <a:endParaRPr lang="en-US" sz="3200" dirty="0"/>
          </a:p>
          <a:p>
            <a:endParaRPr lang="en-US" sz="3200" dirty="0"/>
          </a:p>
          <a:p>
            <a:endParaRPr lang="en-US" sz="3200" dirty="0"/>
          </a:p>
          <a:p>
            <a:endParaRPr lang="en-US" sz="3200" dirty="0"/>
          </a:p>
          <a:p>
            <a:endParaRPr lang="en-US" sz="3200" b="1" dirty="0"/>
          </a:p>
          <a:p>
            <a:pPr marL="0" indent="0">
              <a:buNone/>
            </a:pPr>
            <a:endParaRPr lang="en-US" sz="3200" dirty="0"/>
          </a:p>
          <a:p>
            <a:pPr marL="0" indent="0">
              <a:buNone/>
            </a:pPr>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63625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70449</TotalTime>
  <Words>2083</Words>
  <Application>Microsoft Office PowerPoint</Application>
  <PresentationFormat>On-screen Show (4:3)</PresentationFormat>
  <Paragraphs>439</Paragraphs>
  <Slides>45</Slides>
  <Notes>45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Calibri Light</vt:lpstr>
      <vt:lpstr>DDG_ProximaNova</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jandtsmith4@gmail.com</dc:creator>
  <cp:lastModifiedBy>Johnny George</cp:lastModifiedBy>
  <cp:revision>3035</cp:revision>
  <cp:lastPrinted>2022-10-24T04:15:49Z</cp:lastPrinted>
  <dcterms:created xsi:type="dcterms:W3CDTF">2022-07-08T00:25:29Z</dcterms:created>
  <dcterms:modified xsi:type="dcterms:W3CDTF">2024-05-08T22:04:33Z</dcterms:modified>
</cp:coreProperties>
</file>