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72" r:id="rId3"/>
    <p:sldId id="274" r:id="rId4"/>
    <p:sldId id="273" r:id="rId5"/>
    <p:sldId id="279" r:id="rId6"/>
    <p:sldId id="278" r:id="rId7"/>
    <p:sldId id="275" r:id="rId8"/>
    <p:sldId id="280" r:id="rId9"/>
    <p:sldId id="281" r:id="rId10"/>
    <p:sldId id="282" r:id="rId11"/>
    <p:sldId id="283" r:id="rId12"/>
    <p:sldId id="284"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991" autoAdjust="0"/>
  </p:normalViewPr>
  <p:slideViewPr>
    <p:cSldViewPr>
      <p:cViewPr varScale="1">
        <p:scale>
          <a:sx n="60" d="100"/>
          <a:sy n="60" d="100"/>
        </p:scale>
        <p:origin x="227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F2BFA2E-0365-49D7-8A11-BBF3F43FA35C}" type="datetimeFigureOut">
              <a:rPr lang="en-US" smtClean="0"/>
              <a:pPr/>
              <a:t>6/8/2014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7187F31-BA5A-449B-AB63-0323003816EC}" type="slidenum">
              <a:rPr lang="en-US" smtClean="0"/>
              <a:pPr/>
              <a:t>‹#›</a:t>
            </a:fld>
            <a:endParaRPr lang="en-US"/>
          </a:p>
        </p:txBody>
      </p:sp>
    </p:spTree>
    <p:extLst>
      <p:ext uri="{BB962C8B-B14F-4D97-AF65-F5344CB8AC3E}">
        <p14:creationId xmlns:p14="http://schemas.microsoft.com/office/powerpoint/2010/main" val="1936447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1</a:t>
            </a:fld>
            <a:endParaRPr lang="en-US"/>
          </a:p>
        </p:txBody>
      </p:sp>
    </p:spTree>
    <p:extLst>
      <p:ext uri="{BB962C8B-B14F-4D97-AF65-F5344CB8AC3E}">
        <p14:creationId xmlns:p14="http://schemas.microsoft.com/office/powerpoint/2010/main" val="74430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r>
              <a:rPr lang="en-US" b="1" baseline="0" dirty="0" smtClean="0"/>
              <a:t>Lawless</a:t>
            </a:r>
            <a:r>
              <a:rPr lang="en-US" b="0" baseline="0" dirty="0" smtClean="0"/>
              <a:t> – cognizant of laws, but pays no attention to them. Lives as he pleases</a:t>
            </a:r>
          </a:p>
          <a:p>
            <a:pPr marL="0" indent="0">
              <a:buFont typeface="Arial" panose="020B0604020202020204" pitchFamily="34" charset="0"/>
              <a:buNone/>
            </a:pPr>
            <a:r>
              <a:rPr lang="en-US" b="1" baseline="0" dirty="0" smtClean="0"/>
              <a:t>Insubordinate</a:t>
            </a:r>
            <a:r>
              <a:rPr lang="en-US" b="0" baseline="0" dirty="0" smtClean="0"/>
              <a:t> (disobedient) – one who rebels against authority.  Unruly in Titus 1:6.</a:t>
            </a:r>
          </a:p>
          <a:p>
            <a:pPr marL="0" indent="0">
              <a:buFont typeface="Arial" panose="020B0604020202020204" pitchFamily="34" charset="0"/>
              <a:buNone/>
            </a:pPr>
            <a:r>
              <a:rPr lang="en-US" b="1" baseline="0" dirty="0" smtClean="0"/>
              <a:t>Ungodly</a:t>
            </a:r>
            <a:r>
              <a:rPr lang="en-US" b="0" baseline="0" dirty="0" smtClean="0"/>
              <a:t> – no regard for things sacred, holy and divine</a:t>
            </a:r>
          </a:p>
          <a:p>
            <a:pPr marL="0" indent="0">
              <a:buFont typeface="Arial" panose="020B0604020202020204" pitchFamily="34" charset="0"/>
              <a:buNone/>
            </a:pPr>
            <a:r>
              <a:rPr lang="en-US" b="1" baseline="0" dirty="0" smtClean="0"/>
              <a:t>Sinners</a:t>
            </a:r>
            <a:r>
              <a:rPr lang="en-US" b="0" baseline="0" dirty="0" smtClean="0"/>
              <a:t> –  ones who honor God, but are honestly mistaken and sincere in their wrongdoing.</a:t>
            </a:r>
          </a:p>
          <a:p>
            <a:pPr marL="0" indent="0">
              <a:buFont typeface="Arial" panose="020B0604020202020204" pitchFamily="34" charset="0"/>
              <a:buNone/>
            </a:pPr>
            <a:r>
              <a:rPr lang="en-US" b="1" baseline="0" dirty="0" smtClean="0"/>
              <a:t>Unholy</a:t>
            </a:r>
            <a:r>
              <a:rPr lang="en-US" b="0" baseline="0" dirty="0" smtClean="0"/>
              <a:t> – closely related to ungodly.  Irreligious person.</a:t>
            </a:r>
          </a:p>
          <a:p>
            <a:pPr marL="0" indent="0">
              <a:buFont typeface="Arial" panose="020B0604020202020204" pitchFamily="34" charset="0"/>
              <a:buNone/>
            </a:pPr>
            <a:r>
              <a:rPr lang="en-US" b="1" baseline="0" dirty="0" smtClean="0"/>
              <a:t>Profane</a:t>
            </a:r>
            <a:r>
              <a:rPr lang="en-US" b="0" baseline="0" dirty="0" smtClean="0"/>
              <a:t> – No regard or interest in Godly things.  Aims, pleasures and standards are all worldly and earthbound.  Describes Esau in Heb. 12:16.</a:t>
            </a:r>
          </a:p>
          <a:p>
            <a:pPr marL="0" indent="0">
              <a:buFont typeface="Arial" panose="020B0604020202020204" pitchFamily="34" charset="0"/>
              <a:buNone/>
            </a:pPr>
            <a:r>
              <a:rPr lang="en-US" b="1" baseline="0" dirty="0" smtClean="0"/>
              <a:t>Murderers of mothers and fathers </a:t>
            </a:r>
            <a:r>
              <a:rPr lang="en-US" b="0" baseline="0" dirty="0" smtClean="0"/>
              <a:t>– Strikers of fathers and mothers (Exod. 21:15 shall be put to death)</a:t>
            </a:r>
          </a:p>
          <a:p>
            <a:pPr marL="0" indent="0">
              <a:buFont typeface="Arial" panose="020B0604020202020204" pitchFamily="34" charset="0"/>
              <a:buNone/>
            </a:pPr>
            <a:r>
              <a:rPr lang="en-US" b="1" baseline="0" dirty="0" smtClean="0"/>
              <a:t>Fornicators and Sodomites </a:t>
            </a:r>
            <a:r>
              <a:rPr lang="en-US" b="0" baseline="0" dirty="0" smtClean="0"/>
              <a:t>– the sexual immorality in whatever form (fornication, adultery, homosexuality)</a:t>
            </a:r>
          </a:p>
          <a:p>
            <a:pPr marL="0" indent="0">
              <a:buFont typeface="Arial" panose="020B0604020202020204" pitchFamily="34" charset="0"/>
              <a:buNone/>
            </a:pPr>
            <a:r>
              <a:rPr lang="en-US" b="1" baseline="0" dirty="0" smtClean="0"/>
              <a:t>Kidnappers – </a:t>
            </a:r>
            <a:r>
              <a:rPr lang="en-US" b="0" baseline="0" dirty="0" smtClean="0"/>
              <a:t>slave stealer</a:t>
            </a:r>
          </a:p>
          <a:p>
            <a:pPr marL="0" indent="0">
              <a:buFont typeface="Arial" panose="020B0604020202020204" pitchFamily="34" charset="0"/>
              <a:buNone/>
            </a:pPr>
            <a:r>
              <a:rPr lang="en-US" b="1" baseline="0" dirty="0" smtClean="0"/>
              <a:t>Perjurer</a:t>
            </a:r>
            <a:r>
              <a:rPr lang="en-US" b="0" baseline="0" dirty="0" smtClean="0"/>
              <a:t> – lie under oath</a:t>
            </a:r>
          </a:p>
          <a:p>
            <a:pPr marL="0" indent="0">
              <a:buFont typeface="Arial" panose="020B0604020202020204" pitchFamily="34" charset="0"/>
              <a:buNone/>
            </a:pPr>
            <a:r>
              <a:rPr lang="en-US" b="0" baseline="0" dirty="0" smtClean="0"/>
              <a:t>Anything else contrary to sound doctrine -  Similar to the phrase “and the like” found in </a:t>
            </a:r>
            <a:r>
              <a:rPr lang="en-US" b="1" baseline="0" dirty="0" smtClean="0"/>
              <a:t>Gal. 5:21</a:t>
            </a:r>
          </a:p>
          <a:p>
            <a:pPr marL="0" indent="0">
              <a:buFont typeface="Arial" panose="020B0604020202020204" pitchFamily="34" charset="0"/>
              <a:buNone/>
            </a:pPr>
            <a:endParaRPr lang="en-US" b="0"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10</a:t>
            </a:fld>
            <a:endParaRPr lang="en-US"/>
          </a:p>
        </p:txBody>
      </p:sp>
    </p:spTree>
    <p:extLst>
      <p:ext uri="{BB962C8B-B14F-4D97-AF65-F5344CB8AC3E}">
        <p14:creationId xmlns:p14="http://schemas.microsoft.com/office/powerpoint/2010/main" val="304738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b="1"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11</a:t>
            </a:fld>
            <a:endParaRPr lang="en-US"/>
          </a:p>
        </p:txBody>
      </p:sp>
    </p:spTree>
    <p:extLst>
      <p:ext uri="{BB962C8B-B14F-4D97-AF65-F5344CB8AC3E}">
        <p14:creationId xmlns:p14="http://schemas.microsoft.com/office/powerpoint/2010/main" val="2528741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b="1"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12</a:t>
            </a:fld>
            <a:endParaRPr lang="en-US"/>
          </a:p>
        </p:txBody>
      </p:sp>
    </p:spTree>
    <p:extLst>
      <p:ext uri="{BB962C8B-B14F-4D97-AF65-F5344CB8AC3E}">
        <p14:creationId xmlns:p14="http://schemas.microsoft.com/office/powerpoint/2010/main" val="436859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7187F31-BA5A-449B-AB63-0323003816EC}" type="slidenum">
              <a:rPr lang="en-US" smtClean="0"/>
              <a:pPr/>
              <a:t>2</a:t>
            </a:fld>
            <a:endParaRPr lang="en-US"/>
          </a:p>
        </p:txBody>
      </p:sp>
    </p:spTree>
    <p:extLst>
      <p:ext uri="{BB962C8B-B14F-4D97-AF65-F5344CB8AC3E}">
        <p14:creationId xmlns:p14="http://schemas.microsoft.com/office/powerpoint/2010/main" val="14353133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7187F31-BA5A-449B-AB63-0323003816EC}" type="slidenum">
              <a:rPr lang="en-US" smtClean="0"/>
              <a:pPr/>
              <a:t>3</a:t>
            </a:fld>
            <a:endParaRPr lang="en-US"/>
          </a:p>
        </p:txBody>
      </p:sp>
    </p:spTree>
    <p:extLst>
      <p:ext uri="{BB962C8B-B14F-4D97-AF65-F5344CB8AC3E}">
        <p14:creationId xmlns:p14="http://schemas.microsoft.com/office/powerpoint/2010/main" val="2877602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r>
              <a:rPr lang="en-US" b="1" dirty="0" smtClean="0"/>
              <a:t>The Greeting Section of the Epistle</a:t>
            </a:r>
          </a:p>
          <a:p>
            <a:pPr marL="171450" indent="-171450">
              <a:buFont typeface="Arial" panose="020B0604020202020204" pitchFamily="34" charset="0"/>
              <a:buChar char="•"/>
            </a:pPr>
            <a:r>
              <a:rPr lang="en-US" dirty="0" smtClean="0"/>
              <a:t>Why does</a:t>
            </a:r>
            <a:r>
              <a:rPr lang="en-US" baseline="0" dirty="0" smtClean="0"/>
              <a:t> Paul include his background/resume in his letters?</a:t>
            </a:r>
          </a:p>
          <a:p>
            <a:pPr marL="171450" indent="-171450">
              <a:buFont typeface="Arial" panose="020B0604020202020204" pitchFamily="34" charset="0"/>
              <a:buChar char="•"/>
            </a:pPr>
            <a:r>
              <a:rPr lang="en-US" baseline="0" dirty="0" smtClean="0"/>
              <a:t>What is definition of apostle?  “one sent forth”</a:t>
            </a:r>
          </a:p>
          <a:p>
            <a:pPr marL="171450" indent="-171450">
              <a:buFont typeface="Arial" panose="020B0604020202020204" pitchFamily="34" charset="0"/>
              <a:buChar char="•"/>
            </a:pPr>
            <a:r>
              <a:rPr lang="en-US" baseline="0" dirty="0" smtClean="0"/>
              <a:t>Paul begins Romans, 1 &amp; 2 Corinthians, </a:t>
            </a:r>
            <a:r>
              <a:rPr lang="en-US" b="1" baseline="0" dirty="0" smtClean="0"/>
              <a:t>Galatians</a:t>
            </a:r>
            <a:r>
              <a:rPr lang="en-US" baseline="0" dirty="0" smtClean="0"/>
              <a:t>, Ephesians, Colossians, 2 Timothy, Titus with the same type of language.</a:t>
            </a:r>
          </a:p>
          <a:p>
            <a:pPr marL="171450" indent="-171450">
              <a:buFont typeface="Arial" panose="020B0604020202020204" pitchFamily="34" charset="0"/>
              <a:buChar char="•"/>
            </a:pPr>
            <a:r>
              <a:rPr lang="en-US" baseline="0" dirty="0" smtClean="0"/>
              <a:t>Galatian adds more emphasis and it appears the some were trying to discount his authority.  Who would be doing this and why?  </a:t>
            </a:r>
            <a:r>
              <a:rPr lang="en-US" b="1" baseline="0" dirty="0" smtClean="0"/>
              <a:t>Gal. 1:11-12 </a:t>
            </a:r>
            <a:r>
              <a:rPr lang="en-US" baseline="0" dirty="0" smtClean="0"/>
              <a:t>he begins to give a defense of his apostleship.</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Had to defend apostleship against Judaizing teachers (1 Cor.9:1-2, 2 Cor. 10:10, 12:11,12)</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Paul was an Apostle born out of due time.(Acts 26:13-18, 1 Cor. 15:8)  What were the requirements of apostleship (Acts 1:21-22)?</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4</a:t>
            </a:fld>
            <a:endParaRPr lang="en-US"/>
          </a:p>
        </p:txBody>
      </p:sp>
    </p:spTree>
    <p:extLst>
      <p:ext uri="{BB962C8B-B14F-4D97-AF65-F5344CB8AC3E}">
        <p14:creationId xmlns:p14="http://schemas.microsoft.com/office/powerpoint/2010/main" val="370367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baseline="0" dirty="0" smtClean="0"/>
              <a:t>1 Cor. 15:9 </a:t>
            </a:r>
            <a:r>
              <a:rPr lang="en-US" baseline="0" dirty="0" smtClean="0"/>
              <a:t>– “least of the apostles, who am not worthy to be called an apostle, because I persecuted the church of God”</a:t>
            </a:r>
            <a:endParaRPr lang="en-US" b="1" baseline="0" dirty="0" smtClean="0"/>
          </a:p>
          <a:p>
            <a:pPr marL="171450" indent="-171450">
              <a:buFont typeface="Arial" panose="020B0604020202020204" pitchFamily="34" charset="0"/>
              <a:buChar char="•"/>
            </a:pPr>
            <a:r>
              <a:rPr lang="en-US" b="1" baseline="0" dirty="0" smtClean="0"/>
              <a:t>Romans 11:13 </a:t>
            </a:r>
            <a:r>
              <a:rPr lang="en-US" baseline="0" dirty="0" smtClean="0"/>
              <a:t>– “Apostle to the Gentiles”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Why would he have to tell</a:t>
            </a:r>
            <a:r>
              <a:rPr lang="en-US" baseline="0" dirty="0" smtClean="0"/>
              <a:t> Timothy he was an apostle?  Shows the letter was meant for others to read.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5</a:t>
            </a:fld>
            <a:endParaRPr lang="en-US"/>
          </a:p>
        </p:txBody>
      </p:sp>
    </p:spTree>
    <p:extLst>
      <p:ext uri="{BB962C8B-B14F-4D97-AF65-F5344CB8AC3E}">
        <p14:creationId xmlns:p14="http://schemas.microsoft.com/office/powerpoint/2010/main" val="3458975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171450" indent="-171450">
              <a:buFont typeface="Arial" panose="020B0604020202020204" pitchFamily="34" charset="0"/>
              <a:buChar char="•"/>
            </a:pPr>
            <a:r>
              <a:rPr lang="en-US" baseline="0" dirty="0" smtClean="0"/>
              <a:t>Paul is reaffirming that he is writing these things by the authority of God and Jesus.</a:t>
            </a:r>
          </a:p>
          <a:p>
            <a:pPr marL="171450" indent="-171450">
              <a:buFont typeface="Arial" panose="020B0604020202020204" pitchFamily="34" charset="0"/>
              <a:buChar char="•"/>
            </a:pPr>
            <a:r>
              <a:rPr lang="en-US" baseline="0" dirty="0" smtClean="0"/>
              <a:t>God is our savior in that he designed and purposed the scheme of redemption (</a:t>
            </a:r>
            <a:r>
              <a:rPr lang="en-US" b="1" baseline="0" dirty="0" smtClean="0"/>
              <a:t>Titus 1:3</a:t>
            </a:r>
            <a:r>
              <a:rPr lang="en-US" baseline="0" dirty="0" smtClean="0"/>
              <a:t>).  The author and architect</a:t>
            </a:r>
          </a:p>
          <a:p>
            <a:pPr marL="171450" indent="-171450">
              <a:buFont typeface="Arial" panose="020B0604020202020204" pitchFamily="34" charset="0"/>
              <a:buChar char="•"/>
            </a:pPr>
            <a:r>
              <a:rPr lang="en-US" baseline="0" dirty="0" smtClean="0"/>
              <a:t>Jesus is also called our savior (Eph. 5:23, Phil. 3:20, 2 Tim. 2:10, </a:t>
            </a:r>
            <a:r>
              <a:rPr lang="en-US" b="1" baseline="0" dirty="0" smtClean="0"/>
              <a:t>Titus 1:4</a:t>
            </a:r>
            <a:r>
              <a:rPr lang="en-US" baseline="0" dirty="0" smtClean="0"/>
              <a:t>).  He is our savior b/c of His incarnation, crucifixion and resurrection (1 Cor.  The executor of the scheme of redemption.</a:t>
            </a:r>
          </a:p>
          <a:p>
            <a:pPr marL="171450" indent="-171450">
              <a:buFont typeface="Arial" panose="020B0604020202020204" pitchFamily="34" charset="0"/>
              <a:buChar char="•"/>
            </a:pPr>
            <a:r>
              <a:rPr lang="en-US" baseline="0" dirty="0" smtClean="0"/>
              <a:t>Jesus has done so much to provide us blessings in this life (remission of sins, spiritual blessings) but there is glory in the future for the faithful that will surpass all that has ever been or now is. (</a:t>
            </a:r>
            <a:r>
              <a:rPr lang="en-US" b="1" baseline="0" dirty="0" smtClean="0"/>
              <a:t>Rom 5:2, 8:18</a:t>
            </a:r>
            <a:r>
              <a:rPr lang="en-US" baseline="0" dirty="0" smtClean="0"/>
              <a:t>)</a:t>
            </a:r>
          </a:p>
          <a:p>
            <a:pPr marL="171450" indent="-171450">
              <a:buFont typeface="Arial" panose="020B0604020202020204" pitchFamily="34" charset="0"/>
              <a:buChar char="•"/>
            </a:pPr>
            <a:endParaRPr lang="en-US" baseline="0" dirty="0" smtClean="0"/>
          </a:p>
          <a:p>
            <a:pPr marL="171450" indent="-171450">
              <a:buFont typeface="Arial" panose="020B0604020202020204" pitchFamily="34" charset="0"/>
              <a:buChar char="•"/>
            </a:pPr>
            <a:r>
              <a:rPr lang="en-US" b="0" baseline="0" dirty="0" smtClean="0"/>
              <a:t>Timothy is mentioned in the greeting of 6 of Paul’s epistles.  Must have been a very hard laborer for the spreading of the gospel.</a:t>
            </a:r>
          </a:p>
          <a:p>
            <a:pPr marL="171450" indent="-171450">
              <a:buFont typeface="Arial" panose="020B0604020202020204" pitchFamily="34" charset="0"/>
              <a:buChar char="•"/>
            </a:pPr>
            <a:r>
              <a:rPr lang="en-US" b="1" baseline="0" dirty="0" smtClean="0"/>
              <a:t>Titus 1:4 </a:t>
            </a:r>
            <a:r>
              <a:rPr lang="en-US" baseline="0" dirty="0" smtClean="0"/>
              <a:t>refers to Titus in the same manner.  </a:t>
            </a:r>
            <a:r>
              <a:rPr lang="en-US" b="1" baseline="0" dirty="0" smtClean="0"/>
              <a:t>2 Tim. 1:2 </a:t>
            </a:r>
            <a:r>
              <a:rPr lang="en-US" baseline="0" dirty="0" smtClean="0"/>
              <a:t>calls him a” beloved son.”  These statements probably meant they were converted by Paul.</a:t>
            </a:r>
          </a:p>
          <a:p>
            <a:pPr marL="171450" indent="-171450">
              <a:buFont typeface="Arial" panose="020B0604020202020204" pitchFamily="34" charset="0"/>
              <a:buChar char="•"/>
            </a:pPr>
            <a:r>
              <a:rPr lang="en-US" b="1" baseline="0" dirty="0" smtClean="0"/>
              <a:t>1 Cor. 4:17 </a:t>
            </a:r>
            <a:r>
              <a:rPr lang="en-US" baseline="0" dirty="0" smtClean="0"/>
              <a:t>– “my beloved and faithful child in the Lord”</a:t>
            </a:r>
          </a:p>
          <a:p>
            <a:pPr marL="171450" indent="-171450">
              <a:buFont typeface="Arial" panose="020B0604020202020204" pitchFamily="34" charset="0"/>
              <a:buChar char="•"/>
            </a:pPr>
            <a:r>
              <a:rPr lang="en-US" b="1" baseline="0" dirty="0" smtClean="0"/>
              <a:t>Philippians 2:19-23- </a:t>
            </a:r>
            <a:r>
              <a:rPr lang="en-US" b="0" baseline="0" dirty="0" smtClean="0"/>
              <a:t>a great summary of Timothy’s character</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0" baseline="0" dirty="0" smtClean="0"/>
              <a:t>Mercy added to Timothy and Titus letter.  Grace and Peace are in all his letters.</a:t>
            </a:r>
          </a:p>
          <a:p>
            <a:pPr marL="171450" indent="-171450">
              <a:buFont typeface="Arial" panose="020B0604020202020204" pitchFamily="34" charset="0"/>
              <a:buChar char="•"/>
            </a:pPr>
            <a:r>
              <a:rPr lang="en-US" b="1" baseline="0" dirty="0" smtClean="0"/>
              <a:t>Grace</a:t>
            </a:r>
            <a:r>
              <a:rPr lang="en-US" b="0" baseline="0" dirty="0" smtClean="0"/>
              <a:t> – Unmerited favor, </a:t>
            </a:r>
            <a:r>
              <a:rPr lang="en-US" b="1" baseline="0" dirty="0" smtClean="0"/>
              <a:t>Mercy</a:t>
            </a:r>
            <a:r>
              <a:rPr lang="en-US" b="0" baseline="0" dirty="0" smtClean="0"/>
              <a:t> – usually the same as grace, but when together it seems to denote favor in times of urgent and stressful situations, </a:t>
            </a:r>
            <a:r>
              <a:rPr lang="en-US" b="1" baseline="0" dirty="0" smtClean="0"/>
              <a:t>Peace –</a:t>
            </a:r>
            <a:r>
              <a:rPr lang="en-US" b="0" baseline="0" dirty="0" smtClean="0"/>
              <a:t>freedom from strife/ ease of conscience when all is well between them and God.</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0" baseline="0" dirty="0" smtClean="0"/>
              <a:t>From God and Christ Jesus identifies the source from which the blessings listed will flow.</a:t>
            </a:r>
            <a:endParaRPr lang="en-US" b="1" baseline="0" dirty="0" smtClean="0"/>
          </a:p>
          <a:p>
            <a:pPr marL="171450" indent="-17145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6</a:t>
            </a:fld>
            <a:endParaRPr lang="en-US"/>
          </a:p>
        </p:txBody>
      </p:sp>
    </p:spTree>
    <p:extLst>
      <p:ext uri="{BB962C8B-B14F-4D97-AF65-F5344CB8AC3E}">
        <p14:creationId xmlns:p14="http://schemas.microsoft.com/office/powerpoint/2010/main" val="3548837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b="1" baseline="0" dirty="0" smtClean="0"/>
              <a:t>Warning against false teachers</a:t>
            </a:r>
          </a:p>
          <a:p>
            <a:endParaRPr lang="en-US" b="0" baseline="0" dirty="0" smtClean="0"/>
          </a:p>
          <a:p>
            <a:r>
              <a:rPr lang="en-US" b="0" baseline="0" dirty="0" smtClean="0"/>
              <a:t>This statement refers to the time between Paul’s imprisonments in Rome, when he left Timothy in Ephesus while he continued to Philippi in Macedonia.</a:t>
            </a:r>
          </a:p>
          <a:p>
            <a:endParaRPr lang="en-US" b="0" baseline="0" dirty="0" smtClean="0"/>
          </a:p>
          <a:p>
            <a:pPr marL="171450" indent="-171450">
              <a:buFont typeface="Arial" panose="020B0604020202020204" pitchFamily="34" charset="0"/>
              <a:buChar char="•"/>
            </a:pPr>
            <a:r>
              <a:rPr lang="en-US" b="0" baseline="0" dirty="0" smtClean="0"/>
              <a:t>Previous warning to Ephesian elders.  3</a:t>
            </a:r>
            <a:r>
              <a:rPr lang="en-US" b="0" baseline="30000" dirty="0" smtClean="0"/>
              <a:t>rd</a:t>
            </a:r>
            <a:r>
              <a:rPr lang="en-US" b="0" baseline="0" dirty="0" smtClean="0"/>
              <a:t> journey at Miletus</a:t>
            </a:r>
          </a:p>
          <a:p>
            <a:pPr marL="171450" indent="-171450">
              <a:buFont typeface="Arial" panose="020B0604020202020204" pitchFamily="34" charset="0"/>
              <a:buChar char="•"/>
            </a:pPr>
            <a:r>
              <a:rPr lang="en-US" b="0" baseline="0" dirty="0" smtClean="0"/>
              <a:t>Gave similar warning about false doctrines to other churches. Specifically about accepting false doctrines.</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1" baseline="0" dirty="0" smtClean="0"/>
              <a:t>Fables</a:t>
            </a:r>
            <a:r>
              <a:rPr lang="en-US" b="0" baseline="0" dirty="0" smtClean="0"/>
              <a:t> – we get our word myth from this word.  Meant “talk of men, rumor, report, a story (false or true).  Later came to mean fictional story as opposed to historical.  In this verse I probably meant both Jewish and gnostic fabrications.  Whatever they were they were definitely not divine scripture.</a:t>
            </a:r>
          </a:p>
          <a:p>
            <a:pPr marL="171450" indent="-171450">
              <a:buFont typeface="Arial" panose="020B0604020202020204" pitchFamily="34" charset="0"/>
              <a:buChar char="•"/>
            </a:pPr>
            <a:r>
              <a:rPr lang="en-US" b="1" baseline="0" dirty="0" smtClean="0"/>
              <a:t>Endless Genealogies </a:t>
            </a:r>
            <a:r>
              <a:rPr lang="en-US" b="0" baseline="0" dirty="0" smtClean="0"/>
              <a:t>– Jews were tedious in keeping track of genealogies because of the Old Law.  Herod destroyed all records, so the Jews had to recall everything from memory.  No longer important since Jesus abolished the old law on the cross (Col. 2:14).  These would have only been a source of pride and envy to the Jews of that day and often a source of </a:t>
            </a:r>
            <a:r>
              <a:rPr lang="en-US" b="0" baseline="0" dirty="0" err="1" smtClean="0"/>
              <a:t>ficticous</a:t>
            </a:r>
            <a:r>
              <a:rPr lang="en-US" b="0" baseline="0" dirty="0" smtClean="0"/>
              <a:t> stories about ancestors, thus the fables already mentioned.</a:t>
            </a:r>
          </a:p>
          <a:p>
            <a:pPr marL="171450" indent="-171450">
              <a:buFont typeface="Arial" panose="020B0604020202020204" pitchFamily="34" charset="0"/>
              <a:buChar char="•"/>
            </a:pPr>
            <a:r>
              <a:rPr lang="en-US" b="0" baseline="0" dirty="0" smtClean="0"/>
              <a:t>1 Tim. 6:4 – “Obsessed with disputes and arguments over words…useless wrangling of men….From such withdraw yourselves.”</a:t>
            </a:r>
          </a:p>
          <a:p>
            <a:pPr marL="171450" indent="-171450">
              <a:buFont typeface="Arial" panose="020B0604020202020204" pitchFamily="34" charset="0"/>
              <a:buChar char="•"/>
            </a:pPr>
            <a:r>
              <a:rPr lang="en-US" b="1" baseline="0" dirty="0" smtClean="0"/>
              <a:t>2 Tim. 2:23 </a:t>
            </a:r>
            <a:r>
              <a:rPr lang="en-US" b="0" baseline="0" dirty="0" smtClean="0"/>
              <a:t>– “But avoid foolish and ignorant disputes, knowing that they generate strife.”</a:t>
            </a:r>
          </a:p>
          <a:p>
            <a:pPr marL="171450" indent="-171450">
              <a:buFont typeface="Arial" panose="020B0604020202020204" pitchFamily="34" charset="0"/>
              <a:buChar char="•"/>
            </a:pPr>
            <a:r>
              <a:rPr lang="en-US" b="1" baseline="0" dirty="0" smtClean="0"/>
              <a:t>Titus 3:9 </a:t>
            </a:r>
            <a:r>
              <a:rPr lang="en-US" b="0" baseline="0" dirty="0" smtClean="0"/>
              <a:t>– “But avoid foolish disputes, genealogies, contentions, and strivings about law; for they are unprofitable and useless.”</a:t>
            </a:r>
          </a:p>
          <a:p>
            <a:pPr marL="171450" indent="-171450">
              <a:buFont typeface="Arial" panose="020B0604020202020204" pitchFamily="34" charset="0"/>
              <a:buChar char="•"/>
            </a:pPr>
            <a:r>
              <a:rPr lang="en-US" b="0" baseline="0" dirty="0" smtClean="0"/>
              <a:t>These things were tearing down instead of building up.</a:t>
            </a:r>
          </a:p>
          <a:p>
            <a:endParaRPr lang="en-US" b="0"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7</a:t>
            </a:fld>
            <a:endParaRPr lang="en-US"/>
          </a:p>
        </p:txBody>
      </p:sp>
    </p:spTree>
    <p:extLst>
      <p:ext uri="{BB962C8B-B14F-4D97-AF65-F5344CB8AC3E}">
        <p14:creationId xmlns:p14="http://schemas.microsoft.com/office/powerpoint/2010/main" val="16432512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0" baseline="0" dirty="0" smtClean="0"/>
              <a:t>The “commandment” either refers to the charge to Timothy was to deliver or law itself, any law of God (Law of Moses or Christ).  End result is same.</a:t>
            </a:r>
          </a:p>
          <a:p>
            <a:pPr marL="171450" indent="-171450">
              <a:buFont typeface="Arial" panose="020B0604020202020204" pitchFamily="34" charset="0"/>
              <a:buChar char="•"/>
            </a:pPr>
            <a:r>
              <a:rPr lang="en-US" b="0" baseline="0" dirty="0" smtClean="0"/>
              <a:t>Agape is the word for love here.  It is the word described in 1 Cor. 13.  The love that always does what is right.</a:t>
            </a:r>
          </a:p>
          <a:p>
            <a:pPr marL="171450" indent="-171450">
              <a:buFont typeface="Arial" panose="020B0604020202020204" pitchFamily="34" charset="0"/>
              <a:buChar char="•"/>
            </a:pPr>
            <a:r>
              <a:rPr lang="en-US" b="0" baseline="0" dirty="0" smtClean="0"/>
              <a:t>True obedience to God is founded on love and what Paul is showing is that the false doctrines, fable and genealogies are not bringing about a loving attitude, but are instead creating the opposite environment. </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1" baseline="0" dirty="0" smtClean="0"/>
              <a:t>Pure Heart </a:t>
            </a:r>
            <a:r>
              <a:rPr lang="en-US" b="0" baseline="0" dirty="0" smtClean="0"/>
              <a:t>- The act of love must be from a pure heart or it will be hypocritical.</a:t>
            </a:r>
          </a:p>
          <a:p>
            <a:pPr marL="171450" indent="-171450">
              <a:buFont typeface="Arial" panose="020B0604020202020204" pitchFamily="34" charset="0"/>
              <a:buChar char="•"/>
            </a:pPr>
            <a:r>
              <a:rPr lang="en-US" b="1" baseline="0" dirty="0" smtClean="0"/>
              <a:t>Good conscience </a:t>
            </a:r>
            <a:r>
              <a:rPr lang="en-US" b="0" baseline="0" dirty="0" smtClean="0"/>
              <a:t>– God given faculty within man to approve or condemn according to the knowledge of what is right.  Can be seared (1 Tim 4:2), conscience alone not a perfect guide (Acts 23:1, Paul acted in good conscience)</a:t>
            </a:r>
          </a:p>
          <a:p>
            <a:pPr marL="171450" indent="-171450">
              <a:buFont typeface="Arial" panose="020B0604020202020204" pitchFamily="34" charset="0"/>
              <a:buChar char="•"/>
            </a:pPr>
            <a:r>
              <a:rPr lang="en-US" b="1" baseline="0" dirty="0" smtClean="0"/>
              <a:t>Sincere faith </a:t>
            </a:r>
            <a:r>
              <a:rPr lang="en-US" b="0" baseline="0" dirty="0" smtClean="0"/>
              <a:t>– Paul constantly battled pretend or hypocritical faith of Judaizing teacher.  </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1" baseline="0" dirty="0" smtClean="0"/>
              <a:t>Sincere faith with a good conscience and a pure heart are prerequisites  to the purpose of the commandment which is love in its purest and most noble form.</a:t>
            </a:r>
          </a:p>
          <a:p>
            <a:pPr marL="171450" indent="-171450">
              <a:buFont typeface="Arial" panose="020B0604020202020204" pitchFamily="34" charset="0"/>
              <a:buChar char="•"/>
            </a:pPr>
            <a:endParaRPr lang="en-US" b="0" baseline="0" dirty="0" smtClean="0"/>
          </a:p>
        </p:txBody>
      </p:sp>
      <p:sp>
        <p:nvSpPr>
          <p:cNvPr id="4" name="Slide Number Placeholder 3"/>
          <p:cNvSpPr>
            <a:spLocks noGrp="1"/>
          </p:cNvSpPr>
          <p:nvPr>
            <p:ph type="sldNum" sz="quarter" idx="10"/>
          </p:nvPr>
        </p:nvSpPr>
        <p:spPr/>
        <p:txBody>
          <a:bodyPr/>
          <a:lstStyle/>
          <a:p>
            <a:fld id="{E7187F31-BA5A-449B-AB63-0323003816EC}" type="slidenum">
              <a:rPr lang="en-US" smtClean="0"/>
              <a:pPr/>
              <a:t>8</a:t>
            </a:fld>
            <a:endParaRPr lang="en-US"/>
          </a:p>
        </p:txBody>
      </p:sp>
    </p:spTree>
    <p:extLst>
      <p:ext uri="{BB962C8B-B14F-4D97-AF65-F5344CB8AC3E}">
        <p14:creationId xmlns:p14="http://schemas.microsoft.com/office/powerpoint/2010/main" val="851245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0" baseline="0" dirty="0" smtClean="0"/>
              <a:t>The straying mentioned here seems to be from the 3 things listed in verse 5 (the pure heart, good conscience and sincere faith)</a:t>
            </a:r>
          </a:p>
          <a:p>
            <a:pPr marL="171450" indent="-171450">
              <a:buFont typeface="Arial" panose="020B0604020202020204" pitchFamily="34" charset="0"/>
              <a:buChar char="•"/>
            </a:pPr>
            <a:r>
              <a:rPr lang="en-US" b="0" baseline="0" dirty="0" smtClean="0"/>
              <a:t>People were turning away from these and instead turning to idle (vain) talk</a:t>
            </a:r>
          </a:p>
          <a:p>
            <a:pPr marL="171450" indent="-171450">
              <a:buFont typeface="Arial" panose="020B0604020202020204" pitchFamily="34" charset="0"/>
              <a:buChar char="•"/>
            </a:pPr>
            <a:r>
              <a:rPr lang="en-US" b="1" baseline="0" dirty="0" smtClean="0"/>
              <a:t>Idle (vain) talk </a:t>
            </a:r>
            <a:r>
              <a:rPr lang="en-US" b="0" baseline="0" dirty="0" smtClean="0"/>
              <a:t>– useless talk that serves no good purpose.  Same kind of things described in verse 3 that Timothy was to warn against.</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0" baseline="0" dirty="0" smtClean="0"/>
              <a:t>In spite of their lack of knowledge they affirmed or spoke boldly, positively and confidently of their knowledge of the law.</a:t>
            </a:r>
          </a:p>
          <a:p>
            <a:pPr marL="171450" indent="-171450">
              <a:buFont typeface="Arial" panose="020B0604020202020204" pitchFamily="34" charset="0"/>
              <a:buChar char="•"/>
            </a:pPr>
            <a:endParaRPr lang="en-US" b="0" baseline="0" dirty="0" smtClean="0"/>
          </a:p>
          <a:p>
            <a:pPr marL="171450" indent="-171450">
              <a:buFont typeface="Arial" panose="020B0604020202020204" pitchFamily="34" charset="0"/>
              <a:buChar char="•"/>
            </a:pPr>
            <a:r>
              <a:rPr lang="en-US" b="0" baseline="0" dirty="0" smtClean="0"/>
              <a:t>We need to be cautious not to fall into this trap.  Don’t ever become boastful in our “knowledge.”  Instead always remain humbled by how little we do truly understand about God and his word.</a:t>
            </a:r>
          </a:p>
        </p:txBody>
      </p:sp>
      <p:sp>
        <p:nvSpPr>
          <p:cNvPr id="4" name="Slide Number Placeholder 3"/>
          <p:cNvSpPr>
            <a:spLocks noGrp="1"/>
          </p:cNvSpPr>
          <p:nvPr>
            <p:ph type="sldNum" sz="quarter" idx="10"/>
          </p:nvPr>
        </p:nvSpPr>
        <p:spPr/>
        <p:txBody>
          <a:bodyPr/>
          <a:lstStyle/>
          <a:p>
            <a:fld id="{E7187F31-BA5A-449B-AB63-0323003816EC}" type="slidenum">
              <a:rPr lang="en-US" smtClean="0"/>
              <a:pPr/>
              <a:t>9</a:t>
            </a:fld>
            <a:endParaRPr lang="en-US"/>
          </a:p>
        </p:txBody>
      </p:sp>
    </p:spTree>
    <p:extLst>
      <p:ext uri="{BB962C8B-B14F-4D97-AF65-F5344CB8AC3E}">
        <p14:creationId xmlns:p14="http://schemas.microsoft.com/office/powerpoint/2010/main" val="332782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47C9B81F-C347-4BEF-BFDF-29C42F48304A}" type="datetimeFigureOut">
              <a:rPr lang="en-US" smtClean="0"/>
              <a:pPr/>
              <a:t>6/8/2014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kumimoji="0"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42AED99-7FB4-404E-8A97-64753DCE42E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6/8/2014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6/8/2014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6/8/2014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6/8/2014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6/8/2014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47C9B81F-C347-4BEF-BFDF-29C42F48304A}" type="datetimeFigureOut">
              <a:rPr lang="en-US" smtClean="0"/>
              <a:pPr/>
              <a:t>6/8/2014</a:t>
            </a:fld>
            <a:endParaRPr lang="en-US"/>
          </a:p>
        </p:txBody>
      </p:sp>
      <p:sp>
        <p:nvSpPr>
          <p:cNvPr id="27" name="Slide Number Placeholder 26"/>
          <p:cNvSpPr>
            <a:spLocks noGrp="1"/>
          </p:cNvSpPr>
          <p:nvPr>
            <p:ph type="sldNum" sz="quarter" idx="11"/>
          </p:nvPr>
        </p:nvSpPr>
        <p:spPr/>
        <p:txBody>
          <a:bodyPr rtlCol="0"/>
          <a:lstStyle/>
          <a:p>
            <a:fld id="{042AED99-7FB4-404E-8A97-64753DCE42EC}" type="slidenum">
              <a:rPr kumimoji="0" lang="en-US" smtClean="0"/>
              <a:pPr/>
              <a:t>‹#›</a:t>
            </a:fld>
            <a:endParaRPr kumimoji="0" lang="en-US"/>
          </a:p>
        </p:txBody>
      </p:sp>
      <p:sp>
        <p:nvSpPr>
          <p:cNvPr id="28" name="Footer Placeholder 27"/>
          <p:cNvSpPr>
            <a:spLocks noGrp="1"/>
          </p:cNvSpPr>
          <p:nvPr>
            <p:ph type="ftr" sz="quarter" idx="12"/>
          </p:nvPr>
        </p:nvSpPr>
        <p:spPr/>
        <p:txBody>
          <a:bodyPr rtlCol="0"/>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47C9B81F-C347-4BEF-BFDF-29C42F48304A}" type="datetimeFigureOut">
              <a:rPr lang="en-US" smtClean="0"/>
              <a:pPr/>
              <a:t>6/8/2014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kumimoji="0" lang="en-US"/>
          </a:p>
        </p:txBody>
      </p:sp>
      <p:sp>
        <p:nvSpPr>
          <p:cNvPr id="5" name="Slide Number Placeholder 4"/>
          <p:cNvSpPr>
            <a:spLocks noGrp="1"/>
          </p:cNvSpPr>
          <p:nvPr>
            <p:ph type="sldNum" sz="quarter" idx="12"/>
          </p:nvPr>
        </p:nvSpPr>
        <p:spPr>
          <a:xfrm>
            <a:off x="8174736" y="2272"/>
            <a:ext cx="762000" cy="365760"/>
          </a:xfrm>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6/8/2014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6/8/2014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6/8/2014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7C9B81F-C347-4BEF-BFDF-29C42F48304A}" type="datetimeFigureOut">
              <a:rPr lang="en-US" smtClean="0"/>
              <a:pPr/>
              <a:t>6/8/2014</a:t>
            </a:fld>
            <a:endParaRPr lang="en-US" dirty="0">
              <a:solidFill>
                <a:schemeClr val="tx2">
                  <a:shade val="90000"/>
                </a:schemeClr>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l" eaLnBrk="1" latinLnBrk="0" hangingPunct="1"/>
            <a:endParaRPr kumimoji="0" lang="en-US" dirty="0">
              <a:solidFill>
                <a:schemeClr val="tx2">
                  <a:shade val="90000"/>
                </a:schemeClr>
              </a:solidFill>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42AED99-7FB4-404E-8A97-64753DCE42EC}" type="slidenum">
              <a:rPr kumimoji="0" lang="en-US" smtClean="0"/>
              <a:pPr/>
              <a:t>‹#›</a:t>
            </a:fld>
            <a:endParaRPr kumimoji="0" lang="en-US" dirty="0">
              <a:solidFill>
                <a:schemeClr val="tx2">
                  <a:shade val="90000"/>
                </a:scheme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&amp; 2 Timothy    </a:t>
            </a:r>
            <a:endParaRPr lang="en-US" dirty="0"/>
          </a:p>
        </p:txBody>
      </p:sp>
      <p:sp>
        <p:nvSpPr>
          <p:cNvPr id="3" name="Subtitle 2"/>
          <p:cNvSpPr>
            <a:spLocks noGrp="1"/>
          </p:cNvSpPr>
          <p:nvPr>
            <p:ph type="subTitle" idx="1"/>
          </p:nvPr>
        </p:nvSpPr>
        <p:spPr/>
        <p:txBody>
          <a:bodyPr/>
          <a:lstStyle/>
          <a:p>
            <a:r>
              <a:rPr lang="en-US" dirty="0" smtClean="0"/>
              <a:t>Auditorium Class Summer 2014</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1:3-11</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r>
              <a:rPr lang="en-US" dirty="0" smtClean="0"/>
              <a:t> Law is good if used lawfully (1:8)</a:t>
            </a:r>
          </a:p>
          <a:p>
            <a:pPr lvl="1"/>
            <a:r>
              <a:rPr lang="en-US" dirty="0" smtClean="0"/>
              <a:t>It accomplished it’s objective</a:t>
            </a:r>
          </a:p>
          <a:p>
            <a:pPr lvl="1"/>
            <a:r>
              <a:rPr lang="en-US" dirty="0" smtClean="0"/>
              <a:t>Must be used for original and true intent</a:t>
            </a:r>
          </a:p>
          <a:p>
            <a:r>
              <a:rPr lang="en-US" dirty="0" smtClean="0"/>
              <a:t>Law not made for a righteous person (1:9)</a:t>
            </a:r>
          </a:p>
          <a:p>
            <a:r>
              <a:rPr lang="en-US" dirty="0"/>
              <a:t>But for ….. (1:9-10)</a:t>
            </a:r>
          </a:p>
          <a:p>
            <a:pPr lvl="1"/>
            <a:r>
              <a:rPr lang="en-US" dirty="0"/>
              <a:t>Lawless, Insubordinate, Ungodly, Sinners, Unholy Profane, Murderers of fathers, Murderers of  mothers, Manslayers, Fornicators, Sodomites, Kidnappers, Liars, Perjurers</a:t>
            </a:r>
          </a:p>
          <a:p>
            <a:pPr lvl="1"/>
            <a:r>
              <a:rPr lang="en-US" dirty="0"/>
              <a:t>Anything else that is contrary to sound </a:t>
            </a:r>
            <a:r>
              <a:rPr lang="en-US" dirty="0" smtClean="0"/>
              <a:t>doctrine</a:t>
            </a:r>
          </a:p>
          <a:p>
            <a:pPr lvl="2"/>
            <a:endParaRPr lang="en-US" dirty="0" smtClean="0"/>
          </a:p>
          <a:p>
            <a:pPr lvl="1"/>
            <a:endParaRPr lang="en-US" dirty="0"/>
          </a:p>
        </p:txBody>
      </p:sp>
    </p:spTree>
    <p:extLst>
      <p:ext uri="{BB962C8B-B14F-4D97-AF65-F5344CB8AC3E}">
        <p14:creationId xmlns:p14="http://schemas.microsoft.com/office/powerpoint/2010/main" val="3294523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1:3-11</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r>
              <a:rPr lang="en-US" dirty="0" smtClean="0"/>
              <a:t>According to the glorious gospel … committed to my trust (1:11)</a:t>
            </a:r>
          </a:p>
          <a:p>
            <a:pPr lvl="1"/>
            <a:r>
              <a:rPr lang="en-US" dirty="0" smtClean="0"/>
              <a:t>Harmony between purpose of the law and the gospel Paul preached to them</a:t>
            </a:r>
          </a:p>
          <a:p>
            <a:pPr lvl="1"/>
            <a:r>
              <a:rPr lang="en-US" dirty="0" smtClean="0"/>
              <a:t>Responsibility given to Paul on road to Damascus</a:t>
            </a:r>
          </a:p>
          <a:p>
            <a:pPr lvl="2"/>
            <a:endParaRPr lang="en-US" dirty="0" smtClean="0"/>
          </a:p>
          <a:p>
            <a:pPr lvl="1"/>
            <a:endParaRPr lang="en-US" dirty="0"/>
          </a:p>
        </p:txBody>
      </p:sp>
    </p:spTree>
    <p:extLst>
      <p:ext uri="{BB962C8B-B14F-4D97-AF65-F5344CB8AC3E}">
        <p14:creationId xmlns:p14="http://schemas.microsoft.com/office/powerpoint/2010/main" val="14572837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Summary</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pPr marL="603504" indent="-457200"/>
            <a:r>
              <a:rPr lang="en-US" dirty="0" smtClean="0"/>
              <a:t>Paul was an apostle with authority from God</a:t>
            </a:r>
          </a:p>
          <a:p>
            <a:pPr marL="603504" indent="-457200"/>
            <a:r>
              <a:rPr lang="en-US" dirty="0" smtClean="0"/>
              <a:t>Timothy was a True son of Paul in the faith</a:t>
            </a:r>
          </a:p>
          <a:p>
            <a:pPr marL="603504" indent="-457200"/>
            <a:r>
              <a:rPr lang="en-US" dirty="0" smtClean="0"/>
              <a:t>Timothy was to make sure the Ephesians </a:t>
            </a:r>
          </a:p>
          <a:p>
            <a:pPr marL="896112" lvl="1" indent="-457200"/>
            <a:r>
              <a:rPr lang="en-US" dirty="0" smtClean="0"/>
              <a:t>Taught no other doctrine, Didn’t indulge fables and endless genealogies</a:t>
            </a:r>
          </a:p>
          <a:p>
            <a:pPr marL="896112" lvl="1" indent="-457200"/>
            <a:r>
              <a:rPr lang="en-US" dirty="0" smtClean="0"/>
              <a:t>These result in disputes and not edification</a:t>
            </a:r>
          </a:p>
          <a:p>
            <a:pPr marL="603504" indent="-457200"/>
            <a:r>
              <a:rPr lang="en-US" dirty="0" smtClean="0"/>
              <a:t>The purpose of this is sincere love, but some have strayed</a:t>
            </a:r>
          </a:p>
          <a:p>
            <a:pPr marL="603504" indent="-457200"/>
            <a:r>
              <a:rPr lang="en-US" dirty="0" smtClean="0"/>
              <a:t>The law serves it’s purpose if used lawfully</a:t>
            </a:r>
          </a:p>
          <a:p>
            <a:pPr marL="603504" indent="-457200"/>
            <a:r>
              <a:rPr lang="en-US" dirty="0" smtClean="0"/>
              <a:t>It’s purpose is to reveal sin and turn the sinner from it</a:t>
            </a:r>
          </a:p>
          <a:p>
            <a:pPr marL="896112" lvl="1" indent="-457200"/>
            <a:endParaRPr lang="en-US" dirty="0" smtClean="0"/>
          </a:p>
          <a:p>
            <a:pPr lvl="1"/>
            <a:endParaRPr lang="en-US" dirty="0"/>
          </a:p>
        </p:txBody>
      </p:sp>
    </p:spTree>
    <p:extLst>
      <p:ext uri="{BB962C8B-B14F-4D97-AF65-F5344CB8AC3E}">
        <p14:creationId xmlns:p14="http://schemas.microsoft.com/office/powerpoint/2010/main" val="30614493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Setting</a:t>
            </a:r>
            <a:endParaRPr lang="en-US" dirty="0"/>
          </a:p>
        </p:txBody>
      </p:sp>
      <p:sp>
        <p:nvSpPr>
          <p:cNvPr id="4" name="Content Placeholder 2"/>
          <p:cNvSpPr txBox="1">
            <a:spLocks/>
          </p:cNvSpPr>
          <p:nvPr/>
        </p:nvSpPr>
        <p:spPr>
          <a:xfrm>
            <a:off x="457200" y="1447800"/>
            <a:ext cx="8229600" cy="4325112"/>
          </a:xfrm>
          <a:prstGeom prst="rect">
            <a:avLst/>
          </a:prstGeom>
        </p:spPr>
        <p:txBody>
          <a:bodyPr vert="horz">
            <a:normAutofit fontScale="92500" lnSpcReduction="10000"/>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Audience:  Timothy (all younger preachers/teachers)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Location of writing: Macedonia or Greece</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Date of letter: </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After Paul’s 1</a:t>
            </a:r>
            <a:r>
              <a:rPr kumimoji="0" lang="en-US" sz="2600" b="0" i="0" u="none" strike="noStrike" kern="1200" cap="none" spc="0" normalizeH="0" baseline="30000" noProof="0" dirty="0" smtClean="0">
                <a:ln>
                  <a:noFill/>
                </a:ln>
                <a:solidFill>
                  <a:schemeClr val="accent2"/>
                </a:solidFill>
                <a:effectLst/>
                <a:uLnTx/>
                <a:uFillTx/>
                <a:latin typeface="Arial" pitchFamily="34" charset="0"/>
                <a:ea typeface="+mn-ea"/>
                <a:cs typeface="Arial" pitchFamily="34" charset="0"/>
              </a:rPr>
              <a:t>st</a:t>
            </a: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 imprisonment in Rome.  ~A.D. 63</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Most likely before the persecutions of Nero in A.D. 64</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No later than A.D. 67</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Historical Setting: </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Between imprisonments as Paul revisits churches</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Purpose: </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Instructions for conduct within the family of God</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Advice for every preacher – young or old</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endParaRPr kumimoji="0" lang="en-US" sz="2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fade">
                                      <p:cBhvr>
                                        <p:cTn id="20" dur="500"/>
                                        <p:tgtEl>
                                          <p:spTgt spid="4">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500"/>
                                        <p:tgtEl>
                                          <p:spTgt spid="4">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5" end="5"/>
                                            </p:txEl>
                                          </p:spTgt>
                                        </p:tgtEl>
                                        <p:attrNameLst>
                                          <p:attrName>style.visibility</p:attrName>
                                        </p:attrNameLst>
                                      </p:cBhvr>
                                      <p:to>
                                        <p:strVal val="visible"/>
                                      </p:to>
                                    </p:set>
                                    <p:animEffect transition="in" filter="fade">
                                      <p:cBhvr>
                                        <p:cTn id="30" dur="500"/>
                                        <p:tgtEl>
                                          <p:spTgt spid="4">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6" end="6"/>
                                            </p:txEl>
                                          </p:spTgt>
                                        </p:tgtEl>
                                        <p:attrNameLst>
                                          <p:attrName>style.visibility</p:attrName>
                                        </p:attrNameLst>
                                      </p:cBhvr>
                                      <p:to>
                                        <p:strVal val="visible"/>
                                      </p:to>
                                    </p:set>
                                    <p:animEffect transition="in" filter="fade">
                                      <p:cBhvr>
                                        <p:cTn id="35" dur="500"/>
                                        <p:tgtEl>
                                          <p:spTgt spid="4">
                                            <p:txEl>
                                              <p:pRg st="6" end="6"/>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4">
                                            <p:txEl>
                                              <p:pRg st="7" end="7"/>
                                            </p:txEl>
                                          </p:spTgt>
                                        </p:tgtEl>
                                        <p:attrNameLst>
                                          <p:attrName>style.visibility</p:attrName>
                                        </p:attrNameLst>
                                      </p:cBhvr>
                                      <p:to>
                                        <p:strVal val="visible"/>
                                      </p:to>
                                    </p:set>
                                    <p:animEffect transition="in" filter="fade">
                                      <p:cBhvr>
                                        <p:cTn id="38" dur="500"/>
                                        <p:tgtEl>
                                          <p:spTgt spid="4">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4">
                                            <p:txEl>
                                              <p:pRg st="8" end="8"/>
                                            </p:txEl>
                                          </p:spTgt>
                                        </p:tgtEl>
                                        <p:attrNameLst>
                                          <p:attrName>style.visibility</p:attrName>
                                        </p:attrNameLst>
                                      </p:cBhvr>
                                      <p:to>
                                        <p:strVal val="visible"/>
                                      </p:to>
                                    </p:set>
                                    <p:animEffect transition="in" filter="fade">
                                      <p:cBhvr>
                                        <p:cTn id="43" dur="500"/>
                                        <p:tgtEl>
                                          <p:spTgt spid="4">
                                            <p:txEl>
                                              <p:pRg st="8" end="8"/>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4">
                                            <p:txEl>
                                              <p:pRg st="9" end="9"/>
                                            </p:txEl>
                                          </p:spTgt>
                                        </p:tgtEl>
                                        <p:attrNameLst>
                                          <p:attrName>style.visibility</p:attrName>
                                        </p:attrNameLst>
                                      </p:cBhvr>
                                      <p:to>
                                        <p:strVal val="visible"/>
                                      </p:to>
                                    </p:set>
                                    <p:animEffect transition="in" filter="fade">
                                      <p:cBhvr>
                                        <p:cTn id="46" dur="500"/>
                                        <p:tgtEl>
                                          <p:spTgt spid="4">
                                            <p:txEl>
                                              <p:pRg st="9" end="9"/>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4">
                                            <p:txEl>
                                              <p:pRg st="10" end="10"/>
                                            </p:txEl>
                                          </p:spTgt>
                                        </p:tgtEl>
                                        <p:attrNameLst>
                                          <p:attrName>style.visibility</p:attrName>
                                        </p:attrNameLst>
                                      </p:cBhvr>
                                      <p:to>
                                        <p:strVal val="visible"/>
                                      </p:to>
                                    </p:set>
                                    <p:animEffect transition="in" filter="fade">
                                      <p:cBhvr>
                                        <p:cTn id="49"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Outline</a:t>
            </a:r>
            <a:endParaRPr lang="en-US" dirty="0"/>
          </a:p>
        </p:txBody>
      </p:sp>
      <p:sp>
        <p:nvSpPr>
          <p:cNvPr id="3" name="Content Placeholder 2"/>
          <p:cNvSpPr>
            <a:spLocks noGrp="1"/>
          </p:cNvSpPr>
          <p:nvPr>
            <p:ph idx="1"/>
          </p:nvPr>
        </p:nvSpPr>
        <p:spPr>
          <a:xfrm>
            <a:off x="457200" y="1447800"/>
            <a:ext cx="8229600" cy="5334000"/>
          </a:xfrm>
        </p:spPr>
        <p:txBody>
          <a:bodyPr>
            <a:normAutofit/>
          </a:bodyPr>
          <a:lstStyle/>
          <a:p>
            <a:pPr lvl="2">
              <a:buNone/>
            </a:pPr>
            <a:endParaRPr lang="en-US" dirty="0" smtClean="0">
              <a:latin typeface="Arial" pitchFamily="34" charset="0"/>
              <a:cs typeface="Arial" pitchFamily="34" charset="0"/>
            </a:endParaRPr>
          </a:p>
          <a:p>
            <a:endParaRPr lang="en-US" dirty="0" smtClean="0">
              <a:latin typeface="Arial" pitchFamily="34" charset="0"/>
              <a:cs typeface="Arial" pitchFamily="34" charset="0"/>
            </a:endParaRPr>
          </a:p>
          <a:p>
            <a:pPr lvl="3"/>
            <a:endParaRPr lang="en-US" dirty="0" smtClean="0">
              <a:latin typeface="Arial" pitchFamily="34" charset="0"/>
              <a:cs typeface="Arial" pitchFamily="34" charset="0"/>
            </a:endParaRPr>
          </a:p>
          <a:p>
            <a:pPr lvl="2"/>
            <a:endParaRPr lang="en-US" dirty="0" smtClean="0">
              <a:latin typeface="Arial" pitchFamily="34" charset="0"/>
              <a:cs typeface="Arial" pitchFamily="34" charset="0"/>
            </a:endParaRPr>
          </a:p>
        </p:txBody>
      </p:sp>
      <p:sp>
        <p:nvSpPr>
          <p:cNvPr id="4" name="Content Placeholder 2"/>
          <p:cNvSpPr txBox="1">
            <a:spLocks/>
          </p:cNvSpPr>
          <p:nvPr/>
        </p:nvSpPr>
        <p:spPr>
          <a:xfrm>
            <a:off x="609600" y="1600200"/>
            <a:ext cx="8229600" cy="5334000"/>
          </a:xfrm>
          <a:prstGeom prst="rect">
            <a:avLst/>
          </a:prstGeom>
        </p:spPr>
        <p:txBody>
          <a:bodyPr vert="horz">
            <a:normAutofit/>
          </a:bodyPr>
          <a:lstStyle/>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Greeting (1:1-2)</a:t>
            </a: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Instructions to the House of God (1:3 - 3:16)</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Warning Against False Doctrine</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Pray for All</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Qualification of </a:t>
            </a:r>
            <a:r>
              <a:rPr lang="en-US" sz="2600" smtClean="0">
                <a:solidFill>
                  <a:schemeClr val="accent2"/>
                </a:solidFill>
                <a:latin typeface="Arial" pitchFamily="34" charset="0"/>
                <a:cs typeface="Arial" pitchFamily="34" charset="0"/>
              </a:rPr>
              <a:t>Elders/Deacons</a:t>
            </a:r>
            <a:endPar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endParaRPr>
          </a:p>
          <a:p>
            <a:pPr marL="365760" marR="0" lvl="0" indent="-256032" algn="l" defTabSz="914400" rtl="0" eaLnBrk="1" fontAlgn="auto" latinLnBrk="0" hangingPunct="1">
              <a:lnSpc>
                <a:spcPct val="100000"/>
              </a:lnSpc>
              <a:spcBef>
                <a:spcPts val="300"/>
              </a:spcBef>
              <a:spcAft>
                <a:spcPts val="0"/>
              </a:spcAft>
              <a:buClr>
                <a:schemeClr val="accent3"/>
              </a:buClr>
              <a:buSzTx/>
              <a:buFont typeface="Georgia"/>
              <a:buChar char="•"/>
              <a:tabLst/>
              <a:defRPr/>
            </a:pPr>
            <a:r>
              <a:rPr kumimoji="0" lang="en-US" sz="28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Instructions to Timothy (4:1 - 6:21)</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Take Heed to Yourself</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Be Careful How You Deal with People</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Beware False Teachers</a:t>
            </a:r>
          </a:p>
          <a:p>
            <a:pPr marL="658368" marR="0" lvl="1" indent="-246888" algn="l" defTabSz="914400" rtl="0" eaLnBrk="1" fontAlgn="auto" latinLnBrk="0" hangingPunct="1">
              <a:lnSpc>
                <a:spcPct val="100000"/>
              </a:lnSpc>
              <a:spcBef>
                <a:spcPts val="300"/>
              </a:spcBef>
              <a:spcAft>
                <a:spcPts val="0"/>
              </a:spcAft>
              <a:buClr>
                <a:schemeClr val="accent2"/>
              </a:buClr>
              <a:buSzTx/>
              <a:buFont typeface="Georgia"/>
              <a:buChar char="▫"/>
              <a:tabLst/>
              <a:defRPr/>
            </a:pPr>
            <a:r>
              <a:rPr kumimoji="0" lang="en-US" sz="2600" b="0" i="0" u="none" strike="noStrike" kern="1200" cap="none" spc="0" normalizeH="0" baseline="0" noProof="0" dirty="0" smtClean="0">
                <a:ln>
                  <a:noFill/>
                </a:ln>
                <a:solidFill>
                  <a:schemeClr val="accent2"/>
                </a:solidFill>
                <a:effectLst/>
                <a:uLnTx/>
                <a:uFillTx/>
                <a:latin typeface="Arial" pitchFamily="34" charset="0"/>
                <a:ea typeface="+mn-ea"/>
                <a:cs typeface="Arial" pitchFamily="34" charset="0"/>
              </a:rPr>
              <a:t>Fight the Good Fight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1:1-2</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r>
              <a:rPr lang="en-US" dirty="0" smtClean="0"/>
              <a:t>Paul’s Apostleship (1:1)</a:t>
            </a:r>
          </a:p>
          <a:p>
            <a:pPr lvl="1"/>
            <a:r>
              <a:rPr lang="en-US" dirty="0" smtClean="0"/>
              <a:t>Apostle – “one sent forth”</a:t>
            </a:r>
          </a:p>
          <a:p>
            <a:pPr lvl="1"/>
            <a:r>
              <a:rPr lang="en-US" dirty="0" smtClean="0"/>
              <a:t>Begins 9 of his epistles mentioning his apostleship</a:t>
            </a:r>
          </a:p>
          <a:p>
            <a:pPr lvl="2"/>
            <a:r>
              <a:rPr lang="en-US" dirty="0" smtClean="0"/>
              <a:t>Romans, 1 &amp; 2 Corinthians, Galatians, Ephesians, Colossians, 1 &amp; 2 Timothy, Titus</a:t>
            </a:r>
          </a:p>
          <a:p>
            <a:pPr lvl="1"/>
            <a:r>
              <a:rPr lang="en-US" dirty="0" smtClean="0"/>
              <a:t>Had to give a defense of this in other letters</a:t>
            </a:r>
          </a:p>
          <a:p>
            <a:pPr lvl="2"/>
            <a:r>
              <a:rPr lang="en-US" dirty="0" smtClean="0"/>
              <a:t>Gal 1:1, Gal. 1:11-2:21, 1 Cor. 9:1-2, 2 Cor. 10:10, 12:11-12</a:t>
            </a:r>
          </a:p>
          <a:p>
            <a:pPr lvl="1"/>
            <a:r>
              <a:rPr lang="en-US" dirty="0" smtClean="0"/>
              <a:t>Born out of due time</a:t>
            </a:r>
          </a:p>
          <a:p>
            <a:pPr lvl="2"/>
            <a:r>
              <a:rPr lang="en-US" dirty="0" smtClean="0"/>
              <a:t>1 Cor. 15:8 (Acts 1:21-22, Acts 26:13-18)</a:t>
            </a:r>
          </a:p>
          <a:p>
            <a:pPr lvl="1"/>
            <a:endParaRPr lang="en-US" sz="2200" dirty="0" smtClean="0"/>
          </a:p>
          <a:p>
            <a:pPr lvl="2"/>
            <a:endParaRPr lang="en-US" dirty="0" smtClean="0"/>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1:1-2</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r>
              <a:rPr lang="en-US" dirty="0" smtClean="0"/>
              <a:t>Paul’s Apostleship (1:1)</a:t>
            </a:r>
          </a:p>
          <a:p>
            <a:pPr lvl="1"/>
            <a:r>
              <a:rPr lang="en-US" dirty="0" smtClean="0"/>
              <a:t>Considered himself the least of apostles</a:t>
            </a:r>
          </a:p>
          <a:p>
            <a:pPr lvl="2"/>
            <a:r>
              <a:rPr lang="en-US" dirty="0" smtClean="0"/>
              <a:t>1 Cor. 15:9</a:t>
            </a:r>
          </a:p>
          <a:p>
            <a:pPr lvl="1"/>
            <a:r>
              <a:rPr lang="en-US" dirty="0" smtClean="0"/>
              <a:t>Apostle to the gentiles</a:t>
            </a:r>
          </a:p>
          <a:p>
            <a:pPr lvl="2"/>
            <a:r>
              <a:rPr lang="en-US" dirty="0" smtClean="0"/>
              <a:t>Rom. 11:13</a:t>
            </a:r>
          </a:p>
        </p:txBody>
      </p:sp>
    </p:spTree>
    <p:extLst>
      <p:ext uri="{BB962C8B-B14F-4D97-AF65-F5344CB8AC3E}">
        <p14:creationId xmlns:p14="http://schemas.microsoft.com/office/powerpoint/2010/main" val="1527328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1:1-2</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r>
              <a:rPr lang="en-US" dirty="0" smtClean="0"/>
              <a:t>By God’s Commandment (1:1)</a:t>
            </a:r>
          </a:p>
          <a:p>
            <a:pPr lvl="1"/>
            <a:r>
              <a:rPr lang="en-US" sz="2400" dirty="0" smtClean="0"/>
              <a:t>God our Savior</a:t>
            </a:r>
          </a:p>
          <a:p>
            <a:pPr lvl="2"/>
            <a:r>
              <a:rPr lang="en-US" dirty="0" smtClean="0"/>
              <a:t>1 Tim 2:3, 4:10, Titus 1:3, 2:10, 3:4</a:t>
            </a:r>
          </a:p>
          <a:p>
            <a:pPr lvl="1"/>
            <a:r>
              <a:rPr lang="en-US" sz="2400" dirty="0" smtClean="0"/>
              <a:t>Jesus our hope</a:t>
            </a:r>
          </a:p>
          <a:p>
            <a:pPr lvl="2"/>
            <a:r>
              <a:rPr lang="en-US" dirty="0" smtClean="0"/>
              <a:t>Rom. 5:2, 8:18</a:t>
            </a:r>
          </a:p>
          <a:p>
            <a:r>
              <a:rPr lang="en-US" dirty="0" smtClean="0"/>
              <a:t>True Son in Faith (1:2)</a:t>
            </a:r>
          </a:p>
          <a:p>
            <a:pPr lvl="1"/>
            <a:r>
              <a:rPr lang="en-US" sz="2400" dirty="0" smtClean="0"/>
              <a:t>Trusted by Paul</a:t>
            </a:r>
          </a:p>
          <a:p>
            <a:pPr lvl="2"/>
            <a:r>
              <a:rPr lang="en-US" sz="2200" dirty="0" smtClean="0"/>
              <a:t>1 Cor. 4:17, Phil. 2:19-23</a:t>
            </a:r>
          </a:p>
          <a:p>
            <a:r>
              <a:rPr lang="en-US" dirty="0" smtClean="0"/>
              <a:t>Grace, Mercy and Peace (1:2)</a:t>
            </a:r>
          </a:p>
          <a:p>
            <a:r>
              <a:rPr lang="en-US" dirty="0" smtClean="0"/>
              <a:t>From God and Christ Jesus (1:2)</a:t>
            </a:r>
          </a:p>
          <a:p>
            <a:pPr lvl="1"/>
            <a:endParaRPr lang="en-US" dirty="0" smtClean="0"/>
          </a:p>
          <a:p>
            <a:pPr lvl="2"/>
            <a:endParaRPr lang="en-US" sz="2200" dirty="0" smtClean="0"/>
          </a:p>
          <a:p>
            <a:pPr lvl="2"/>
            <a:endParaRPr lang="en-US" sz="2200" dirty="0" smtClean="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9918294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1:3-11</a:t>
            </a:r>
            <a:endParaRPr lang="en-US" dirty="0"/>
          </a:p>
        </p:txBody>
      </p:sp>
      <p:sp>
        <p:nvSpPr>
          <p:cNvPr id="4" name="Content Placeholder 3"/>
          <p:cNvSpPr>
            <a:spLocks noGrp="1"/>
          </p:cNvSpPr>
          <p:nvPr>
            <p:ph idx="1"/>
          </p:nvPr>
        </p:nvSpPr>
        <p:spPr>
          <a:xfrm>
            <a:off x="457200" y="1447800"/>
            <a:ext cx="8229600" cy="5126736"/>
          </a:xfrm>
        </p:spPr>
        <p:txBody>
          <a:bodyPr/>
          <a:lstStyle/>
          <a:p>
            <a:r>
              <a:rPr lang="en-US" dirty="0" smtClean="0"/>
              <a:t>Charge them to teach no other doctrine (1:3)</a:t>
            </a:r>
          </a:p>
          <a:p>
            <a:pPr lvl="1"/>
            <a:r>
              <a:rPr lang="en-US" dirty="0" smtClean="0"/>
              <a:t>Previous warning to Ephesian elders</a:t>
            </a:r>
          </a:p>
          <a:p>
            <a:pPr lvl="2"/>
            <a:r>
              <a:rPr lang="en-US" dirty="0" smtClean="0"/>
              <a:t>Acts 20:28-30</a:t>
            </a:r>
            <a:endParaRPr lang="en-US" dirty="0"/>
          </a:p>
          <a:p>
            <a:pPr lvl="1"/>
            <a:r>
              <a:rPr lang="en-US" dirty="0" smtClean="0"/>
              <a:t>Similar warning to other churches </a:t>
            </a:r>
          </a:p>
          <a:p>
            <a:pPr lvl="2"/>
            <a:r>
              <a:rPr lang="en-US" dirty="0" smtClean="0"/>
              <a:t>Gal. 1:6-10, 2 Cor. 11:4, 13-15, Phil.3:1-2</a:t>
            </a:r>
          </a:p>
          <a:p>
            <a:r>
              <a:rPr lang="en-US" dirty="0" smtClean="0"/>
              <a:t>Don’t give heed to fables(1:4)</a:t>
            </a:r>
          </a:p>
          <a:p>
            <a:pPr lvl="1"/>
            <a:r>
              <a:rPr lang="en-US" dirty="0" smtClean="0"/>
              <a:t>Fable – a story not founded in facts; legend/myth</a:t>
            </a:r>
          </a:p>
          <a:p>
            <a:r>
              <a:rPr lang="en-US" dirty="0" smtClean="0"/>
              <a:t>Or endless genealogies (1:4)</a:t>
            </a:r>
          </a:p>
          <a:p>
            <a:pPr lvl="1"/>
            <a:r>
              <a:rPr lang="en-US" dirty="0" smtClean="0"/>
              <a:t>Important under Old law, but not anymore</a:t>
            </a:r>
          </a:p>
          <a:p>
            <a:pPr marL="576072" indent="-457200"/>
            <a:r>
              <a:rPr lang="en-US" dirty="0" smtClean="0"/>
              <a:t>These cause dispute instead of edification (1:4)</a:t>
            </a:r>
          </a:p>
          <a:p>
            <a:pPr marL="868680" lvl="1" indent="-457200"/>
            <a:r>
              <a:rPr lang="en-US" dirty="0" smtClean="0"/>
              <a:t>1 Tim. 6:4, 2 Tim. 2:23, Titus 3:9</a:t>
            </a:r>
          </a:p>
          <a:p>
            <a:pPr lvl="1"/>
            <a:endParaRPr lang="en-US" dirty="0" smtClean="0"/>
          </a:p>
          <a:p>
            <a:pPr lvl="2"/>
            <a:endParaRPr lang="en-US" dirty="0" smtClean="0"/>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1:3-11</a:t>
            </a:r>
            <a:endParaRPr lang="en-US" dirty="0"/>
          </a:p>
        </p:txBody>
      </p:sp>
      <p:sp>
        <p:nvSpPr>
          <p:cNvPr id="4" name="Content Placeholder 3"/>
          <p:cNvSpPr>
            <a:spLocks noGrp="1"/>
          </p:cNvSpPr>
          <p:nvPr>
            <p:ph idx="1"/>
          </p:nvPr>
        </p:nvSpPr>
        <p:spPr>
          <a:xfrm>
            <a:off x="457200" y="1447800"/>
            <a:ext cx="8229600" cy="5126736"/>
          </a:xfrm>
        </p:spPr>
        <p:txBody>
          <a:bodyPr>
            <a:normAutofit lnSpcReduction="10000"/>
          </a:bodyPr>
          <a:lstStyle/>
          <a:p>
            <a:r>
              <a:rPr lang="en-US" dirty="0" smtClean="0"/>
              <a:t> Purpose of the commandment is love… (1:5)</a:t>
            </a:r>
          </a:p>
          <a:p>
            <a:pPr lvl="1"/>
            <a:r>
              <a:rPr lang="en-US" dirty="0" smtClean="0"/>
              <a:t>Agape – selfless, sacrificial love</a:t>
            </a:r>
          </a:p>
          <a:p>
            <a:pPr lvl="1"/>
            <a:r>
              <a:rPr lang="en-US" dirty="0" smtClean="0"/>
              <a:t>Contrast this with the what false doctrines, fables and endless genealogies cause.</a:t>
            </a:r>
          </a:p>
          <a:p>
            <a:r>
              <a:rPr lang="en-US" dirty="0" smtClean="0"/>
              <a:t>From a pure heart (1:5)</a:t>
            </a:r>
          </a:p>
          <a:p>
            <a:pPr lvl="1"/>
            <a:r>
              <a:rPr lang="en-US" dirty="0" smtClean="0"/>
              <a:t>All actions flow from the heart (Prov. 4:23)</a:t>
            </a:r>
          </a:p>
          <a:p>
            <a:r>
              <a:rPr lang="en-US" dirty="0" smtClean="0"/>
              <a:t>From a good conscience (1:5)</a:t>
            </a:r>
          </a:p>
          <a:p>
            <a:pPr lvl="1"/>
            <a:r>
              <a:rPr lang="en-US" dirty="0" smtClean="0"/>
              <a:t>An unclear conscience renders the heart impure and the love will be insincere</a:t>
            </a:r>
          </a:p>
          <a:p>
            <a:r>
              <a:rPr lang="en-US" dirty="0" smtClean="0"/>
              <a:t>From sincere faith (1:5)</a:t>
            </a:r>
          </a:p>
          <a:p>
            <a:pPr lvl="1"/>
            <a:r>
              <a:rPr lang="en-US" dirty="0" smtClean="0"/>
              <a:t>Genuine and not a “pretended” faith with ulterior motive</a:t>
            </a:r>
          </a:p>
          <a:p>
            <a:pPr lvl="1"/>
            <a:endParaRPr lang="en-US" dirty="0" smtClean="0"/>
          </a:p>
          <a:p>
            <a:pPr lvl="2"/>
            <a:endParaRPr lang="en-US" dirty="0" smtClean="0"/>
          </a:p>
          <a:p>
            <a:pPr lvl="1"/>
            <a:endParaRPr lang="en-US" dirty="0"/>
          </a:p>
        </p:txBody>
      </p:sp>
    </p:spTree>
    <p:extLst>
      <p:ext uri="{BB962C8B-B14F-4D97-AF65-F5344CB8AC3E}">
        <p14:creationId xmlns:p14="http://schemas.microsoft.com/office/powerpoint/2010/main" val="2920457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914400" y="457200"/>
            <a:ext cx="8229600" cy="819912"/>
          </a:xfrm>
        </p:spPr>
        <p:txBody>
          <a:bodyPr/>
          <a:lstStyle/>
          <a:p>
            <a:r>
              <a:rPr lang="en-US" dirty="0" smtClean="0"/>
              <a:t>1 Timothy 1:3-11</a:t>
            </a:r>
            <a:endParaRPr lang="en-US" dirty="0"/>
          </a:p>
        </p:txBody>
      </p:sp>
      <p:sp>
        <p:nvSpPr>
          <p:cNvPr id="4" name="Content Placeholder 3"/>
          <p:cNvSpPr>
            <a:spLocks noGrp="1"/>
          </p:cNvSpPr>
          <p:nvPr>
            <p:ph idx="1"/>
          </p:nvPr>
        </p:nvSpPr>
        <p:spPr>
          <a:xfrm>
            <a:off x="457200" y="1447800"/>
            <a:ext cx="8229600" cy="5126736"/>
          </a:xfrm>
        </p:spPr>
        <p:txBody>
          <a:bodyPr>
            <a:normAutofit/>
          </a:bodyPr>
          <a:lstStyle/>
          <a:p>
            <a:r>
              <a:rPr lang="en-US" dirty="0" smtClean="0"/>
              <a:t> Some have strayed and turned to idle talk (1:6)</a:t>
            </a:r>
          </a:p>
          <a:p>
            <a:pPr lvl="1"/>
            <a:r>
              <a:rPr lang="en-US" dirty="0" smtClean="0"/>
              <a:t>Strayed from pure heart, good conscience and sincere faith</a:t>
            </a:r>
          </a:p>
          <a:p>
            <a:pPr lvl="1"/>
            <a:r>
              <a:rPr lang="en-US" dirty="0" smtClean="0"/>
              <a:t>Idle talk (think back to verse 4)</a:t>
            </a:r>
          </a:p>
          <a:p>
            <a:r>
              <a:rPr lang="en-US" dirty="0" smtClean="0"/>
              <a:t>Desiring to be teachers of the law (1:7)</a:t>
            </a:r>
          </a:p>
          <a:p>
            <a:pPr lvl="1"/>
            <a:r>
              <a:rPr lang="en-US" dirty="0" smtClean="0"/>
              <a:t>Scribes took great pride in being teachers, but they misunderstood the law</a:t>
            </a:r>
          </a:p>
          <a:p>
            <a:r>
              <a:rPr lang="en-US" dirty="0" smtClean="0"/>
              <a:t>Not understanding what they say or affirm (1:7)</a:t>
            </a:r>
          </a:p>
          <a:p>
            <a:pPr lvl="1"/>
            <a:r>
              <a:rPr lang="en-US" dirty="0" smtClean="0"/>
              <a:t>Jews were often arrogant and boastful, yet they didn’t understand</a:t>
            </a:r>
          </a:p>
          <a:p>
            <a:pPr lvl="1"/>
            <a:r>
              <a:rPr lang="en-US" dirty="0" smtClean="0"/>
              <a:t>Matt 22:29, Rom. 2:17-24</a:t>
            </a:r>
          </a:p>
          <a:p>
            <a:pPr lvl="2"/>
            <a:endParaRPr lang="en-US" dirty="0" smtClean="0"/>
          </a:p>
          <a:p>
            <a:pPr lvl="1"/>
            <a:endParaRPr lang="en-US" dirty="0"/>
          </a:p>
        </p:txBody>
      </p:sp>
    </p:spTree>
    <p:extLst>
      <p:ext uri="{BB962C8B-B14F-4D97-AF65-F5344CB8AC3E}">
        <p14:creationId xmlns:p14="http://schemas.microsoft.com/office/powerpoint/2010/main" val="7008505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3835</TotalTime>
  <Words>2049</Words>
  <Application>Microsoft Office PowerPoint</Application>
  <PresentationFormat>On-screen Show (4:3)</PresentationFormat>
  <Paragraphs>188</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Georgia</vt:lpstr>
      <vt:lpstr>Trebuchet MS</vt:lpstr>
      <vt:lpstr>Wingdings 2</vt:lpstr>
      <vt:lpstr>Urban</vt:lpstr>
      <vt:lpstr>1 &amp; 2 Timothy    </vt:lpstr>
      <vt:lpstr>Setting</vt:lpstr>
      <vt:lpstr>1 Timothy Outline</vt:lpstr>
      <vt:lpstr>1 Timothy 1:1-2</vt:lpstr>
      <vt:lpstr>1 Timothy 1:1-2</vt:lpstr>
      <vt:lpstr>1 Timothy 1:1-2</vt:lpstr>
      <vt:lpstr>1 Timothy 1:3-11</vt:lpstr>
      <vt:lpstr>1 Timothy 1:3-11</vt:lpstr>
      <vt:lpstr>1 Timothy 1:3-11</vt:lpstr>
      <vt:lpstr>1 Timothy 1:3-11</vt:lpstr>
      <vt:lpstr>1 Timothy 1:3-11</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projector</cp:lastModifiedBy>
  <cp:revision>319</cp:revision>
  <dcterms:created xsi:type="dcterms:W3CDTF">2013-09-01T10:11:04Z</dcterms:created>
  <dcterms:modified xsi:type="dcterms:W3CDTF">2014-06-08T16:25:20Z</dcterms:modified>
</cp:coreProperties>
</file>