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handoutMasterIdLst>
    <p:handoutMasterId r:id="rId10"/>
  </p:handoutMasterIdLst>
  <p:sldIdLst>
    <p:sldId id="256" r:id="rId2"/>
    <p:sldId id="274" r:id="rId3"/>
    <p:sldId id="275" r:id="rId4"/>
    <p:sldId id="276" r:id="rId5"/>
    <p:sldId id="277" r:id="rId6"/>
    <p:sldId id="278" r:id="rId7"/>
    <p:sldId id="279"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3366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4026" autoAdjust="0"/>
  </p:normalViewPr>
  <p:slideViewPr>
    <p:cSldViewPr>
      <p:cViewPr varScale="1">
        <p:scale>
          <a:sx n="74" d="100"/>
          <a:sy n="74" d="100"/>
        </p:scale>
        <p:origin x="-26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E69245A3-1673-4082-A561-20B4618DB32D}" type="datetimeFigureOut">
              <a:rPr lang="en-US" smtClean="0"/>
              <a:pPr/>
              <a:t>6/25/2014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6D1B736E-C105-4A50-BDE3-FE7FAFFAB709}" type="slidenum">
              <a:rPr lang="en-US" smtClean="0"/>
              <a:pPr/>
              <a:t>‹#›</a:t>
            </a:fld>
            <a:endParaRPr lang="en-US"/>
          </a:p>
        </p:txBody>
      </p:sp>
    </p:spTree>
    <p:extLst>
      <p:ext uri="{BB962C8B-B14F-4D97-AF65-F5344CB8AC3E}">
        <p14:creationId xmlns:p14="http://schemas.microsoft.com/office/powerpoint/2010/main" xmlns="" val="33949879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6F2BFA2E-0365-49D7-8A11-BBF3F43FA35C}" type="datetimeFigureOut">
              <a:rPr lang="en-US" smtClean="0"/>
              <a:pPr/>
              <a:t>6/25/2014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E7187F31-BA5A-449B-AB63-0323003816EC}" type="slidenum">
              <a:rPr lang="en-US" smtClean="0"/>
              <a:pPr/>
              <a:t>‹#›</a:t>
            </a:fld>
            <a:endParaRPr lang="en-US"/>
          </a:p>
        </p:txBody>
      </p:sp>
    </p:spTree>
    <p:extLst>
      <p:ext uri="{BB962C8B-B14F-4D97-AF65-F5344CB8AC3E}">
        <p14:creationId xmlns:p14="http://schemas.microsoft.com/office/powerpoint/2010/main" xmlns="" val="989860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187F31-BA5A-449B-AB63-0323003816EC}" type="slidenum">
              <a:rPr lang="en-US" smtClean="0"/>
              <a:pPr/>
              <a:t>1</a:t>
            </a:fld>
            <a:endParaRPr lang="en-US"/>
          </a:p>
        </p:txBody>
      </p:sp>
    </p:spTree>
    <p:extLst>
      <p:ext uri="{BB962C8B-B14F-4D97-AF65-F5344CB8AC3E}">
        <p14:creationId xmlns:p14="http://schemas.microsoft.com/office/powerpoint/2010/main" xmlns="" val="3708353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7187F31-BA5A-449B-AB63-0323003816EC}" type="slidenum">
              <a:rPr lang="en-US" smtClean="0"/>
              <a:pPr/>
              <a:t>2</a:t>
            </a:fld>
            <a:endParaRPr lang="en-US"/>
          </a:p>
        </p:txBody>
      </p:sp>
    </p:spTree>
    <p:extLst>
      <p:ext uri="{BB962C8B-B14F-4D97-AF65-F5344CB8AC3E}">
        <p14:creationId xmlns:p14="http://schemas.microsoft.com/office/powerpoint/2010/main" xmlns="" val="2472951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The “these things” in verse 14 could mean the preceding verses</a:t>
            </a:r>
            <a:r>
              <a:rPr lang="en-US" baseline="0" dirty="0" smtClean="0"/>
              <a:t> or the following verses.  It may be best to apply the entire book as the “things Paul writes”</a:t>
            </a:r>
          </a:p>
          <a:p>
            <a:pPr>
              <a:buFont typeface="Arial" pitchFamily="34" charset="0"/>
              <a:buChar char="•"/>
            </a:pPr>
            <a:r>
              <a:rPr lang="en-US" baseline="0" dirty="0" smtClean="0"/>
              <a:t> Paul left Timothy in Ephesus (1:3).  He probably left before he was able to finish all he wanted to do, so he hoped to come back and finish this work when circumstances allowed.</a:t>
            </a:r>
          </a:p>
          <a:p>
            <a:pPr>
              <a:buFont typeface="Arial" pitchFamily="34" charset="0"/>
              <a:buChar char="•"/>
            </a:pPr>
            <a:r>
              <a:rPr lang="en-US" baseline="0" dirty="0" smtClean="0"/>
              <a:t> In the meantime, Timothy and the ones he is teaching needed some instruction.</a:t>
            </a:r>
          </a:p>
          <a:p>
            <a:pPr>
              <a:buFont typeface="Arial" pitchFamily="34" charset="0"/>
              <a:buChar char="•"/>
            </a:pPr>
            <a:endParaRPr lang="en-US" baseline="0" dirty="0" smtClean="0"/>
          </a:p>
          <a:p>
            <a:pPr>
              <a:buFont typeface="Arial" pitchFamily="34" charset="0"/>
              <a:buChar char="•"/>
            </a:pPr>
            <a:r>
              <a:rPr lang="en-US" baseline="0" dirty="0" smtClean="0"/>
              <a:t> Paul was uncertain of when he would return.  Titus 3:12 seems to imply that he stayed in </a:t>
            </a:r>
            <a:r>
              <a:rPr lang="en-US" baseline="0" dirty="0" err="1" smtClean="0"/>
              <a:t>Nicopolis</a:t>
            </a:r>
            <a:r>
              <a:rPr lang="en-US" baseline="0" dirty="0" smtClean="0"/>
              <a:t> for the winter.</a:t>
            </a:r>
          </a:p>
          <a:p>
            <a:pPr>
              <a:buFont typeface="Arial" pitchFamily="34" charset="0"/>
              <a:buChar char="•"/>
            </a:pPr>
            <a:r>
              <a:rPr lang="en-US" baseline="0" dirty="0" smtClean="0"/>
              <a:t> House (</a:t>
            </a:r>
            <a:r>
              <a:rPr lang="en-US" baseline="0" dirty="0" err="1" smtClean="0"/>
              <a:t>oikos</a:t>
            </a:r>
            <a:r>
              <a:rPr lang="en-US" baseline="0" dirty="0" smtClean="0"/>
              <a:t>) – often used in reference to the church (Heb. 3:6, 10:21, </a:t>
            </a:r>
            <a:r>
              <a:rPr lang="en-US" b="1" baseline="0" dirty="0" smtClean="0"/>
              <a:t>1 Pet. 2:5, </a:t>
            </a:r>
            <a:r>
              <a:rPr lang="en-US" baseline="0" dirty="0" smtClean="0"/>
              <a:t>4:17)</a:t>
            </a:r>
          </a:p>
          <a:p>
            <a:pPr>
              <a:buFont typeface="Arial" pitchFamily="34" charset="0"/>
              <a:buChar char="•"/>
            </a:pPr>
            <a:r>
              <a:rPr lang="en-US" baseline="0" dirty="0" smtClean="0"/>
              <a:t> “Living God” – impresses on Timothy and others there that this is not a pagan god we are dealing with.  Ephesus an idolatrous city.</a:t>
            </a:r>
          </a:p>
          <a:p>
            <a:pPr>
              <a:buFont typeface="Arial" pitchFamily="34" charset="0"/>
              <a:buChar char="•"/>
            </a:pPr>
            <a:endParaRPr lang="en-US" baseline="0" dirty="0" smtClean="0"/>
          </a:p>
          <a:p>
            <a:pPr>
              <a:buFont typeface="Arial" pitchFamily="34" charset="0"/>
              <a:buChar char="•"/>
            </a:pPr>
            <a:r>
              <a:rPr lang="en-US" baseline="0" dirty="0" smtClean="0"/>
              <a:t> </a:t>
            </a:r>
            <a:r>
              <a:rPr lang="en-US" b="1" baseline="0" dirty="0" smtClean="0"/>
              <a:t>Pillar</a:t>
            </a:r>
            <a:r>
              <a:rPr lang="en-US" baseline="0" dirty="0" smtClean="0"/>
              <a:t> – a column or support.  </a:t>
            </a:r>
            <a:r>
              <a:rPr lang="en-US" b="1" baseline="0" dirty="0" smtClean="0"/>
              <a:t>Ground</a:t>
            </a:r>
            <a:r>
              <a:rPr lang="en-US" baseline="0" dirty="0" smtClean="0"/>
              <a:t> – basis or foundation; that which is firm, steadfast</a:t>
            </a:r>
          </a:p>
          <a:p>
            <a:pPr>
              <a:buFont typeface="Arial" pitchFamily="34" charset="0"/>
              <a:buChar char="•"/>
            </a:pPr>
            <a:r>
              <a:rPr lang="en-US" baseline="0" dirty="0" smtClean="0"/>
              <a:t> Shows the responsibility of the church to support, defend, maintain and propagate the truth.  Using both words emphasized the magnitude of the responsibility of the church to uphold and proclaim the truth against all foes.</a:t>
            </a:r>
          </a:p>
          <a:p>
            <a:endParaRPr lang="en-US" dirty="0"/>
          </a:p>
        </p:txBody>
      </p:sp>
      <p:sp>
        <p:nvSpPr>
          <p:cNvPr id="4" name="Slide Number Placeholder 3"/>
          <p:cNvSpPr>
            <a:spLocks noGrp="1"/>
          </p:cNvSpPr>
          <p:nvPr>
            <p:ph type="sldNum" sz="quarter" idx="10"/>
          </p:nvPr>
        </p:nvSpPr>
        <p:spPr/>
        <p:txBody>
          <a:bodyPr/>
          <a:lstStyle/>
          <a:p>
            <a:fld id="{E7187F31-BA5A-449B-AB63-0323003816EC}" type="slidenum">
              <a:rPr lang="en-US" smtClean="0"/>
              <a:pPr/>
              <a:t>3</a:t>
            </a:fld>
            <a:endParaRPr lang="en-US"/>
          </a:p>
        </p:txBody>
      </p:sp>
    </p:spTree>
    <p:extLst>
      <p:ext uri="{BB962C8B-B14F-4D97-AF65-F5344CB8AC3E}">
        <p14:creationId xmlns:p14="http://schemas.microsoft.com/office/powerpoint/2010/main" xmlns="" val="1654348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a:buFont typeface="Arial" pitchFamily="34" charset="0"/>
              <a:buChar char="•"/>
            </a:pPr>
            <a:r>
              <a:rPr lang="en-US" sz="1050" dirty="0" smtClean="0"/>
              <a:t> </a:t>
            </a:r>
            <a:r>
              <a:rPr lang="en-US" sz="1100" dirty="0" smtClean="0"/>
              <a:t>“Without</a:t>
            </a:r>
            <a:r>
              <a:rPr lang="en-US" sz="1100" baseline="0" dirty="0" smtClean="0"/>
              <a:t> controversy” – without doubt or beyond all question; it admits of no dispute</a:t>
            </a:r>
          </a:p>
          <a:p>
            <a:pPr>
              <a:buFont typeface="Arial" pitchFamily="34" charset="0"/>
              <a:buChar char="•"/>
            </a:pPr>
            <a:endParaRPr lang="en-US" sz="1100" baseline="0" dirty="0" smtClean="0"/>
          </a:p>
          <a:p>
            <a:pPr>
              <a:buFont typeface="Arial" pitchFamily="34" charset="0"/>
              <a:buChar char="•"/>
            </a:pPr>
            <a:r>
              <a:rPr lang="en-US" sz="1100" baseline="0" dirty="0" smtClean="0"/>
              <a:t> </a:t>
            </a:r>
            <a:r>
              <a:rPr lang="en-US" sz="1100" b="1" baseline="0" dirty="0" smtClean="0"/>
              <a:t>Mystery</a:t>
            </a:r>
            <a:r>
              <a:rPr lang="en-US" sz="1100" baseline="0" dirty="0" smtClean="0"/>
              <a:t> – verse 9 discussing deacons.</a:t>
            </a:r>
          </a:p>
          <a:p>
            <a:pPr>
              <a:buFont typeface="Arial" pitchFamily="34" charset="0"/>
              <a:buChar char="•"/>
            </a:pPr>
            <a:r>
              <a:rPr lang="en-US" sz="1100" baseline="0" dirty="0" smtClean="0"/>
              <a:t> (</a:t>
            </a:r>
            <a:r>
              <a:rPr lang="en-US" sz="1100" baseline="0" dirty="0" err="1" smtClean="0"/>
              <a:t>vincent</a:t>
            </a:r>
            <a:r>
              <a:rPr lang="en-US" sz="1100" baseline="0" dirty="0" smtClean="0"/>
              <a:t>) “truth which was kept hidden from the world until reveled at the appointed time, and which is a secret to ordinary eyes, but is made known by divine revelation.”</a:t>
            </a:r>
          </a:p>
          <a:p>
            <a:pPr>
              <a:buFont typeface="Arial" pitchFamily="34" charset="0"/>
              <a:buChar char="•"/>
            </a:pPr>
            <a:r>
              <a:rPr lang="en-US" sz="1100" baseline="0" dirty="0" smtClean="0"/>
              <a:t> Often used in reference to the gospel.  B/c it was once hidden, not because it cannot be explained.</a:t>
            </a:r>
          </a:p>
          <a:p>
            <a:pPr>
              <a:buFont typeface="Arial" pitchFamily="34" charset="0"/>
              <a:buChar char="•"/>
            </a:pPr>
            <a:r>
              <a:rPr lang="en-US" sz="1100" baseline="0" dirty="0" smtClean="0"/>
              <a:t> Mystery of godliness is speaking about the “truth” in the previous verse</a:t>
            </a:r>
          </a:p>
          <a:p>
            <a:pPr>
              <a:buFont typeface="Arial" pitchFamily="34" charset="0"/>
              <a:buChar char="•"/>
            </a:pPr>
            <a:endParaRPr lang="en-US" sz="1100" baseline="0" dirty="0" smtClean="0"/>
          </a:p>
          <a:p>
            <a:pPr>
              <a:buFont typeface="Arial" pitchFamily="34" charset="0"/>
              <a:buChar char="•"/>
            </a:pPr>
            <a:r>
              <a:rPr lang="en-US" sz="1100" baseline="0" dirty="0" smtClean="0"/>
              <a:t> </a:t>
            </a:r>
            <a:r>
              <a:rPr lang="en-US" sz="1100" b="1" baseline="0" dirty="0" smtClean="0"/>
              <a:t>God manifested in flesh </a:t>
            </a:r>
            <a:r>
              <a:rPr lang="en-US" sz="1100" baseline="0" dirty="0" smtClean="0"/>
              <a:t>– Christ came to earth as a man (John 1:1, 14, Phil. 2:5-9, Heb. 2:9, 14-18, 1 John 1:1-2, 3:5-8)</a:t>
            </a:r>
          </a:p>
          <a:p>
            <a:pPr>
              <a:buFont typeface="Arial" pitchFamily="34" charset="0"/>
              <a:buChar char="•"/>
            </a:pPr>
            <a:r>
              <a:rPr lang="en-US" sz="1100" baseline="0" dirty="0" smtClean="0"/>
              <a:t> </a:t>
            </a:r>
            <a:r>
              <a:rPr lang="en-US" sz="1100" b="1" baseline="0" dirty="0" smtClean="0"/>
              <a:t>Justified in the Spirit </a:t>
            </a:r>
            <a:r>
              <a:rPr lang="en-US" sz="1100" baseline="0" dirty="0" smtClean="0"/>
              <a:t>– “Vindicated, endorsed, proved, pronounced as”  to show to be right or righteous.  Holy Spirit or inward man is an issue to some, but it really makes no difference b/c both views are accurate.</a:t>
            </a:r>
          </a:p>
          <a:p>
            <a:pPr lvl="1">
              <a:buFont typeface="Arial" pitchFamily="34" charset="0"/>
              <a:buChar char="•"/>
            </a:pPr>
            <a:r>
              <a:rPr lang="en-US" sz="1100" baseline="0" dirty="0" smtClean="0"/>
              <a:t> inward man was perfect - Heb.4:15 – “ was in all points tempted like as we are, yet without sin”</a:t>
            </a:r>
          </a:p>
          <a:p>
            <a:pPr lvl="1">
              <a:buFont typeface="Arial" pitchFamily="34" charset="0"/>
              <a:buChar char="•"/>
            </a:pPr>
            <a:r>
              <a:rPr lang="en-US" sz="1100" baseline="0" dirty="0" smtClean="0"/>
              <a:t> performed miracles and demonstrated power through the Holy Spirit</a:t>
            </a:r>
          </a:p>
          <a:p>
            <a:pPr lvl="0">
              <a:buFont typeface="Arial" pitchFamily="34" charset="0"/>
              <a:buChar char="•"/>
            </a:pPr>
            <a:r>
              <a:rPr lang="en-US" sz="1100" baseline="0" dirty="0" smtClean="0"/>
              <a:t> </a:t>
            </a:r>
            <a:r>
              <a:rPr lang="en-US" sz="1100" b="1" baseline="0" dirty="0" smtClean="0"/>
              <a:t>Seen of angels – </a:t>
            </a:r>
            <a:r>
              <a:rPr lang="en-US" sz="1100" b="0" baseline="0" dirty="0" smtClean="0"/>
              <a:t>1 Pet. 1: 10-12 “things angels desire to look into”</a:t>
            </a:r>
          </a:p>
          <a:p>
            <a:pPr lvl="1">
              <a:buFont typeface="Arial" pitchFamily="34" charset="0"/>
              <a:buChar char="•"/>
            </a:pPr>
            <a:r>
              <a:rPr lang="en-US" sz="1100" b="0" baseline="0" dirty="0" smtClean="0"/>
              <a:t>Not only witnessed but active participated.  Announced birth (Luke 2:8-14), ministered to Jesus after temptation (Matt 4:11), Strengthened in Garden (Luke 22:43), rolled back stone, beheld ascension (Acts 1:10-11)</a:t>
            </a:r>
          </a:p>
          <a:p>
            <a:pPr lvl="0">
              <a:buFont typeface="Arial" pitchFamily="34" charset="0"/>
              <a:buChar char="•"/>
            </a:pPr>
            <a:r>
              <a:rPr lang="en-US" sz="1100" b="0" baseline="0" dirty="0" smtClean="0"/>
              <a:t> </a:t>
            </a:r>
            <a:r>
              <a:rPr lang="en-US" sz="1100" b="1" baseline="0" dirty="0" smtClean="0"/>
              <a:t>Preached unto Gentiles </a:t>
            </a:r>
            <a:r>
              <a:rPr lang="en-US" sz="1100" b="0" baseline="0" dirty="0" smtClean="0"/>
              <a:t>– This was the fulfillment of the eternal purpose, promise and prophecy (Eph. 3:10-11) Jews and Gentiles on same level, fellow heirs (Eph. 3:6).  Had to convince  Peter to preach to Gentiles (Acts 10)</a:t>
            </a:r>
          </a:p>
          <a:p>
            <a:pPr lvl="0">
              <a:buFont typeface="Arial" pitchFamily="34" charset="0"/>
              <a:buChar char="•"/>
            </a:pPr>
            <a:r>
              <a:rPr lang="en-US" sz="1100" b="0" baseline="0" dirty="0" smtClean="0"/>
              <a:t> Eph. 2:13-16 – “…made both one….might reconcile both unto God in one body by the cross…”  “Jews and Gentiles at peace worshiping is indeed part of the mystery of godliness, and it indeed is great”</a:t>
            </a:r>
          </a:p>
          <a:p>
            <a:pPr lvl="0">
              <a:buFont typeface="Arial" pitchFamily="34" charset="0"/>
              <a:buChar char="•"/>
            </a:pPr>
            <a:r>
              <a:rPr lang="en-US" sz="1100" b="0" baseline="0" dirty="0" smtClean="0"/>
              <a:t> </a:t>
            </a:r>
            <a:r>
              <a:rPr lang="en-US" sz="1100" b="1" baseline="0" dirty="0" smtClean="0"/>
              <a:t>Believed on in the World –  </a:t>
            </a:r>
            <a:r>
              <a:rPr lang="en-US" sz="1100" b="0" baseline="0" dirty="0" smtClean="0"/>
              <a:t>Even having humble birth and life on earth he has had more influence than any person to ever live.  Believed on by more people than any other.</a:t>
            </a:r>
            <a:endParaRPr lang="en-US" sz="1100" b="1" baseline="0" dirty="0" smtClean="0"/>
          </a:p>
          <a:p>
            <a:pPr lvl="0">
              <a:buFont typeface="Arial" pitchFamily="34" charset="0"/>
              <a:buChar char="•"/>
            </a:pPr>
            <a:r>
              <a:rPr lang="en-US" sz="1100" b="1" baseline="0" dirty="0" smtClean="0"/>
              <a:t> Received up in glory – </a:t>
            </a:r>
          </a:p>
          <a:p>
            <a:pPr lvl="0">
              <a:buFont typeface="Arial" pitchFamily="34" charset="0"/>
              <a:buChar char="•"/>
            </a:pPr>
            <a:r>
              <a:rPr lang="en-US" sz="1100" b="0" baseline="0" dirty="0" smtClean="0"/>
              <a:t> John 17:4-5- “I have glorified thee on the earth: I have finished the work which thou </a:t>
            </a:r>
            <a:r>
              <a:rPr lang="en-US" sz="1100" b="0" baseline="0" dirty="0" err="1" smtClean="0"/>
              <a:t>gavest</a:t>
            </a:r>
            <a:r>
              <a:rPr lang="en-US" sz="1100" b="0" baseline="0" dirty="0" smtClean="0"/>
              <a:t> me  to do.  And now, O Father, glorify </a:t>
            </a:r>
            <a:r>
              <a:rPr lang="en-US" sz="1100" b="0" baseline="0" dirty="0" err="1" smtClean="0"/>
              <a:t>thoug</a:t>
            </a:r>
            <a:r>
              <a:rPr lang="en-US" sz="1100" b="0" baseline="0" dirty="0" smtClean="0"/>
              <a:t> me with thine own self with the glory which I had with thee before the world was.”</a:t>
            </a:r>
          </a:p>
          <a:p>
            <a:pPr lvl="0">
              <a:buFont typeface="Arial" pitchFamily="34" charset="0"/>
              <a:buChar char="•"/>
            </a:pPr>
            <a:r>
              <a:rPr lang="en-US" sz="1100" b="0" baseline="0" dirty="0" smtClean="0"/>
              <a:t> Acts 1:9 – “…He was taken up, and a cloud received Him out of their sight”</a:t>
            </a:r>
          </a:p>
          <a:p>
            <a:pPr lvl="0">
              <a:buFont typeface="Arial" pitchFamily="34" charset="0"/>
              <a:buChar char="•"/>
            </a:pPr>
            <a:r>
              <a:rPr lang="en-US" sz="1100" b="0" baseline="0" dirty="0" smtClean="0"/>
              <a:t> Daniel’s vision of the Ancient of Days (Dan. 7:13-14)</a:t>
            </a:r>
            <a:endParaRPr lang="en-US" sz="1100" b="1" dirty="0"/>
          </a:p>
        </p:txBody>
      </p:sp>
      <p:sp>
        <p:nvSpPr>
          <p:cNvPr id="4" name="Slide Number Placeholder 3"/>
          <p:cNvSpPr>
            <a:spLocks noGrp="1"/>
          </p:cNvSpPr>
          <p:nvPr>
            <p:ph type="sldNum" sz="quarter" idx="10"/>
          </p:nvPr>
        </p:nvSpPr>
        <p:spPr/>
        <p:txBody>
          <a:bodyPr/>
          <a:lstStyle/>
          <a:p>
            <a:fld id="{E7187F31-BA5A-449B-AB63-0323003816EC}" type="slidenum">
              <a:rPr lang="en-US" smtClean="0"/>
              <a:pPr/>
              <a:t>4</a:t>
            </a:fld>
            <a:endParaRPr lang="en-US"/>
          </a:p>
        </p:txBody>
      </p:sp>
    </p:spTree>
    <p:extLst>
      <p:ext uri="{BB962C8B-B14F-4D97-AF65-F5344CB8AC3E}">
        <p14:creationId xmlns:p14="http://schemas.microsoft.com/office/powerpoint/2010/main" xmlns="" val="1163543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b="1" dirty="0" smtClean="0"/>
              <a:t> Spirit Expressly says – </a:t>
            </a:r>
            <a:r>
              <a:rPr lang="en-US" b="0" dirty="0" smtClean="0"/>
              <a:t>no doubt or vagueness about what</a:t>
            </a:r>
            <a:r>
              <a:rPr lang="en-US" b="0" baseline="0" dirty="0" smtClean="0"/>
              <a:t> is said</a:t>
            </a:r>
          </a:p>
          <a:p>
            <a:pPr>
              <a:buFont typeface="Arial" pitchFamily="34" charset="0"/>
              <a:buChar char="•"/>
            </a:pPr>
            <a:r>
              <a:rPr lang="en-US" b="0" baseline="0" dirty="0" smtClean="0"/>
              <a:t> </a:t>
            </a:r>
            <a:r>
              <a:rPr lang="en-US" b="1" baseline="0" dirty="0" smtClean="0"/>
              <a:t>In latter times </a:t>
            </a:r>
            <a:r>
              <a:rPr lang="en-US" b="0" baseline="0" dirty="0" smtClean="0"/>
              <a:t>– similar “last days” (2 Tim. 3:1, Heb. 1:2, Acts 2:17) used frequently to identify the last dispensation of the world.  The time between Pentecost and the 2</a:t>
            </a:r>
            <a:r>
              <a:rPr lang="en-US" b="0" baseline="30000" dirty="0" smtClean="0"/>
              <a:t>nd</a:t>
            </a:r>
            <a:r>
              <a:rPr lang="en-US" b="0" baseline="0" dirty="0" smtClean="0"/>
              <a:t> coming of Christ.  Not just time right before end of world.  Some think it may simply mean short periods of time or seasons after Paul’s writings.  Bottom line, apostasy will occur throughout the last dispensation.</a:t>
            </a:r>
          </a:p>
          <a:p>
            <a:pPr>
              <a:buFont typeface="Arial" pitchFamily="34" charset="0"/>
              <a:buChar char="•"/>
            </a:pPr>
            <a:r>
              <a:rPr lang="en-US" b="1" baseline="0" dirty="0" smtClean="0"/>
              <a:t>Depart from the faith </a:t>
            </a:r>
            <a:r>
              <a:rPr lang="en-US" b="0" baseline="0" dirty="0" smtClean="0"/>
              <a:t>– some are definitely going to leave the faith.  Gal. 1:6-7 states that some there had already turned away and Paul was marveled at how quickly it happened.  Gal. 5:4 - they had “fallen from grace”</a:t>
            </a:r>
          </a:p>
          <a:p>
            <a:pPr>
              <a:buFont typeface="Arial" pitchFamily="34" charset="0"/>
              <a:buChar char="•"/>
            </a:pPr>
            <a:endParaRPr lang="en-US" b="1" dirty="0" smtClean="0"/>
          </a:p>
          <a:p>
            <a:pPr>
              <a:buFont typeface="Arial" pitchFamily="34" charset="0"/>
              <a:buChar char="•"/>
            </a:pPr>
            <a:r>
              <a:rPr lang="en-US" b="1" dirty="0" smtClean="0"/>
              <a:t> Deceiving</a:t>
            </a:r>
            <a:r>
              <a:rPr lang="en-US" b="1" baseline="0" dirty="0" smtClean="0"/>
              <a:t> or Seducing spirits – </a:t>
            </a:r>
            <a:r>
              <a:rPr lang="en-US" b="0" baseline="0" dirty="0" smtClean="0"/>
              <a:t>agents of Satan  serving his purpose.  Not superhuman.</a:t>
            </a:r>
            <a:r>
              <a:rPr lang="en-US" b="1" baseline="0" dirty="0" smtClean="0"/>
              <a:t> </a:t>
            </a:r>
            <a:r>
              <a:rPr lang="en-US" b="0" baseline="0" dirty="0" smtClean="0"/>
              <a:t>Jesus referred to Judas as a devil, so it doesn’t imply superhuman beings (John 6:70)</a:t>
            </a:r>
          </a:p>
          <a:p>
            <a:pPr>
              <a:buFont typeface="Arial" pitchFamily="34" charset="0"/>
              <a:buChar char="•"/>
            </a:pPr>
            <a:r>
              <a:rPr lang="en-US" b="0" baseline="0" dirty="0" smtClean="0"/>
              <a:t> Two responsible parties when people depart the faith 1) ones giving heed 2) deceiving spirits.</a:t>
            </a:r>
          </a:p>
          <a:p>
            <a:pPr>
              <a:buFont typeface="Arial" pitchFamily="34" charset="0"/>
              <a:buChar char="•"/>
            </a:pPr>
            <a:r>
              <a:rPr lang="en-US" b="0" baseline="0" dirty="0" smtClean="0"/>
              <a:t> </a:t>
            </a:r>
            <a:r>
              <a:rPr lang="en-US" b="1" baseline="0" dirty="0" smtClean="0"/>
              <a:t>Doctrine of demons </a:t>
            </a:r>
            <a:r>
              <a:rPr lang="en-US" b="0" baseline="0" dirty="0" smtClean="0"/>
              <a:t>–simply the false doctrine that the spirits are spreading</a:t>
            </a:r>
            <a:endParaRPr lang="en-US" b="1" dirty="0"/>
          </a:p>
        </p:txBody>
      </p:sp>
      <p:sp>
        <p:nvSpPr>
          <p:cNvPr id="4" name="Slide Number Placeholder 3"/>
          <p:cNvSpPr>
            <a:spLocks noGrp="1"/>
          </p:cNvSpPr>
          <p:nvPr>
            <p:ph type="sldNum" sz="quarter" idx="10"/>
          </p:nvPr>
        </p:nvSpPr>
        <p:spPr/>
        <p:txBody>
          <a:bodyPr/>
          <a:lstStyle/>
          <a:p>
            <a:fld id="{E7187F31-BA5A-449B-AB63-0323003816EC}" type="slidenum">
              <a:rPr lang="en-US" smtClean="0"/>
              <a:pPr/>
              <a:t>5</a:t>
            </a:fld>
            <a:endParaRPr lang="en-US"/>
          </a:p>
        </p:txBody>
      </p:sp>
    </p:spTree>
    <p:extLst>
      <p:ext uri="{BB962C8B-B14F-4D97-AF65-F5344CB8AC3E}">
        <p14:creationId xmlns:p14="http://schemas.microsoft.com/office/powerpoint/2010/main" xmlns="" val="22402291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b="1" dirty="0" smtClean="0"/>
              <a:t> consciences</a:t>
            </a:r>
            <a:r>
              <a:rPr lang="en-US" b="1" baseline="0" dirty="0" smtClean="0"/>
              <a:t> seared </a:t>
            </a:r>
            <a:r>
              <a:rPr lang="en-US" b="0" baseline="0" dirty="0" smtClean="0"/>
              <a:t>– void of feeling, numb </a:t>
            </a:r>
          </a:p>
          <a:p>
            <a:pPr>
              <a:buFont typeface="Arial" pitchFamily="34" charset="0"/>
              <a:buChar char="•"/>
            </a:pPr>
            <a:r>
              <a:rPr lang="en-US" b="0" baseline="0" dirty="0" smtClean="0"/>
              <a:t> Eph. 4:17-19 – “….who, being past feeling; have given themselves over to lewdness, to work in all uncleanness with greediness.”</a:t>
            </a:r>
          </a:p>
          <a:p>
            <a:pPr>
              <a:buFont typeface="Arial" pitchFamily="34" charset="0"/>
              <a:buChar char="•"/>
            </a:pPr>
            <a:r>
              <a:rPr lang="en-US" b="0" baseline="0" dirty="0" smtClean="0"/>
              <a:t> Not all false teachers are alike.  Some may be honestly mistaken and sincerely wrong, they are still “evil men” b/c of false doctrine means loss of souls.  These are teachable and haven’t yet had their conscience seared.  Some however are like those Jesus warned of in Matt. 7:6, “do not cast your pearls before swine….”</a:t>
            </a:r>
          </a:p>
          <a:p>
            <a:pPr>
              <a:buFont typeface="Arial" pitchFamily="34" charset="0"/>
              <a:buChar char="•"/>
            </a:pPr>
            <a:r>
              <a:rPr lang="en-US" b="0" baseline="0" dirty="0" smtClean="0"/>
              <a:t> </a:t>
            </a:r>
            <a:endParaRPr lang="en-US" b="0" dirty="0"/>
          </a:p>
        </p:txBody>
      </p:sp>
      <p:sp>
        <p:nvSpPr>
          <p:cNvPr id="4" name="Slide Number Placeholder 3"/>
          <p:cNvSpPr>
            <a:spLocks noGrp="1"/>
          </p:cNvSpPr>
          <p:nvPr>
            <p:ph type="sldNum" sz="quarter" idx="10"/>
          </p:nvPr>
        </p:nvSpPr>
        <p:spPr/>
        <p:txBody>
          <a:bodyPr/>
          <a:lstStyle/>
          <a:p>
            <a:fld id="{E7187F31-BA5A-449B-AB63-0323003816EC}" type="slidenum">
              <a:rPr lang="en-US" smtClean="0"/>
              <a:pPr/>
              <a:t>6</a:t>
            </a:fld>
            <a:endParaRPr lang="en-US"/>
          </a:p>
        </p:txBody>
      </p:sp>
    </p:spTree>
    <p:extLst>
      <p:ext uri="{BB962C8B-B14F-4D97-AF65-F5344CB8AC3E}">
        <p14:creationId xmlns:p14="http://schemas.microsoft.com/office/powerpoint/2010/main" xmlns="" val="35373181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b="0" dirty="0" smtClean="0"/>
              <a:t> Think back to the </a:t>
            </a:r>
            <a:r>
              <a:rPr lang="en-US" b="0" dirty="0" err="1" smtClean="0"/>
              <a:t>Essenes</a:t>
            </a:r>
            <a:r>
              <a:rPr lang="en-US" b="0" dirty="0" smtClean="0"/>
              <a:t> and this may have been where this tradition of not marrying began.</a:t>
            </a:r>
          </a:p>
          <a:p>
            <a:pPr>
              <a:buFont typeface="Arial" pitchFamily="34" charset="0"/>
              <a:buChar char="•"/>
            </a:pPr>
            <a:r>
              <a:rPr lang="en-US" b="0" dirty="0" smtClean="0"/>
              <a:t> </a:t>
            </a:r>
            <a:r>
              <a:rPr lang="en-US" b="0" dirty="0" err="1" smtClean="0"/>
              <a:t>Essenes</a:t>
            </a:r>
            <a:r>
              <a:rPr lang="en-US" b="0" dirty="0" smtClean="0"/>
              <a:t>- very strict sect of the Jews</a:t>
            </a:r>
            <a:r>
              <a:rPr lang="en-US" b="0" baseline="0" dirty="0" smtClean="0"/>
              <a:t> that lived in communal lifestyle (celibacy, voluntary poverty, daily immersion.  Some thought to have lived around Dead Sea  </a:t>
            </a:r>
          </a:p>
          <a:p>
            <a:pPr>
              <a:buFont typeface="Arial" pitchFamily="34" charset="0"/>
              <a:buChar char="•"/>
            </a:pPr>
            <a:r>
              <a:rPr lang="en-US" b="0" baseline="0" dirty="0" smtClean="0"/>
              <a:t> 1 Cor. 7:7-8 – Paul gives some advice to Corinthians that he wished all could remain unmarried like him.  This was due to extreme situation </a:t>
            </a:r>
            <a:r>
              <a:rPr lang="en-US" b="0" baseline="0" smtClean="0"/>
              <a:t>in Corinth.</a:t>
            </a:r>
            <a:endParaRPr lang="en-US" b="0" dirty="0" smtClean="0"/>
          </a:p>
          <a:p>
            <a:pPr>
              <a:buFont typeface="Arial" pitchFamily="34" charset="0"/>
              <a:buChar char="•"/>
            </a:pPr>
            <a:r>
              <a:rPr lang="en-US" b="0" dirty="0" smtClean="0"/>
              <a:t> Old</a:t>
            </a:r>
            <a:r>
              <a:rPr lang="en-US" b="0" baseline="0" dirty="0" smtClean="0"/>
              <a:t> law did command abstaining from certain foods, but that is now done away with:</a:t>
            </a:r>
          </a:p>
          <a:p>
            <a:pPr lvl="1">
              <a:buFont typeface="Arial" pitchFamily="34" charset="0"/>
              <a:buChar char="•"/>
            </a:pPr>
            <a:r>
              <a:rPr lang="en-US" b="0" baseline="0" dirty="0" smtClean="0"/>
              <a:t>Col 2:13-17 – “….so let no one judge you in food or drink, or regarding a festival or a new moon or Sabbaths..”</a:t>
            </a:r>
          </a:p>
          <a:p>
            <a:pPr lvl="1">
              <a:buFont typeface="Arial" pitchFamily="34" charset="0"/>
              <a:buChar char="•"/>
            </a:pPr>
            <a:r>
              <a:rPr lang="en-US" b="0" baseline="0" dirty="0" smtClean="0"/>
              <a:t> Acts 10:10-15 – Peter’s vision of the clean and unclean animals</a:t>
            </a:r>
          </a:p>
          <a:p>
            <a:pPr lvl="1">
              <a:buFont typeface="Arial" pitchFamily="34" charset="0"/>
              <a:buChar char="•"/>
            </a:pPr>
            <a:endParaRPr lang="en-US" b="0" baseline="0" dirty="0" smtClean="0"/>
          </a:p>
          <a:p>
            <a:pPr lvl="0">
              <a:buFont typeface="Arial" pitchFamily="34" charset="0"/>
              <a:buChar char="•"/>
            </a:pPr>
            <a:r>
              <a:rPr lang="en-US" b="0" baseline="0" dirty="0" smtClean="0"/>
              <a:t> Sanctified – “to separate from things profane and dedicate to God</a:t>
            </a:r>
          </a:p>
          <a:p>
            <a:pPr lvl="0">
              <a:buFont typeface="Arial" pitchFamily="34" charset="0"/>
              <a:buChar char="•"/>
            </a:pPr>
            <a:r>
              <a:rPr lang="en-US" b="0" baseline="0" dirty="0" smtClean="0"/>
              <a:t> 1 Cor. 7:14 – “For the unbelieving husband is sanctified by the wife”</a:t>
            </a:r>
          </a:p>
          <a:p>
            <a:pPr lvl="1">
              <a:buFont typeface="Arial" pitchFamily="34" charset="0"/>
              <a:buChar char="•"/>
            </a:pPr>
            <a:r>
              <a:rPr lang="en-US" b="0" baseline="0" dirty="0" smtClean="0"/>
              <a:t> Doesn’t mean salvation, but the marriage is accepted by God.  So every creature is good and if received with thanksgiving it is acceptable in God’s sight.</a:t>
            </a:r>
          </a:p>
          <a:p>
            <a:pPr lvl="1">
              <a:buFont typeface="Arial" pitchFamily="34" charset="0"/>
              <a:buChar char="•"/>
            </a:pPr>
            <a:r>
              <a:rPr lang="en-US" b="0" baseline="0" dirty="0" smtClean="0"/>
              <a:t> No man has the right to mark these foods as sinful </a:t>
            </a:r>
            <a:endParaRPr lang="en-US" b="0" dirty="0"/>
          </a:p>
        </p:txBody>
      </p:sp>
      <p:sp>
        <p:nvSpPr>
          <p:cNvPr id="4" name="Slide Number Placeholder 3"/>
          <p:cNvSpPr>
            <a:spLocks noGrp="1"/>
          </p:cNvSpPr>
          <p:nvPr>
            <p:ph type="sldNum" sz="quarter" idx="10"/>
          </p:nvPr>
        </p:nvSpPr>
        <p:spPr/>
        <p:txBody>
          <a:bodyPr/>
          <a:lstStyle/>
          <a:p>
            <a:fld id="{E7187F31-BA5A-449B-AB63-0323003816EC}" type="slidenum">
              <a:rPr lang="en-US" smtClean="0"/>
              <a:pPr/>
              <a:t>7</a:t>
            </a:fld>
            <a:endParaRPr lang="en-US"/>
          </a:p>
        </p:txBody>
      </p:sp>
    </p:spTree>
    <p:extLst>
      <p:ext uri="{BB962C8B-B14F-4D97-AF65-F5344CB8AC3E}">
        <p14:creationId xmlns:p14="http://schemas.microsoft.com/office/powerpoint/2010/main" xmlns="" val="3537318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47C9B81F-C347-4BEF-BFDF-29C42F48304A}" type="datetimeFigureOut">
              <a:rPr lang="en-US" smtClean="0"/>
              <a:pPr/>
              <a:t>6/25/2014</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kumimoji="0"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042AED99-7FB4-404E-8A97-64753DCE42EC}" type="slidenum">
              <a:rPr kumimoji="0" lang="en-US" smtClean="0"/>
              <a:pPr/>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6/25/2014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6/25/2014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6/25/2014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6/25/2014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6/25/2014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47C9B81F-C347-4BEF-BFDF-29C42F48304A}" type="datetimeFigureOut">
              <a:rPr lang="en-US" smtClean="0"/>
              <a:pPr/>
              <a:t>6/25/2014</a:t>
            </a:fld>
            <a:endParaRPr lang="en-US"/>
          </a:p>
        </p:txBody>
      </p:sp>
      <p:sp>
        <p:nvSpPr>
          <p:cNvPr id="27" name="Slide Number Placeholder 26"/>
          <p:cNvSpPr>
            <a:spLocks noGrp="1"/>
          </p:cNvSpPr>
          <p:nvPr>
            <p:ph type="sldNum" sz="quarter" idx="11"/>
          </p:nvPr>
        </p:nvSpPr>
        <p:spPr/>
        <p:txBody>
          <a:bodyPr rtlCol="0"/>
          <a:lstStyle/>
          <a:p>
            <a:fld id="{042AED99-7FB4-404E-8A97-64753DCE42EC}" type="slidenum">
              <a:rPr kumimoji="0" lang="en-US" smtClean="0"/>
              <a:pPr/>
              <a:t>‹#›</a:t>
            </a:fld>
            <a:endParaRPr kumimoji="0" lang="en-US"/>
          </a:p>
        </p:txBody>
      </p:sp>
      <p:sp>
        <p:nvSpPr>
          <p:cNvPr id="28" name="Footer Placeholder 27"/>
          <p:cNvSpPr>
            <a:spLocks noGrp="1"/>
          </p:cNvSpPr>
          <p:nvPr>
            <p:ph type="ftr" sz="quarter" idx="12"/>
          </p:nvPr>
        </p:nvSpPr>
        <p:spPr/>
        <p:txBody>
          <a:bodyPr rtlCol="0"/>
          <a:lstStyle/>
          <a:p>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47C9B81F-C347-4BEF-BFDF-29C42F48304A}" type="datetimeFigureOut">
              <a:rPr lang="en-US" smtClean="0"/>
              <a:pPr/>
              <a:t>6/25/2014</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kumimoji="0" lang="en-US"/>
          </a:p>
        </p:txBody>
      </p:sp>
      <p:sp>
        <p:nvSpPr>
          <p:cNvPr id="5" name="Slide Number Placeholder 4"/>
          <p:cNvSpPr>
            <a:spLocks noGrp="1"/>
          </p:cNvSpPr>
          <p:nvPr>
            <p:ph type="sldNum" sz="quarter" idx="12"/>
          </p:nvPr>
        </p:nvSpPr>
        <p:spPr>
          <a:xfrm>
            <a:off x="8174736" y="2272"/>
            <a:ext cx="762000" cy="365760"/>
          </a:xfrm>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6/25/2014</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6/25/2014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6/25/2014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47C9B81F-C347-4BEF-BFDF-29C42F48304A}" type="datetimeFigureOut">
              <a:rPr lang="en-US" smtClean="0"/>
              <a:pPr/>
              <a:t>6/25/2014</a:t>
            </a:fld>
            <a:endParaRPr lang="en-US" dirty="0">
              <a:solidFill>
                <a:schemeClr val="tx2">
                  <a:shade val="90000"/>
                </a:schemeClr>
              </a:solidFill>
            </a:endParaRPr>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pPr algn="l" eaLnBrk="1" latinLnBrk="0" hangingPunct="1"/>
            <a:endParaRPr kumimoji="0" lang="en-US" dirty="0">
              <a:solidFill>
                <a:schemeClr val="tx2">
                  <a:shade val="90000"/>
                </a:schemeClr>
              </a:solidFill>
            </a:endParaRPr>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042AED99-7FB4-404E-8A97-64753DCE42EC}" type="slidenum">
              <a:rPr kumimoji="0" lang="en-US" smtClean="0"/>
              <a:pPr/>
              <a:t>‹#›</a:t>
            </a:fld>
            <a:endParaRPr kumimoji="0" lang="en-US" dirty="0">
              <a:solidFill>
                <a:schemeClr val="tx2">
                  <a:shade val="90000"/>
                </a:schemeClr>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1 &amp; 2 Timothy    </a:t>
            </a:r>
            <a:endParaRPr lang="en-US" dirty="0"/>
          </a:p>
        </p:txBody>
      </p:sp>
      <p:sp>
        <p:nvSpPr>
          <p:cNvPr id="3" name="Subtitle 2"/>
          <p:cNvSpPr>
            <a:spLocks noGrp="1"/>
          </p:cNvSpPr>
          <p:nvPr>
            <p:ph type="subTitle" idx="1"/>
          </p:nvPr>
        </p:nvSpPr>
        <p:spPr/>
        <p:txBody>
          <a:bodyPr/>
          <a:lstStyle/>
          <a:p>
            <a:r>
              <a:rPr lang="en-US" dirty="0" smtClean="0"/>
              <a:t>Auditorium Class Summer 2014</a:t>
            </a:r>
          </a:p>
          <a:p>
            <a:endParaRPr lang="en-US" dirty="0" smtClean="0"/>
          </a:p>
          <a:p>
            <a:r>
              <a:rPr lang="en-US" smtClean="0"/>
              <a:t>Lesson 6</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1 Timothy Outline</a:t>
            </a:r>
            <a:endParaRPr lang="en-US" dirty="0"/>
          </a:p>
        </p:txBody>
      </p:sp>
      <p:sp>
        <p:nvSpPr>
          <p:cNvPr id="3" name="Content Placeholder 2"/>
          <p:cNvSpPr>
            <a:spLocks noGrp="1"/>
          </p:cNvSpPr>
          <p:nvPr>
            <p:ph idx="1"/>
          </p:nvPr>
        </p:nvSpPr>
        <p:spPr>
          <a:xfrm>
            <a:off x="457200" y="1447800"/>
            <a:ext cx="8229600" cy="5334000"/>
          </a:xfrm>
        </p:spPr>
        <p:txBody>
          <a:bodyPr>
            <a:normAutofit/>
          </a:bodyPr>
          <a:lstStyle/>
          <a:p>
            <a:pPr lvl="2">
              <a:buNone/>
            </a:pP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pPr lvl="3"/>
            <a:endParaRPr lang="en-US" dirty="0" smtClean="0">
              <a:latin typeface="Arial" pitchFamily="34" charset="0"/>
              <a:cs typeface="Arial" pitchFamily="34" charset="0"/>
            </a:endParaRPr>
          </a:p>
          <a:p>
            <a:pPr lvl="2"/>
            <a:endParaRPr lang="en-US" dirty="0" smtClean="0">
              <a:latin typeface="Arial" pitchFamily="34" charset="0"/>
              <a:cs typeface="Arial" pitchFamily="34" charset="0"/>
            </a:endParaRPr>
          </a:p>
        </p:txBody>
      </p:sp>
      <p:sp>
        <p:nvSpPr>
          <p:cNvPr id="4" name="Content Placeholder 2"/>
          <p:cNvSpPr txBox="1">
            <a:spLocks/>
          </p:cNvSpPr>
          <p:nvPr/>
        </p:nvSpPr>
        <p:spPr>
          <a:xfrm>
            <a:off x="609600" y="1600200"/>
            <a:ext cx="8229600" cy="5334000"/>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kumimoji="0" lang="en-US" sz="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Greeting (1:1-2)</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kumimoji="0" lang="en-US" sz="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Instructions to the House of God (1:3 - 3:16)</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Warning Against False Doctrine</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Pray for All</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lang="en-US" sz="2600" dirty="0" smtClean="0">
                <a:solidFill>
                  <a:schemeClr val="accent2"/>
                </a:solidFill>
                <a:latin typeface="Arial" pitchFamily="34" charset="0"/>
                <a:cs typeface="Arial" pitchFamily="34" charset="0"/>
              </a:rPr>
              <a:t>Woman’s Role</a:t>
            </a:r>
            <a:endPar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endParaRP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Qualification of Elders/Deacons</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kumimoji="0" lang="en-US" sz="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Instructions to Timothy (4:1 - 6:21)</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Take Heed to Yourself</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Be Careful How You Deal with People</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Beware False Teachers</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Fight the Good Fight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1 Timothy 3:14-16</a:t>
            </a:r>
            <a:endParaRPr lang="en-US" dirty="0"/>
          </a:p>
        </p:txBody>
      </p:sp>
      <p:sp>
        <p:nvSpPr>
          <p:cNvPr id="4" name="Content Placeholder 2"/>
          <p:cNvSpPr txBox="1">
            <a:spLocks/>
          </p:cNvSpPr>
          <p:nvPr/>
        </p:nvSpPr>
        <p:spPr>
          <a:xfrm>
            <a:off x="609600" y="1600200"/>
            <a:ext cx="8229600" cy="5105400"/>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Wingdings" pitchFamily="2" charset="2"/>
              <a:buChar char="§"/>
              <a:tabLst/>
              <a:defRPr/>
            </a:pPr>
            <a:endParaRPr kumimoji="0" lang="en-US" sz="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
        <p:nvSpPr>
          <p:cNvPr id="6" name="Content Placeholder 2"/>
          <p:cNvSpPr txBox="1">
            <a:spLocks/>
          </p:cNvSpPr>
          <p:nvPr/>
        </p:nvSpPr>
        <p:spPr>
          <a:xfrm>
            <a:off x="609600" y="1600200"/>
            <a:ext cx="8229600" cy="5029200"/>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lang="en-US" sz="2800" dirty="0" smtClean="0">
                <a:latin typeface="Arial" pitchFamily="34" charset="0"/>
                <a:cs typeface="Arial" pitchFamily="34" charset="0"/>
              </a:rPr>
              <a:t>These things I write…hope to come soon(3:14)</a:t>
            </a:r>
          </a:p>
          <a:p>
            <a:pPr marL="822960" lvl="1" indent="-256032">
              <a:spcBef>
                <a:spcPts val="300"/>
              </a:spcBef>
              <a:buClr>
                <a:schemeClr val="accent3"/>
              </a:buClr>
              <a:buFont typeface="Georgia"/>
              <a:buChar char="•"/>
              <a:defRPr/>
            </a:pPr>
            <a:r>
              <a:rPr lang="en-US" sz="2600" dirty="0" smtClean="0">
                <a:latin typeface="Arial" pitchFamily="34" charset="0"/>
                <a:cs typeface="Arial" pitchFamily="34" charset="0"/>
              </a:rPr>
              <a:t>What are “these things?”</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lang="en-US" sz="2800" dirty="0" smtClean="0">
                <a:latin typeface="Arial" pitchFamily="34" charset="0"/>
                <a:cs typeface="Arial" pitchFamily="34" charset="0"/>
              </a:rPr>
              <a:t>Your Conduct in the house of God (3:15)</a:t>
            </a:r>
          </a:p>
          <a:p>
            <a:pPr marL="822960" lvl="1" indent="-256032">
              <a:spcBef>
                <a:spcPts val="300"/>
              </a:spcBef>
              <a:buClr>
                <a:schemeClr val="accent3"/>
              </a:buClr>
              <a:buFont typeface="Georgia"/>
              <a:buChar char="•"/>
              <a:defRPr/>
            </a:pPr>
            <a:r>
              <a:rPr lang="en-US" sz="2600" dirty="0" smtClean="0">
                <a:latin typeface="Arial" pitchFamily="34" charset="0"/>
                <a:cs typeface="Arial" pitchFamily="34" charset="0"/>
              </a:rPr>
              <a:t>House (“</a:t>
            </a:r>
            <a:r>
              <a:rPr lang="en-US" sz="2600" dirty="0" err="1" smtClean="0">
                <a:latin typeface="Arial" pitchFamily="34" charset="0"/>
                <a:cs typeface="Arial" pitchFamily="34" charset="0"/>
              </a:rPr>
              <a:t>oikos</a:t>
            </a:r>
            <a:r>
              <a:rPr lang="en-US" sz="2600" dirty="0" smtClean="0">
                <a:latin typeface="Arial" pitchFamily="34" charset="0"/>
                <a:cs typeface="Arial" pitchFamily="34" charset="0"/>
              </a:rPr>
              <a:t>” in Greek) is often used in reference to the church</a:t>
            </a:r>
          </a:p>
          <a:p>
            <a:pPr marL="1280160" lvl="2" indent="-256032">
              <a:spcBef>
                <a:spcPts val="300"/>
              </a:spcBef>
              <a:buClr>
                <a:schemeClr val="accent3"/>
              </a:buClr>
              <a:buFont typeface="Georgia"/>
              <a:buChar char="•"/>
              <a:defRPr/>
            </a:pPr>
            <a:r>
              <a:rPr lang="en-US" sz="2400" dirty="0" smtClean="0">
                <a:solidFill>
                  <a:srgbClr val="0070C0"/>
                </a:solidFill>
                <a:latin typeface="Arial" pitchFamily="34" charset="0"/>
                <a:cs typeface="Arial" pitchFamily="34" charset="0"/>
              </a:rPr>
              <a:t>Heb 3:6, 10:21, 1 Pet 2:5, 4:17</a:t>
            </a:r>
          </a:p>
          <a:p>
            <a:pPr marL="822960" lvl="1" indent="-256032">
              <a:spcBef>
                <a:spcPts val="300"/>
              </a:spcBef>
              <a:buClr>
                <a:schemeClr val="accent3"/>
              </a:buClr>
              <a:buFont typeface="Georgia"/>
              <a:buChar char="•"/>
              <a:defRPr/>
            </a:pPr>
            <a:r>
              <a:rPr kumimoji="0" lang="en-US" sz="26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Proper</a:t>
            </a:r>
            <a:r>
              <a:rPr kumimoji="0" lang="en-US" sz="2600" b="0" i="0" u="none" strike="noStrike" kern="1200" cap="none" spc="0" normalizeH="0" noProof="0" dirty="0" smtClean="0">
                <a:ln>
                  <a:noFill/>
                </a:ln>
                <a:solidFill>
                  <a:schemeClr val="tx1"/>
                </a:solidFill>
                <a:effectLst/>
                <a:uLnTx/>
                <a:uFillTx/>
                <a:latin typeface="Arial" pitchFamily="34" charset="0"/>
                <a:ea typeface="+mn-ea"/>
                <a:cs typeface="Arial" pitchFamily="34" charset="0"/>
              </a:rPr>
              <a:t> behavior of saints carrying out the work of the church</a:t>
            </a:r>
          </a:p>
          <a:p>
            <a:pPr marL="822960" lvl="1" indent="-256032">
              <a:spcBef>
                <a:spcPts val="300"/>
              </a:spcBef>
              <a:buClr>
                <a:schemeClr val="accent3"/>
              </a:buClr>
              <a:buFont typeface="Georgia"/>
              <a:buChar char="•"/>
              <a:defRPr/>
            </a:pPr>
            <a:r>
              <a:rPr lang="en-US" sz="2600" baseline="0" dirty="0" smtClean="0">
                <a:latin typeface="Arial" pitchFamily="34" charset="0"/>
                <a:cs typeface="Arial" pitchFamily="34" charset="0"/>
              </a:rPr>
              <a:t>Church is the pillar and ground of truth</a:t>
            </a:r>
          </a:p>
          <a:p>
            <a:pPr marL="822960" lvl="1" indent="-256032">
              <a:spcBef>
                <a:spcPts val="300"/>
              </a:spcBef>
              <a:buClr>
                <a:schemeClr val="accent3"/>
              </a:buClr>
              <a:buFont typeface="Georgia"/>
              <a:buChar char="•"/>
              <a:defRPr/>
            </a:pPr>
            <a:endParaRPr kumimoji="0" lang="en-US" sz="26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1 Timothy 3:14-16</a:t>
            </a:r>
            <a:endParaRPr lang="en-US" dirty="0"/>
          </a:p>
        </p:txBody>
      </p:sp>
      <p:sp>
        <p:nvSpPr>
          <p:cNvPr id="4" name="Content Placeholder 2"/>
          <p:cNvSpPr txBox="1">
            <a:spLocks/>
          </p:cNvSpPr>
          <p:nvPr/>
        </p:nvSpPr>
        <p:spPr>
          <a:xfrm>
            <a:off x="609600" y="1600200"/>
            <a:ext cx="8229600" cy="5105400"/>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Wingdings" pitchFamily="2" charset="2"/>
              <a:buChar char="§"/>
              <a:tabLst/>
              <a:defRPr/>
            </a:pPr>
            <a:endParaRPr kumimoji="0" lang="en-US" sz="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
        <p:nvSpPr>
          <p:cNvPr id="6" name="Content Placeholder 2"/>
          <p:cNvSpPr txBox="1">
            <a:spLocks/>
          </p:cNvSpPr>
          <p:nvPr/>
        </p:nvSpPr>
        <p:spPr>
          <a:xfrm>
            <a:off x="609600" y="1600200"/>
            <a:ext cx="8229600" cy="5334000"/>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lang="en-US" sz="2800" dirty="0" smtClean="0">
                <a:latin typeface="Arial" pitchFamily="34" charset="0"/>
                <a:cs typeface="Arial" pitchFamily="34" charset="0"/>
              </a:rPr>
              <a:t>Without controversy …Great is the mystery of godliness (3:16)</a:t>
            </a:r>
          </a:p>
          <a:p>
            <a:pPr marL="822960" lvl="1" indent="-256032">
              <a:spcBef>
                <a:spcPts val="300"/>
              </a:spcBef>
              <a:buClr>
                <a:schemeClr val="accent3"/>
              </a:buClr>
              <a:buFont typeface="Georgia"/>
              <a:buChar char="•"/>
              <a:defRPr/>
            </a:pPr>
            <a:r>
              <a:rPr lang="en-US" sz="2600" dirty="0" smtClean="0">
                <a:latin typeface="Arial" pitchFamily="34" charset="0"/>
                <a:cs typeface="Arial" pitchFamily="34" charset="0"/>
              </a:rPr>
              <a:t>Gospel often referred to as a mystery</a:t>
            </a:r>
          </a:p>
          <a:p>
            <a:pPr marL="1280160" lvl="2" indent="-256032">
              <a:spcBef>
                <a:spcPts val="300"/>
              </a:spcBef>
              <a:buClr>
                <a:schemeClr val="accent3"/>
              </a:buClr>
              <a:buFont typeface="Georgia"/>
              <a:buChar char="•"/>
              <a:defRPr/>
            </a:pPr>
            <a:r>
              <a:rPr lang="en-US" sz="2400" dirty="0" smtClean="0">
                <a:solidFill>
                  <a:srgbClr val="0070C0"/>
                </a:solidFill>
                <a:latin typeface="Arial" pitchFamily="34" charset="0"/>
                <a:cs typeface="Arial" pitchFamily="34" charset="0"/>
              </a:rPr>
              <a:t>1 Tim. 3:9, Col. 1:26, Eph. 3</a:t>
            </a:r>
          </a:p>
          <a:p>
            <a:pPr marL="822960" lvl="1" indent="-256032">
              <a:spcBef>
                <a:spcPts val="300"/>
              </a:spcBef>
              <a:buClr>
                <a:schemeClr val="accent3"/>
              </a:buClr>
              <a:buFont typeface="Georgia"/>
              <a:buChar char="•"/>
              <a:defRPr/>
            </a:pPr>
            <a:r>
              <a:rPr lang="en-US" sz="2600" dirty="0" smtClean="0">
                <a:latin typeface="Arial" pitchFamily="34" charset="0"/>
                <a:cs typeface="Arial" pitchFamily="34" charset="0"/>
              </a:rPr>
              <a:t>Seems to refer to the “truth” from verse 15 here</a:t>
            </a:r>
          </a:p>
          <a:p>
            <a:pPr marL="822960" lvl="1" indent="-256032">
              <a:spcBef>
                <a:spcPts val="300"/>
              </a:spcBef>
              <a:buClr>
                <a:schemeClr val="accent3"/>
              </a:buClr>
              <a:buFont typeface="Georgia"/>
              <a:buChar char="•"/>
              <a:defRPr/>
            </a:pPr>
            <a:r>
              <a:rPr lang="en-US" sz="2600" dirty="0" smtClean="0">
                <a:latin typeface="Arial" pitchFamily="34" charset="0"/>
                <a:cs typeface="Arial" pitchFamily="34" charset="0"/>
              </a:rPr>
              <a:t>Main points of this “mystery”</a:t>
            </a:r>
          </a:p>
          <a:p>
            <a:pPr marL="1280160" lvl="2" indent="-256032">
              <a:spcBef>
                <a:spcPts val="300"/>
              </a:spcBef>
              <a:buClr>
                <a:schemeClr val="accent3"/>
              </a:buClr>
              <a:buFont typeface="Georgia"/>
              <a:buChar char="•"/>
              <a:defRPr/>
            </a:pPr>
            <a:r>
              <a:rPr lang="en-US" sz="2400" dirty="0" smtClean="0">
                <a:latin typeface="Arial" pitchFamily="34" charset="0"/>
                <a:cs typeface="Arial" pitchFamily="34" charset="0"/>
              </a:rPr>
              <a:t>God was manifested in flesh </a:t>
            </a:r>
          </a:p>
          <a:p>
            <a:pPr marL="1280160" lvl="2" indent="-256032">
              <a:spcBef>
                <a:spcPts val="300"/>
              </a:spcBef>
              <a:buClr>
                <a:schemeClr val="accent3"/>
              </a:buClr>
              <a:buFont typeface="Georgia"/>
              <a:buChar char="•"/>
              <a:defRPr/>
            </a:pPr>
            <a:r>
              <a:rPr lang="en-US" sz="2400" dirty="0" smtClean="0">
                <a:latin typeface="Arial" pitchFamily="34" charset="0"/>
                <a:cs typeface="Arial" pitchFamily="34" charset="0"/>
              </a:rPr>
              <a:t>Was justified in Spirit</a:t>
            </a:r>
          </a:p>
          <a:p>
            <a:pPr marL="1280160" lvl="2" indent="-256032">
              <a:spcBef>
                <a:spcPts val="300"/>
              </a:spcBef>
              <a:buClr>
                <a:schemeClr val="accent3"/>
              </a:buClr>
              <a:buFont typeface="Georgia"/>
              <a:buChar char="•"/>
              <a:defRPr/>
            </a:pPr>
            <a:r>
              <a:rPr lang="en-US" sz="2400" dirty="0" smtClean="0">
                <a:latin typeface="Arial" pitchFamily="34" charset="0"/>
                <a:cs typeface="Arial" pitchFamily="34" charset="0"/>
              </a:rPr>
              <a:t>Was seen by angels</a:t>
            </a:r>
          </a:p>
          <a:p>
            <a:pPr marL="1280160" lvl="2" indent="-256032">
              <a:spcBef>
                <a:spcPts val="300"/>
              </a:spcBef>
              <a:buClr>
                <a:schemeClr val="accent3"/>
              </a:buClr>
              <a:buFont typeface="Georgia"/>
              <a:buChar char="•"/>
              <a:defRPr/>
            </a:pPr>
            <a:r>
              <a:rPr lang="en-US" sz="2400" dirty="0" smtClean="0">
                <a:latin typeface="Arial" pitchFamily="34" charset="0"/>
                <a:cs typeface="Arial" pitchFamily="34" charset="0"/>
              </a:rPr>
              <a:t>Was preached among Gentiles</a:t>
            </a:r>
          </a:p>
          <a:p>
            <a:pPr marL="1280160" lvl="2" indent="-256032">
              <a:spcBef>
                <a:spcPts val="300"/>
              </a:spcBef>
              <a:buClr>
                <a:schemeClr val="accent3"/>
              </a:buClr>
              <a:buFont typeface="Georgia"/>
              <a:buChar char="•"/>
              <a:defRPr/>
            </a:pPr>
            <a:r>
              <a:rPr lang="en-US" sz="2400" dirty="0" smtClean="0">
                <a:latin typeface="Arial" pitchFamily="34" charset="0"/>
                <a:cs typeface="Arial" pitchFamily="34" charset="0"/>
              </a:rPr>
              <a:t>Was believed on in the world</a:t>
            </a:r>
          </a:p>
          <a:p>
            <a:pPr marL="1280160" lvl="2" indent="-256032">
              <a:spcBef>
                <a:spcPts val="300"/>
              </a:spcBef>
              <a:buClr>
                <a:schemeClr val="accent3"/>
              </a:buClr>
              <a:buFont typeface="Georgia"/>
              <a:buChar char="•"/>
              <a:defRPr/>
            </a:pPr>
            <a:r>
              <a:rPr lang="en-US" sz="2400" dirty="0" smtClean="0">
                <a:latin typeface="Arial" pitchFamily="34" charset="0"/>
                <a:cs typeface="Arial" pitchFamily="34" charset="0"/>
              </a:rPr>
              <a:t>Was received up in glory</a:t>
            </a:r>
          </a:p>
          <a:p>
            <a:pPr marL="822960" lvl="1" indent="-256032">
              <a:spcBef>
                <a:spcPts val="300"/>
              </a:spcBef>
              <a:buClr>
                <a:schemeClr val="accent3"/>
              </a:buClr>
              <a:buFont typeface="Georgia"/>
              <a:buChar char="•"/>
              <a:defRPr/>
            </a:pPr>
            <a:endParaRPr lang="en-US" sz="2600" dirty="0" smtClean="0">
              <a:latin typeface="Arial" pitchFamily="34" charset="0"/>
              <a:cs typeface="Arial" pitchFamily="34" charset="0"/>
            </a:endParaRPr>
          </a:p>
          <a:p>
            <a:pPr marL="822960" lvl="1" indent="-256032">
              <a:spcBef>
                <a:spcPts val="300"/>
              </a:spcBef>
              <a:buClr>
                <a:schemeClr val="accent3"/>
              </a:buClr>
              <a:buFont typeface="Georgia"/>
              <a:buChar char="•"/>
              <a:defRPr/>
            </a:pPr>
            <a:endParaRPr lang="en-US" sz="2800" dirty="0" smtClean="0">
              <a:latin typeface="Arial" pitchFamily="34" charset="0"/>
              <a:cs typeface="Arial" pitchFamily="34" charset="0"/>
            </a:endParaRPr>
          </a:p>
          <a:p>
            <a:pPr marL="822960" lvl="1" indent="-256032">
              <a:spcBef>
                <a:spcPts val="300"/>
              </a:spcBef>
              <a:buClr>
                <a:schemeClr val="accent3"/>
              </a:buClr>
              <a:buFont typeface="Georgia"/>
              <a:buChar char="•"/>
              <a:defRPr/>
            </a:pPr>
            <a:endParaRPr lang="en-US" sz="2600" baseline="0" dirty="0" smtClean="0">
              <a:latin typeface="Arial" pitchFamily="34" charset="0"/>
              <a:cs typeface="Arial" pitchFamily="34" charset="0"/>
            </a:endParaRPr>
          </a:p>
          <a:p>
            <a:pPr marL="822960" lvl="1" indent="-256032">
              <a:spcBef>
                <a:spcPts val="300"/>
              </a:spcBef>
              <a:buClr>
                <a:schemeClr val="accent3"/>
              </a:buClr>
              <a:buFont typeface="Georgia"/>
              <a:buChar char="•"/>
              <a:defRPr/>
            </a:pPr>
            <a:endParaRPr kumimoji="0" lang="en-US" sz="26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1 Timothy 4:1-5</a:t>
            </a:r>
            <a:endParaRPr lang="en-US" dirty="0"/>
          </a:p>
        </p:txBody>
      </p:sp>
      <p:sp>
        <p:nvSpPr>
          <p:cNvPr id="4" name="Content Placeholder 2"/>
          <p:cNvSpPr txBox="1">
            <a:spLocks/>
          </p:cNvSpPr>
          <p:nvPr/>
        </p:nvSpPr>
        <p:spPr>
          <a:xfrm>
            <a:off x="609600" y="1600200"/>
            <a:ext cx="8229600" cy="5105400"/>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Wingdings" pitchFamily="2" charset="2"/>
              <a:buChar char="§"/>
              <a:tabLst/>
              <a:defRPr/>
            </a:pPr>
            <a:endParaRPr kumimoji="0" lang="en-US" sz="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
        <p:nvSpPr>
          <p:cNvPr id="6" name="Content Placeholder 2"/>
          <p:cNvSpPr txBox="1">
            <a:spLocks/>
          </p:cNvSpPr>
          <p:nvPr/>
        </p:nvSpPr>
        <p:spPr>
          <a:xfrm>
            <a:off x="609600" y="1600200"/>
            <a:ext cx="8229600" cy="5334000"/>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lang="en-US" sz="2800" dirty="0" smtClean="0">
                <a:latin typeface="Arial" pitchFamily="34" charset="0"/>
                <a:cs typeface="Arial" pitchFamily="34" charset="0"/>
              </a:rPr>
              <a:t>In latter times some will depart the faith (4:1)</a:t>
            </a:r>
          </a:p>
          <a:p>
            <a:pPr marL="822960" lvl="1" indent="-256032">
              <a:spcBef>
                <a:spcPts val="300"/>
              </a:spcBef>
              <a:buClr>
                <a:schemeClr val="accent3"/>
              </a:buClr>
              <a:buFont typeface="Georgia"/>
              <a:buChar char="•"/>
              <a:defRPr/>
            </a:pPr>
            <a:r>
              <a:rPr lang="en-US" sz="2600" dirty="0" smtClean="0">
                <a:latin typeface="Arial" pitchFamily="34" charset="0"/>
                <a:cs typeface="Arial" pitchFamily="34" charset="0"/>
              </a:rPr>
              <a:t>Some had already left the faith in other places</a:t>
            </a:r>
          </a:p>
          <a:p>
            <a:pPr marL="1280160" lvl="2" indent="-256032">
              <a:spcBef>
                <a:spcPts val="300"/>
              </a:spcBef>
              <a:buClr>
                <a:schemeClr val="accent3"/>
              </a:buClr>
              <a:buFont typeface="Georgia"/>
              <a:buChar char="•"/>
              <a:defRPr/>
            </a:pPr>
            <a:r>
              <a:rPr lang="en-US" sz="2400" dirty="0" smtClean="0">
                <a:solidFill>
                  <a:srgbClr val="0070C0"/>
                </a:solidFill>
                <a:latin typeface="Arial" pitchFamily="34" charset="0"/>
                <a:cs typeface="Arial" pitchFamily="34" charset="0"/>
              </a:rPr>
              <a:t>Gal. 1:6-7, 5:4</a:t>
            </a:r>
          </a:p>
          <a:p>
            <a:pPr marL="822960" lvl="1" indent="-256032">
              <a:spcBef>
                <a:spcPts val="300"/>
              </a:spcBef>
              <a:buClr>
                <a:schemeClr val="accent3"/>
              </a:buClr>
              <a:buFont typeface="Georgia"/>
              <a:buChar char="•"/>
              <a:defRPr/>
            </a:pPr>
            <a:r>
              <a:rPr lang="en-US" sz="2600" dirty="0" smtClean="0">
                <a:latin typeface="Arial" pitchFamily="34" charset="0"/>
                <a:cs typeface="Arial" pitchFamily="34" charset="0"/>
              </a:rPr>
              <a:t>Already warned Ephesians of this type of thing</a:t>
            </a:r>
          </a:p>
          <a:p>
            <a:pPr marL="1280160" lvl="2" indent="-256032">
              <a:spcBef>
                <a:spcPts val="300"/>
              </a:spcBef>
              <a:buClr>
                <a:schemeClr val="accent3"/>
              </a:buClr>
              <a:buFont typeface="Georgia"/>
              <a:buChar char="•"/>
              <a:defRPr/>
            </a:pPr>
            <a:r>
              <a:rPr lang="en-US" sz="2400" dirty="0" smtClean="0">
                <a:solidFill>
                  <a:srgbClr val="0070C0"/>
                </a:solidFill>
                <a:latin typeface="Arial" pitchFamily="34" charset="0"/>
                <a:cs typeface="Arial" pitchFamily="34" charset="0"/>
              </a:rPr>
              <a:t>Acts 20:28-31, 1 Tim.1:5-6</a:t>
            </a:r>
          </a:p>
          <a:p>
            <a:pPr marL="365760" indent="-256032">
              <a:spcBef>
                <a:spcPts val="300"/>
              </a:spcBef>
              <a:buClr>
                <a:schemeClr val="accent3"/>
              </a:buClr>
              <a:buFont typeface="Georgia"/>
              <a:buChar char="•"/>
              <a:defRPr/>
            </a:pPr>
            <a:r>
              <a:rPr lang="en-US" sz="2800" dirty="0" smtClean="0">
                <a:latin typeface="Arial" pitchFamily="34" charset="0"/>
                <a:cs typeface="Arial" pitchFamily="34" charset="0"/>
              </a:rPr>
              <a:t>Giving heed to deceiving spirits and doctrines of demons (4:1)</a:t>
            </a:r>
          </a:p>
          <a:p>
            <a:pPr marL="822960" lvl="1" indent="-256032">
              <a:spcBef>
                <a:spcPts val="300"/>
              </a:spcBef>
              <a:buClr>
                <a:schemeClr val="accent3"/>
              </a:buClr>
              <a:buFont typeface="Georgia"/>
              <a:buChar char="•"/>
              <a:defRPr/>
            </a:pPr>
            <a:r>
              <a:rPr lang="en-US" sz="2600" dirty="0" smtClean="0">
                <a:latin typeface="Arial" pitchFamily="34" charset="0"/>
                <a:cs typeface="Arial" pitchFamily="34" charset="0"/>
              </a:rPr>
              <a:t>False teachers</a:t>
            </a:r>
          </a:p>
          <a:p>
            <a:pPr marL="1280160" lvl="2" indent="-256032">
              <a:spcBef>
                <a:spcPts val="300"/>
              </a:spcBef>
              <a:buClr>
                <a:schemeClr val="accent3"/>
              </a:buClr>
              <a:buFont typeface="Georgia"/>
              <a:buChar char="•"/>
              <a:defRPr/>
            </a:pPr>
            <a:r>
              <a:rPr lang="en-US" sz="2400" smtClean="0">
                <a:solidFill>
                  <a:srgbClr val="0070C0"/>
                </a:solidFill>
                <a:latin typeface="Arial" pitchFamily="34" charset="0"/>
                <a:cs typeface="Arial" pitchFamily="34" charset="0"/>
              </a:rPr>
              <a:t>1 John </a:t>
            </a:r>
            <a:r>
              <a:rPr lang="en-US" sz="2400" dirty="0" smtClean="0">
                <a:solidFill>
                  <a:srgbClr val="0070C0"/>
                </a:solidFill>
                <a:latin typeface="Arial" pitchFamily="34" charset="0"/>
                <a:cs typeface="Arial" pitchFamily="34" charset="0"/>
              </a:rPr>
              <a:t>4:1, 2 Cor. 11:13-15</a:t>
            </a:r>
          </a:p>
          <a:p>
            <a:pPr marL="822960" lvl="1" indent="-256032">
              <a:spcBef>
                <a:spcPts val="300"/>
              </a:spcBef>
              <a:buClr>
                <a:schemeClr val="accent3"/>
              </a:buClr>
              <a:buFont typeface="Georgia"/>
              <a:buChar char="•"/>
              <a:defRPr/>
            </a:pPr>
            <a:r>
              <a:rPr lang="en-US" sz="2600" dirty="0" smtClean="0">
                <a:latin typeface="Arial" pitchFamily="34" charset="0"/>
                <a:cs typeface="Arial" pitchFamily="34" charset="0"/>
              </a:rPr>
              <a:t>False doctrines</a:t>
            </a:r>
          </a:p>
          <a:p>
            <a:pPr marL="822960" lvl="1" indent="-256032">
              <a:spcBef>
                <a:spcPts val="300"/>
              </a:spcBef>
              <a:buClr>
                <a:schemeClr val="accent3"/>
              </a:buClr>
              <a:buFont typeface="Georgia"/>
              <a:buChar char="•"/>
              <a:defRPr/>
            </a:pPr>
            <a:endParaRPr lang="en-US" sz="2800" dirty="0" smtClean="0">
              <a:latin typeface="Arial" pitchFamily="34" charset="0"/>
              <a:cs typeface="Arial" pitchFamily="34" charset="0"/>
            </a:endParaRPr>
          </a:p>
          <a:p>
            <a:pPr marL="822960" lvl="1" indent="-256032">
              <a:spcBef>
                <a:spcPts val="300"/>
              </a:spcBef>
              <a:buClr>
                <a:schemeClr val="accent3"/>
              </a:buClr>
              <a:buFont typeface="Georgia"/>
              <a:buChar char="•"/>
              <a:defRPr/>
            </a:pPr>
            <a:endParaRPr lang="en-US" sz="2600" baseline="0" dirty="0" smtClean="0">
              <a:latin typeface="Arial" pitchFamily="34" charset="0"/>
              <a:cs typeface="Arial" pitchFamily="34" charset="0"/>
            </a:endParaRPr>
          </a:p>
          <a:p>
            <a:pPr marL="822960" lvl="1" indent="-256032">
              <a:spcBef>
                <a:spcPts val="300"/>
              </a:spcBef>
              <a:buClr>
                <a:schemeClr val="accent3"/>
              </a:buClr>
              <a:buFont typeface="Georgia"/>
              <a:buChar char="•"/>
              <a:defRPr/>
            </a:pPr>
            <a:endParaRPr kumimoji="0" lang="en-US" sz="26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xmlns="" val="39418933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1 Timothy 4:1-5</a:t>
            </a:r>
            <a:endParaRPr lang="en-US" dirty="0"/>
          </a:p>
        </p:txBody>
      </p:sp>
      <p:sp>
        <p:nvSpPr>
          <p:cNvPr id="4" name="Content Placeholder 2"/>
          <p:cNvSpPr txBox="1">
            <a:spLocks/>
          </p:cNvSpPr>
          <p:nvPr/>
        </p:nvSpPr>
        <p:spPr>
          <a:xfrm>
            <a:off x="609600" y="1600200"/>
            <a:ext cx="8229600" cy="5105400"/>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Wingdings" pitchFamily="2" charset="2"/>
              <a:buChar char="§"/>
              <a:tabLst/>
              <a:defRPr/>
            </a:pPr>
            <a:endParaRPr kumimoji="0" lang="en-US" sz="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
        <p:nvSpPr>
          <p:cNvPr id="6" name="Content Placeholder 2"/>
          <p:cNvSpPr txBox="1">
            <a:spLocks/>
          </p:cNvSpPr>
          <p:nvPr/>
        </p:nvSpPr>
        <p:spPr>
          <a:xfrm>
            <a:off x="609600" y="1600200"/>
            <a:ext cx="8229600" cy="5334000"/>
          </a:xfrm>
          <a:prstGeom prst="rect">
            <a:avLst/>
          </a:prstGeom>
        </p:spPr>
        <p:txBody>
          <a:bodyPr vert="horz">
            <a:normAutofit/>
          </a:bodyPr>
          <a:lstStyle/>
          <a:p>
            <a:pPr marL="365760" indent="-256032">
              <a:spcBef>
                <a:spcPts val="300"/>
              </a:spcBef>
              <a:buClr>
                <a:schemeClr val="accent3"/>
              </a:buClr>
              <a:buFont typeface="Georgia"/>
              <a:buChar char="•"/>
              <a:defRPr/>
            </a:pPr>
            <a:r>
              <a:rPr lang="en-US" sz="2800" dirty="0" smtClean="0">
                <a:latin typeface="Arial" pitchFamily="34" charset="0"/>
                <a:cs typeface="Arial" pitchFamily="34" charset="0"/>
              </a:rPr>
              <a:t>Speaking lies in hypocrisy (4:2)</a:t>
            </a:r>
          </a:p>
          <a:p>
            <a:pPr marL="822960" lvl="1" indent="-256032">
              <a:spcBef>
                <a:spcPts val="300"/>
              </a:spcBef>
              <a:buClr>
                <a:schemeClr val="accent3"/>
              </a:buClr>
              <a:buFont typeface="Georgia"/>
              <a:buChar char="•"/>
              <a:defRPr/>
            </a:pPr>
            <a:r>
              <a:rPr lang="en-US" sz="2600" dirty="0" smtClean="0">
                <a:latin typeface="Arial" pitchFamily="34" charset="0"/>
                <a:cs typeface="Arial" pitchFamily="34" charset="0"/>
              </a:rPr>
              <a:t>Teaching false doctrines with deliberate intent to pervert and deceive to make themselves look better</a:t>
            </a:r>
          </a:p>
          <a:p>
            <a:pPr marL="365760" indent="-256032">
              <a:spcBef>
                <a:spcPts val="300"/>
              </a:spcBef>
              <a:buClr>
                <a:schemeClr val="accent3"/>
              </a:buClr>
              <a:buFont typeface="Georgia"/>
              <a:buChar char="•"/>
              <a:defRPr/>
            </a:pPr>
            <a:r>
              <a:rPr lang="en-US" sz="2800" dirty="0" smtClean="0">
                <a:latin typeface="Arial" pitchFamily="34" charset="0"/>
                <a:cs typeface="Arial" pitchFamily="34" charset="0"/>
              </a:rPr>
              <a:t>Having consciences seared with hot iron (4:2)</a:t>
            </a:r>
          </a:p>
          <a:p>
            <a:pPr marL="822960" lvl="1" indent="-256032">
              <a:spcBef>
                <a:spcPts val="300"/>
              </a:spcBef>
              <a:buClr>
                <a:schemeClr val="accent3"/>
              </a:buClr>
              <a:buFont typeface="Georgia"/>
              <a:buChar char="•"/>
              <a:defRPr/>
            </a:pPr>
            <a:r>
              <a:rPr lang="en-US" sz="2600" dirty="0" smtClean="0">
                <a:latin typeface="Arial" pitchFamily="34" charset="0"/>
                <a:cs typeface="Arial" pitchFamily="34" charset="0"/>
              </a:rPr>
              <a:t>Not acting out of delusion, but are deliberately spreading false doctrine</a:t>
            </a:r>
          </a:p>
          <a:p>
            <a:pPr marL="822960" lvl="1" indent="-256032">
              <a:spcBef>
                <a:spcPts val="300"/>
              </a:spcBef>
              <a:buClr>
                <a:schemeClr val="accent3"/>
              </a:buClr>
              <a:buFont typeface="Georgia"/>
              <a:buChar char="•"/>
              <a:defRPr/>
            </a:pPr>
            <a:r>
              <a:rPr lang="en-US" sz="2600" dirty="0" smtClean="0">
                <a:latin typeface="Arial" pitchFamily="34" charset="0"/>
                <a:cs typeface="Arial" pitchFamily="34" charset="0"/>
              </a:rPr>
              <a:t>No feeling of guilt, will only get worse</a:t>
            </a:r>
          </a:p>
          <a:p>
            <a:pPr marL="1280160" lvl="2" indent="-256032">
              <a:spcBef>
                <a:spcPts val="300"/>
              </a:spcBef>
              <a:buClr>
                <a:schemeClr val="accent3"/>
              </a:buClr>
              <a:buFont typeface="Georgia"/>
              <a:buChar char="•"/>
              <a:defRPr/>
            </a:pPr>
            <a:r>
              <a:rPr lang="en-US" sz="2400" dirty="0" smtClean="0">
                <a:solidFill>
                  <a:srgbClr val="0070C0"/>
                </a:solidFill>
                <a:latin typeface="Arial" pitchFamily="34" charset="0"/>
                <a:cs typeface="Arial" pitchFamily="34" charset="0"/>
              </a:rPr>
              <a:t>2 Tim. 3:13</a:t>
            </a:r>
          </a:p>
          <a:p>
            <a:pPr marL="822960" lvl="1" indent="-256032">
              <a:spcBef>
                <a:spcPts val="300"/>
              </a:spcBef>
              <a:buClr>
                <a:schemeClr val="accent3"/>
              </a:buClr>
              <a:buFont typeface="Georgia"/>
              <a:buChar char="•"/>
              <a:defRPr/>
            </a:pPr>
            <a:endParaRPr lang="en-US" sz="2600" dirty="0" smtClean="0">
              <a:latin typeface="Arial" pitchFamily="34" charset="0"/>
              <a:cs typeface="Arial" pitchFamily="34" charset="0"/>
            </a:endParaRPr>
          </a:p>
          <a:p>
            <a:pPr marL="822960" lvl="1" indent="-256032">
              <a:spcBef>
                <a:spcPts val="300"/>
              </a:spcBef>
              <a:buClr>
                <a:schemeClr val="accent3"/>
              </a:buClr>
              <a:buFont typeface="Georgia"/>
              <a:buChar char="•"/>
              <a:defRPr/>
            </a:pPr>
            <a:endParaRPr lang="en-US" sz="2600" dirty="0" smtClean="0">
              <a:latin typeface="Arial" pitchFamily="34" charset="0"/>
              <a:cs typeface="Arial" pitchFamily="34" charset="0"/>
            </a:endParaRPr>
          </a:p>
          <a:p>
            <a:pPr marL="822960" lvl="1" indent="-256032">
              <a:spcBef>
                <a:spcPts val="300"/>
              </a:spcBef>
              <a:buClr>
                <a:schemeClr val="accent3"/>
              </a:buClr>
              <a:buFont typeface="Georgia"/>
              <a:buChar char="•"/>
              <a:defRPr/>
            </a:pPr>
            <a:endParaRPr lang="en-US" sz="2600" baseline="0" dirty="0" smtClean="0">
              <a:latin typeface="Arial" pitchFamily="34" charset="0"/>
              <a:cs typeface="Arial" pitchFamily="34" charset="0"/>
            </a:endParaRPr>
          </a:p>
          <a:p>
            <a:pPr marL="822960" lvl="1" indent="-256032">
              <a:spcBef>
                <a:spcPts val="300"/>
              </a:spcBef>
              <a:buClr>
                <a:schemeClr val="accent3"/>
              </a:buClr>
              <a:buFont typeface="Georgia"/>
              <a:buChar char="•"/>
              <a:defRPr/>
            </a:pPr>
            <a:endParaRPr kumimoji="0" lang="en-US" sz="26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xmlns="" val="9071636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1 Timothy 4:1-5</a:t>
            </a:r>
            <a:endParaRPr lang="en-US" dirty="0"/>
          </a:p>
        </p:txBody>
      </p:sp>
      <p:sp>
        <p:nvSpPr>
          <p:cNvPr id="4" name="Content Placeholder 2"/>
          <p:cNvSpPr txBox="1">
            <a:spLocks/>
          </p:cNvSpPr>
          <p:nvPr/>
        </p:nvSpPr>
        <p:spPr>
          <a:xfrm>
            <a:off x="609600" y="1600200"/>
            <a:ext cx="8229600" cy="5105400"/>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Wingdings" pitchFamily="2" charset="2"/>
              <a:buChar char="§"/>
              <a:tabLst/>
              <a:defRPr/>
            </a:pPr>
            <a:endParaRPr kumimoji="0" lang="en-US" sz="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
        <p:nvSpPr>
          <p:cNvPr id="6" name="Content Placeholder 2"/>
          <p:cNvSpPr txBox="1">
            <a:spLocks/>
          </p:cNvSpPr>
          <p:nvPr/>
        </p:nvSpPr>
        <p:spPr>
          <a:xfrm>
            <a:off x="609600" y="1600200"/>
            <a:ext cx="8229600" cy="5334000"/>
          </a:xfrm>
          <a:prstGeom prst="rect">
            <a:avLst/>
          </a:prstGeom>
        </p:spPr>
        <p:txBody>
          <a:bodyPr vert="horz">
            <a:normAutofit/>
          </a:bodyPr>
          <a:lstStyle/>
          <a:p>
            <a:pPr marL="365760" indent="-256032">
              <a:spcBef>
                <a:spcPts val="300"/>
              </a:spcBef>
              <a:buClr>
                <a:schemeClr val="accent3"/>
              </a:buClr>
              <a:buFont typeface="Georgia"/>
              <a:buChar char="•"/>
              <a:defRPr/>
            </a:pPr>
            <a:r>
              <a:rPr lang="en-US" sz="2800" dirty="0" smtClean="0">
                <a:latin typeface="Arial" pitchFamily="34" charset="0"/>
                <a:cs typeface="Arial" pitchFamily="34" charset="0"/>
              </a:rPr>
              <a:t>Some “doctrines of demons” </a:t>
            </a:r>
          </a:p>
          <a:p>
            <a:pPr marL="822960" lvl="1" indent="-256032">
              <a:spcBef>
                <a:spcPts val="300"/>
              </a:spcBef>
              <a:buClr>
                <a:schemeClr val="accent3"/>
              </a:buClr>
              <a:buFont typeface="Georgia"/>
              <a:buChar char="•"/>
              <a:defRPr/>
            </a:pPr>
            <a:r>
              <a:rPr lang="en-US" sz="2600" dirty="0" smtClean="0">
                <a:latin typeface="Arial" pitchFamily="34" charset="0"/>
                <a:cs typeface="Arial" pitchFamily="34" charset="0"/>
              </a:rPr>
              <a:t>Forbidding to marry(4:3)</a:t>
            </a:r>
          </a:p>
          <a:p>
            <a:pPr marL="822960" lvl="1" indent="-256032">
              <a:spcBef>
                <a:spcPts val="300"/>
              </a:spcBef>
              <a:buClr>
                <a:schemeClr val="accent3"/>
              </a:buClr>
              <a:buFont typeface="Georgia"/>
              <a:buChar char="•"/>
              <a:defRPr/>
            </a:pPr>
            <a:r>
              <a:rPr lang="en-US" sz="2600" dirty="0" smtClean="0">
                <a:latin typeface="Arial" pitchFamily="34" charset="0"/>
                <a:cs typeface="Arial" pitchFamily="34" charset="0"/>
              </a:rPr>
              <a:t>Abstaining from meats (4:3)</a:t>
            </a:r>
          </a:p>
          <a:p>
            <a:pPr marL="1280160" lvl="2" indent="-256032">
              <a:spcBef>
                <a:spcPts val="300"/>
              </a:spcBef>
              <a:buClr>
                <a:schemeClr val="accent3"/>
              </a:buClr>
              <a:buFont typeface="Georgia"/>
              <a:buChar char="•"/>
              <a:defRPr/>
            </a:pPr>
            <a:r>
              <a:rPr lang="en-US" sz="2400" dirty="0" smtClean="0">
                <a:solidFill>
                  <a:srgbClr val="0070C0"/>
                </a:solidFill>
                <a:latin typeface="Arial" pitchFamily="34" charset="0"/>
                <a:cs typeface="Arial" pitchFamily="34" charset="0"/>
              </a:rPr>
              <a:t>Col. 2:13-17, Acts 10:10-15</a:t>
            </a:r>
          </a:p>
          <a:p>
            <a:pPr marL="365760" indent="-256032">
              <a:spcBef>
                <a:spcPts val="300"/>
              </a:spcBef>
              <a:buClr>
                <a:schemeClr val="accent3"/>
              </a:buClr>
              <a:buFont typeface="Georgia"/>
              <a:buChar char="•"/>
              <a:defRPr/>
            </a:pPr>
            <a:r>
              <a:rPr lang="en-US" sz="2700" dirty="0" smtClean="0">
                <a:latin typeface="Arial" pitchFamily="34" charset="0"/>
                <a:cs typeface="Arial" pitchFamily="34" charset="0"/>
              </a:rPr>
              <a:t>Every creature of God is good and nothing is to be refused, when received with thanksgiving (4:4)</a:t>
            </a:r>
          </a:p>
          <a:p>
            <a:pPr marL="822960" lvl="1" indent="-256032">
              <a:spcBef>
                <a:spcPts val="300"/>
              </a:spcBef>
              <a:buClr>
                <a:schemeClr val="accent3"/>
              </a:buClr>
              <a:buFont typeface="Georgia"/>
              <a:buChar char="•"/>
              <a:defRPr/>
            </a:pPr>
            <a:r>
              <a:rPr lang="en-US" sz="2600" dirty="0" smtClean="0">
                <a:latin typeface="Arial" pitchFamily="34" charset="0"/>
                <a:cs typeface="Arial" pitchFamily="34" charset="0"/>
              </a:rPr>
              <a:t>No longer restrictions on certain foods</a:t>
            </a:r>
          </a:p>
          <a:p>
            <a:pPr marL="365760" indent="-256032">
              <a:spcBef>
                <a:spcPts val="300"/>
              </a:spcBef>
              <a:buClr>
                <a:schemeClr val="accent3"/>
              </a:buClr>
              <a:buFont typeface="Georgia"/>
              <a:buChar char="•"/>
              <a:defRPr/>
            </a:pPr>
            <a:r>
              <a:rPr lang="en-US" sz="2600" dirty="0" smtClean="0">
                <a:latin typeface="Arial" pitchFamily="34" charset="0"/>
                <a:cs typeface="Arial" pitchFamily="34" charset="0"/>
              </a:rPr>
              <a:t>Sanctified by the word of God and prayer (4:5)</a:t>
            </a:r>
          </a:p>
          <a:p>
            <a:pPr marL="822960" lvl="1" indent="-256032">
              <a:spcBef>
                <a:spcPts val="300"/>
              </a:spcBef>
              <a:buClr>
                <a:schemeClr val="accent3"/>
              </a:buClr>
              <a:buFont typeface="Georgia"/>
              <a:buChar char="•"/>
              <a:defRPr/>
            </a:pPr>
            <a:endParaRPr lang="en-US" sz="2600" dirty="0" smtClean="0">
              <a:latin typeface="Arial" pitchFamily="34" charset="0"/>
              <a:cs typeface="Arial" pitchFamily="34" charset="0"/>
            </a:endParaRPr>
          </a:p>
          <a:p>
            <a:pPr marL="822960" lvl="1" indent="-256032">
              <a:spcBef>
                <a:spcPts val="300"/>
              </a:spcBef>
              <a:buClr>
                <a:schemeClr val="accent3"/>
              </a:buClr>
              <a:buFont typeface="Georgia"/>
              <a:buChar char="•"/>
              <a:defRPr/>
            </a:pPr>
            <a:endParaRPr lang="en-US" sz="2600" dirty="0" smtClean="0">
              <a:latin typeface="Arial" pitchFamily="34" charset="0"/>
              <a:cs typeface="Arial" pitchFamily="34" charset="0"/>
            </a:endParaRPr>
          </a:p>
          <a:p>
            <a:pPr marL="822960" lvl="1" indent="-256032">
              <a:spcBef>
                <a:spcPts val="300"/>
              </a:spcBef>
              <a:buClr>
                <a:schemeClr val="accent3"/>
              </a:buClr>
              <a:buFont typeface="Georgia"/>
              <a:buChar char="•"/>
              <a:defRPr/>
            </a:pPr>
            <a:endParaRPr lang="en-US" sz="2600" dirty="0" smtClean="0">
              <a:latin typeface="Arial" pitchFamily="34" charset="0"/>
              <a:cs typeface="Arial" pitchFamily="34" charset="0"/>
            </a:endParaRPr>
          </a:p>
          <a:p>
            <a:pPr marL="822960" lvl="1" indent="-256032">
              <a:spcBef>
                <a:spcPts val="300"/>
              </a:spcBef>
              <a:buClr>
                <a:schemeClr val="accent3"/>
              </a:buClr>
              <a:buFont typeface="Georgia"/>
              <a:buChar char="•"/>
              <a:defRPr/>
            </a:pPr>
            <a:endParaRPr lang="en-US" sz="2600" baseline="0" dirty="0" smtClean="0">
              <a:latin typeface="Arial" pitchFamily="34" charset="0"/>
              <a:cs typeface="Arial" pitchFamily="34" charset="0"/>
            </a:endParaRPr>
          </a:p>
          <a:p>
            <a:pPr marL="822960" lvl="1" indent="-256032">
              <a:spcBef>
                <a:spcPts val="300"/>
              </a:spcBef>
              <a:buClr>
                <a:schemeClr val="accent3"/>
              </a:buClr>
              <a:buFont typeface="Georgia"/>
              <a:buChar char="•"/>
              <a:defRPr/>
            </a:pPr>
            <a:endParaRPr kumimoji="0" lang="en-US" sz="26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xmlns="" val="9071636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7020</TotalTime>
  <Words>1648</Words>
  <Application>Microsoft Office PowerPoint</Application>
  <PresentationFormat>On-screen Show (4:3)</PresentationFormat>
  <Paragraphs>130</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Urban</vt:lpstr>
      <vt:lpstr>1 &amp; 2 Timothy    </vt:lpstr>
      <vt:lpstr>1 Timothy Outline</vt:lpstr>
      <vt:lpstr>1 Timothy 3:14-16</vt:lpstr>
      <vt:lpstr>1 Timothy 3:14-16</vt:lpstr>
      <vt:lpstr>1 Timothy 4:1-5</vt:lpstr>
      <vt:lpstr>1 Timothy 4:1-5</vt:lpstr>
      <vt:lpstr>1 Timothy 4:1-5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1 Thessalonians 1</dc:title>
  <dc:creator>James Bullington</dc:creator>
  <cp:lastModifiedBy>RufJT</cp:lastModifiedBy>
  <cp:revision>350</cp:revision>
  <dcterms:created xsi:type="dcterms:W3CDTF">2013-09-01T10:11:04Z</dcterms:created>
  <dcterms:modified xsi:type="dcterms:W3CDTF">2014-06-25T21:24:50Z</dcterms:modified>
</cp:coreProperties>
</file>