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handoutMasterIdLst>
    <p:handoutMasterId r:id="rId8"/>
  </p:handoutMasterIdLst>
  <p:sldIdLst>
    <p:sldId id="256" r:id="rId2"/>
    <p:sldId id="285" r:id="rId3"/>
    <p:sldId id="289" r:id="rId4"/>
    <p:sldId id="290" r:id="rId5"/>
    <p:sldId id="291" r:id="rId6"/>
  </p:sldIdLst>
  <p:sldSz cx="9144000" cy="6858000" type="screen4x3"/>
  <p:notesSz cx="7023100" cy="9309100"/>
  <p:embeddedFontLst>
    <p:embeddedFont>
      <p:font typeface="Algerian" panose="04020705040A02060702" pitchFamily="8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5" d="100"/>
          <a:sy n="95" d="100"/>
        </p:scale>
        <p:origin x="198" y="30"/>
      </p:cViewPr>
      <p:guideLst/>
    </p:cSldViewPr>
  </p:slideViewPr>
  <p:notesTextViewPr>
    <p:cViewPr>
      <p:scale>
        <a:sx n="1" d="1"/>
        <a:sy n="1" d="1"/>
      </p:scale>
      <p:origin x="0" y="-46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11/9/2018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11/9/2018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1</a:t>
            </a:fld>
            <a:endParaRPr lang="en-US"/>
          </a:p>
        </p:txBody>
      </p:sp>
    </p:spTree>
    <p:extLst>
      <p:ext uri="{BB962C8B-B14F-4D97-AF65-F5344CB8AC3E}">
        <p14:creationId xmlns:p14="http://schemas.microsoft.com/office/powerpoint/2010/main" val="376439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2</a:t>
            </a:fld>
            <a:endParaRPr lang="en-US"/>
          </a:p>
        </p:txBody>
      </p:sp>
    </p:spTree>
    <p:extLst>
      <p:ext uri="{BB962C8B-B14F-4D97-AF65-F5344CB8AC3E}">
        <p14:creationId xmlns:p14="http://schemas.microsoft.com/office/powerpoint/2010/main" val="10882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3</a:t>
            </a:fld>
            <a:endParaRPr lang="en-US"/>
          </a:p>
        </p:txBody>
      </p:sp>
    </p:spTree>
    <p:extLst>
      <p:ext uri="{BB962C8B-B14F-4D97-AF65-F5344CB8AC3E}">
        <p14:creationId xmlns:p14="http://schemas.microsoft.com/office/powerpoint/2010/main" val="66605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4</a:t>
            </a:fld>
            <a:endParaRPr lang="en-US"/>
          </a:p>
        </p:txBody>
      </p:sp>
    </p:spTree>
    <p:extLst>
      <p:ext uri="{BB962C8B-B14F-4D97-AF65-F5344CB8AC3E}">
        <p14:creationId xmlns:p14="http://schemas.microsoft.com/office/powerpoint/2010/main" val="13648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2 Cor. 6:16 </a:t>
            </a:r>
            <a:r>
              <a:rPr lang="en-US" dirty="0"/>
              <a:t>And what agreement has the temple of God with idols? For you are the temple of the living God. As God has said: "I WILL DWELL IN THEM AND WALK AMONG THEM. I WILL BE THEIR GOD, AND THEY SHALL BE MY PEOPLE."</a:t>
            </a:r>
            <a:endParaRPr lang="nl-NL" dirty="0"/>
          </a:p>
          <a:p>
            <a:r>
              <a:rPr lang="en-US" dirty="0"/>
              <a:t>Hebrews 13:20-21  Now may the God of peace who brought up our Lord Jesus from the dead, that great Shepherd of the sheep, through the blood of the everlasting covenant,  21  make you complete in every good work to do His will, working in you what is well pleasing in His sight, through Jesus Christ, to whom be glory forever and ever. Amen.</a:t>
            </a:r>
          </a:p>
          <a:p>
            <a:r>
              <a:rPr lang="en-US"/>
              <a:t>Galatians 6:16  And as many as walk according to this rule, peace and mercy be upon them, and upon the Israel of God.</a:t>
            </a:r>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5</a:t>
            </a:fld>
            <a:endParaRPr lang="en-US"/>
          </a:p>
        </p:txBody>
      </p:sp>
    </p:spTree>
    <p:extLst>
      <p:ext uri="{BB962C8B-B14F-4D97-AF65-F5344CB8AC3E}">
        <p14:creationId xmlns:p14="http://schemas.microsoft.com/office/powerpoint/2010/main" val="143764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563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0322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69950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861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50258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5471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0437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0755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697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5308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3628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25341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17 – Ezekiel 34</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82526" y="1523126"/>
            <a:ext cx="4552606" cy="5128025"/>
          </a:xfrm>
        </p:spPr>
        <p:txBody>
          <a:bodyPr>
            <a:normAutofit lnSpcReduction="10000"/>
          </a:bodyPr>
          <a:lstStyle/>
          <a:p>
            <a:pPr marL="0" indent="0">
              <a:buNone/>
            </a:pPr>
            <a:r>
              <a:rPr lang="en-US" sz="3600" b="1" dirty="0">
                <a:effectLst>
                  <a:outerShdw blurRad="38100" dist="38100" dir="2700000" algn="tl">
                    <a:srgbClr val="000000">
                      <a:alpha val="43137"/>
                    </a:srgbClr>
                  </a:outerShdw>
                </a:effectLst>
              </a:rPr>
              <a:t>Woe to the Shepherds of Israel (34:1-10)</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They preyed upon the flock (34:2-3)</a:t>
            </a:r>
          </a:p>
          <a:p>
            <a:pPr marL="347663" indent="-347663">
              <a:tabLst>
                <a:tab pos="692150" algn="l"/>
              </a:tabLst>
            </a:pPr>
            <a:r>
              <a:rPr lang="en-US" sz="3200" dirty="0">
                <a:effectLst>
                  <a:outerShdw blurRad="38100" dist="38100" dir="2700000" algn="tl">
                    <a:srgbClr val="000000">
                      <a:alpha val="43137"/>
                    </a:srgbClr>
                  </a:outerShdw>
                </a:effectLst>
              </a:rPr>
              <a:t>They did not care for the flock (34:4)</a:t>
            </a:r>
          </a:p>
          <a:p>
            <a:pPr marL="347663" indent="-347663">
              <a:tabLst>
                <a:tab pos="692150" algn="l"/>
              </a:tabLst>
            </a:pPr>
            <a:r>
              <a:rPr lang="en-US" sz="3200" dirty="0">
                <a:effectLst>
                  <a:outerShdw blurRad="38100" dist="38100" dir="2700000" algn="tl">
                    <a:srgbClr val="000000">
                      <a:alpha val="43137"/>
                    </a:srgbClr>
                  </a:outerShdw>
                </a:effectLst>
              </a:rPr>
              <a:t>They allowed the flock to be scattered (34:5-6)</a:t>
            </a:r>
          </a:p>
          <a:p>
            <a:pPr marL="347663" indent="-347663">
              <a:tabLst>
                <a:tab pos="692150" algn="l"/>
              </a:tabLst>
            </a:pPr>
            <a:r>
              <a:rPr lang="en-US" sz="3200" dirty="0">
                <a:effectLst>
                  <a:outerShdw blurRad="38100" dist="38100" dir="2700000" algn="tl">
                    <a:srgbClr val="000000">
                      <a:alpha val="43137"/>
                    </a:srgbClr>
                  </a:outerShdw>
                </a:effectLst>
              </a:rPr>
              <a:t>God will judge the shepherds and deliver His flock (34:7-10)</a:t>
            </a:r>
          </a:p>
          <a:p>
            <a:pPr marL="623888" lvl="1" indent="-277813">
              <a:tabLst>
                <a:tab pos="692150" algn="l"/>
              </a:tabLst>
            </a:pPr>
            <a:endParaRPr lang="en-US" sz="3200" dirty="0">
              <a:effectLst>
                <a:outerShdw blurRad="38100" dist="38100" dir="2700000" algn="tl">
                  <a:srgbClr val="000000">
                    <a:alpha val="43137"/>
                  </a:srgbClr>
                </a:outerShdw>
              </a:effectLst>
            </a:endParaRPr>
          </a:p>
        </p:txBody>
      </p:sp>
      <p:pic>
        <p:nvPicPr>
          <p:cNvPr id="1026" name="Picture 2" descr="https://lh3.googleusercontent.com/BWp5iV9rRuy5eJDd0IZvS37KGvvc6xI5mdp5IOPL3IN_zfBQxLH8NuD3PaOr_-75ttqwbfOeJyHAY1yjHqyoaui1cz3Nxx6KvxNSv4TfFG-e8bn6Zq7xKbnvBqm5MCMK08OuVFDG8t0vfAqQxcLhf5YP33YCPlo4d-vK55rHnuuH19XZirc6C-krxkMLGXYuMLM-mRPkSWnA4zB_SQxw31XiELHrvBq5vk_mjh9tw1zBABM1Ze62US7aiJ53fvV4v2l9QLlfAzsjc2oEvU1YI-T9z2Zd4oytahYZ4sSLVvBDktD73x48LU-Ge13gSdSV8Mg8nUKMVzMtcl46nVuEnAdZPUL0MyJcBuLQD0_h9wzntN97IN5jfSz_1CnS1gfNsi9Zf0q2hX7kMnXvDQST46XW8pVCa_o8WT8M-jbWfzMEGjpNBO5-qTZn0SOpTOYuOIOXYAjWMxhnrNVMxYEeP03vmk6j_yOlmXZCwsiWY0zCNwJRpAuD6Tyu8L-edbN5lHmhQuuTePqkZw3NAmTfqoaEF0k7r5SLq9QfQsm7BFem8O-DtIayyKSmY0Niw75H5ewf6OAS_1KQMqrARjB4JMuO-kp6YJEZ3sgXiI6pSezqokOcWU2lFQ=w1280-h893-no">
            <a:extLst>
              <a:ext uri="{FF2B5EF4-FFF2-40B4-BE49-F238E27FC236}">
                <a16:creationId xmlns:a16="http://schemas.microsoft.com/office/drawing/2014/main" id="{5BE0F912-011A-49A0-935D-0CC6BA139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30" y="2471236"/>
            <a:ext cx="4155944" cy="2898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a:extLst>
              <a:ext uri="{FF2B5EF4-FFF2-40B4-BE49-F238E27FC236}">
                <a16:creationId xmlns:a16="http://schemas.microsoft.com/office/drawing/2014/main" id="{939E46F5-E63B-4E4E-9639-B8209189A263}"/>
              </a:ext>
            </a:extLst>
          </p:cNvPr>
          <p:cNvSpPr txBox="1"/>
          <p:nvPr/>
        </p:nvSpPr>
        <p:spPr>
          <a:xfrm>
            <a:off x="5232520" y="5449859"/>
            <a:ext cx="3301963" cy="830997"/>
          </a:xfrm>
          <a:prstGeom prst="rect">
            <a:avLst/>
          </a:prstGeom>
          <a:noFill/>
        </p:spPr>
        <p:txBody>
          <a:bodyPr wrap="square" rtlCol="0">
            <a:spAutoFit/>
          </a:bodyPr>
          <a:lstStyle/>
          <a:p>
            <a:pPr algn="ctr"/>
            <a:r>
              <a:rPr lang="en-US" sz="2400" i="1" dirty="0">
                <a:solidFill>
                  <a:srgbClr val="800000"/>
                </a:solidFill>
                <a:effectLst>
                  <a:outerShdw blurRad="38100" dist="38100" dir="2700000" algn="tl">
                    <a:srgbClr val="000000">
                      <a:alpha val="43137"/>
                    </a:srgbClr>
                  </a:outerShdw>
                </a:effectLst>
              </a:rPr>
              <a:t>Sheep left unattended and in danger in Israel</a:t>
            </a:r>
          </a:p>
        </p:txBody>
      </p:sp>
    </p:spTree>
    <p:extLst>
      <p:ext uri="{BB962C8B-B14F-4D97-AF65-F5344CB8AC3E}">
        <p14:creationId xmlns:p14="http://schemas.microsoft.com/office/powerpoint/2010/main" val="24408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6692"/>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17 – Ezekiel 34</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6628" y="1463040"/>
            <a:ext cx="4552749" cy="5591601"/>
          </a:xfrm>
        </p:spPr>
        <p:txBody>
          <a:bodyPr>
            <a:normAutofit/>
          </a:bodyPr>
          <a:lstStyle/>
          <a:p>
            <a:pPr marL="0" indent="0">
              <a:buNone/>
            </a:pPr>
            <a:r>
              <a:rPr lang="en-US" sz="3600" b="1" dirty="0">
                <a:effectLst>
                  <a:outerShdw blurRad="38100" dist="38100" dir="2700000" algn="tl">
                    <a:srgbClr val="000000">
                      <a:alpha val="43137"/>
                    </a:srgbClr>
                  </a:outerShdw>
                </a:effectLst>
              </a:rPr>
              <a:t>The Lord will seek His flock (34:11-16)</a:t>
            </a:r>
            <a:endParaRPr lang="en-US" sz="3600" dirty="0">
              <a:effectLst>
                <a:outerShdw blurRad="38100" dist="38100" dir="2700000" algn="tl">
                  <a:srgbClr val="000000">
                    <a:alpha val="43137"/>
                  </a:srgbClr>
                </a:outerShdw>
              </a:effectLst>
            </a:endParaRPr>
          </a:p>
          <a:p>
            <a:pPr marL="231775" indent="-231775">
              <a:tabLst>
                <a:tab pos="692150" algn="l"/>
              </a:tabLst>
            </a:pPr>
            <a:r>
              <a:rPr lang="en-US" sz="3200" dirty="0">
                <a:effectLst>
                  <a:outerShdw blurRad="38100" dist="38100" dir="2700000" algn="tl">
                    <a:srgbClr val="000000">
                      <a:alpha val="43137"/>
                    </a:srgbClr>
                  </a:outerShdw>
                </a:effectLst>
              </a:rPr>
              <a:t>He will seek them in all the places they were scattered (34:11-12)</a:t>
            </a:r>
          </a:p>
          <a:p>
            <a:pPr marL="231775" indent="-231775">
              <a:tabLst>
                <a:tab pos="692150" algn="l"/>
              </a:tabLst>
            </a:pPr>
            <a:r>
              <a:rPr lang="en-US" sz="3200" dirty="0">
                <a:effectLst>
                  <a:outerShdw blurRad="38100" dist="38100" dir="2700000" algn="tl">
                    <a:srgbClr val="000000">
                      <a:alpha val="43137"/>
                    </a:srgbClr>
                  </a:outerShdw>
                </a:effectLst>
              </a:rPr>
              <a:t>He will bring them to their own land, feed them, and give them rest (34:13-15; Ps. 23)</a:t>
            </a:r>
          </a:p>
          <a:p>
            <a:pPr marL="231775" indent="-231775">
              <a:tabLst>
                <a:tab pos="692150" algn="l"/>
              </a:tabLst>
            </a:pPr>
            <a:r>
              <a:rPr lang="en-US" sz="3200" dirty="0">
                <a:effectLst>
                  <a:outerShdw blurRad="38100" dist="38100" dir="2700000" algn="tl">
                    <a:srgbClr val="000000">
                      <a:alpha val="43137"/>
                    </a:srgbClr>
                  </a:outerShdw>
                </a:effectLst>
              </a:rPr>
              <a:t>He will tend the injured and the sick (34:16)</a:t>
            </a:r>
          </a:p>
          <a:p>
            <a:pPr marL="623888" lvl="1" indent="-277813">
              <a:tabLst>
                <a:tab pos="692150" algn="l"/>
              </a:tabLst>
            </a:pPr>
            <a:endParaRPr lang="en-US" sz="32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39E46F5-E63B-4E4E-9639-B8209189A263}"/>
              </a:ext>
            </a:extLst>
          </p:cNvPr>
          <p:cNvSpPr txBox="1"/>
          <p:nvPr/>
        </p:nvSpPr>
        <p:spPr>
          <a:xfrm>
            <a:off x="5237429" y="5864544"/>
            <a:ext cx="2878854" cy="830997"/>
          </a:xfrm>
          <a:prstGeom prst="rect">
            <a:avLst/>
          </a:prstGeom>
          <a:noFill/>
        </p:spPr>
        <p:txBody>
          <a:bodyPr wrap="square" rtlCol="0">
            <a:spAutoFit/>
          </a:bodyPr>
          <a:lstStyle/>
          <a:p>
            <a:pPr algn="ctr"/>
            <a:r>
              <a:rPr lang="en-US" sz="2400" i="1" dirty="0">
                <a:solidFill>
                  <a:srgbClr val="800000"/>
                </a:solidFill>
                <a:effectLst>
                  <a:outerShdw blurRad="38100" dist="38100" dir="2700000" algn="tl">
                    <a:srgbClr val="000000">
                      <a:alpha val="43137"/>
                    </a:srgbClr>
                  </a:outerShdw>
                </a:effectLst>
              </a:rPr>
              <a:t>Flocks in the Judean wilderness</a:t>
            </a:r>
          </a:p>
        </p:txBody>
      </p:sp>
      <p:pic>
        <p:nvPicPr>
          <p:cNvPr id="7" name="Picture 2" descr="https://lh3.googleusercontent.com/v3Z3O6bkg37XI8KI4VhHvmUNwRpHuU7MGjf-kNQ6t5szJluNqiGCPdPgRc8RIT2tBX0-jG0l90kf_zmDBJjVPYCvXJvZN5EgwjVqXXJBDLcUuN6m3BQ53KO0h3cVTvdxK6rIb-0c0ofRwlFsTo9_mNdX4x9PIyy8YkVR2j5y5xDBC7nKx2Tvy2shVE9cNuFYTQFXoTkWrwRWjZDmQMpVqPXHEJOlrf5AVFOiyMmuzdARxJie3m2YLqJNiFQTbvaSG2eY0GYLYtmiBNEvo5ixSH1U5CLIG-orcfbqk3ZnAViv_YIBEeNHSZYDeHeEOuNRQebml_kO65YuNix9n1PN-9Q9CPytT1U2VZsu8j23wLblEx-wY2gIollfHU_1fJmSzuqXplGrzKpr03BLhOBHjb0mbQv3H7yijq4DFFp9igtLV5Mo1s3uPi3v9L2pJcckVRsA-U5QObt4YYSUy9Ux2Gn1V0RxN6kWkZ45aggtFuDcoxO6LcXEDZtT8GE3YxX3ZJvxRqB2kLjxjy00tMzPsQtHW8K9k2a13LQTTs4e_1r8jTuIQXk8mLpE4bEqtlKyu5_wsmqPIhPOmc7ViQ1ZqI6XRR4ibTSRsdE9en0sMi_8DR_usNlxhw=w1280-h886-no">
            <a:extLst>
              <a:ext uri="{FF2B5EF4-FFF2-40B4-BE49-F238E27FC236}">
                <a16:creationId xmlns:a16="http://schemas.microsoft.com/office/drawing/2014/main" id="{17233C0F-9732-4F69-A1F1-83C832733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869" y="2457201"/>
            <a:ext cx="4257841" cy="326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389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17 – Ezekiel 34</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7001" y="1491917"/>
            <a:ext cx="5322772" cy="5409492"/>
          </a:xfrm>
        </p:spPr>
        <p:txBody>
          <a:bodyPr>
            <a:normAutofit lnSpcReduction="10000"/>
          </a:bodyPr>
          <a:lstStyle/>
          <a:p>
            <a:pPr marL="0" indent="0">
              <a:buNone/>
            </a:pPr>
            <a:r>
              <a:rPr lang="en-US" sz="3600" b="1" dirty="0">
                <a:effectLst>
                  <a:outerShdw blurRad="38100" dist="38100" dir="2700000" algn="tl">
                    <a:srgbClr val="000000">
                      <a:alpha val="43137"/>
                    </a:srgbClr>
                  </a:outerShdw>
                </a:effectLst>
              </a:rPr>
              <a:t>The Lord will judge the sheep (34:17-24)</a:t>
            </a:r>
            <a:endParaRPr lang="en-US" sz="3600" dirty="0">
              <a:effectLst>
                <a:outerShdw blurRad="38100" dist="38100" dir="2700000" algn="tl">
                  <a:srgbClr val="000000">
                    <a:alpha val="43137"/>
                  </a:srgbClr>
                </a:outerShdw>
              </a:effectLst>
            </a:endParaRPr>
          </a:p>
          <a:p>
            <a:pPr marL="231775" indent="-231775">
              <a:tabLst>
                <a:tab pos="692150" algn="l"/>
              </a:tabLst>
            </a:pPr>
            <a:r>
              <a:rPr lang="en-US" sz="3200" dirty="0">
                <a:effectLst>
                  <a:outerShdw blurRad="38100" dist="38100" dir="2700000" algn="tl">
                    <a:srgbClr val="000000">
                      <a:alpha val="43137"/>
                    </a:srgbClr>
                  </a:outerShdw>
                </a:effectLst>
              </a:rPr>
              <a:t>Some were guilty of      fouling the water and       food with their feet                 (34:17-19)</a:t>
            </a:r>
          </a:p>
          <a:p>
            <a:pPr marL="231775" indent="-231775">
              <a:tabLst>
                <a:tab pos="692150" algn="l"/>
              </a:tabLst>
            </a:pPr>
            <a:r>
              <a:rPr lang="en-US" sz="3200" dirty="0">
                <a:effectLst>
                  <a:outerShdw blurRad="38100" dist="38100" dir="2700000" algn="tl">
                    <a:srgbClr val="000000">
                      <a:alpha val="43137"/>
                    </a:srgbClr>
                  </a:outerShdw>
                </a:effectLst>
              </a:rPr>
              <a:t>God will judge between sheep and sheep                          (34:20-22)</a:t>
            </a:r>
          </a:p>
          <a:p>
            <a:pPr marL="231775" indent="-231775">
              <a:tabLst>
                <a:tab pos="692150" algn="l"/>
              </a:tabLst>
            </a:pPr>
            <a:r>
              <a:rPr lang="en-US" sz="3200" dirty="0">
                <a:effectLst>
                  <a:outerShdw blurRad="38100" dist="38100" dir="2700000" algn="tl">
                    <a:srgbClr val="000000">
                      <a:alpha val="43137"/>
                    </a:srgbClr>
                  </a:outerShdw>
                </a:effectLst>
              </a:rPr>
              <a:t>He will establish one Shepherd-Prince over                  them (34:23-24; John 10)</a:t>
            </a:r>
          </a:p>
          <a:p>
            <a:pPr marL="623888" lvl="1" indent="-277813">
              <a:tabLst>
                <a:tab pos="692150" algn="l"/>
              </a:tabLst>
            </a:pPr>
            <a:endParaRPr lang="en-US" sz="32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39E46F5-E63B-4E4E-9639-B8209189A263}"/>
              </a:ext>
            </a:extLst>
          </p:cNvPr>
          <p:cNvSpPr txBox="1"/>
          <p:nvPr/>
        </p:nvSpPr>
        <p:spPr>
          <a:xfrm>
            <a:off x="4513033" y="5314794"/>
            <a:ext cx="4119613" cy="830997"/>
          </a:xfrm>
          <a:prstGeom prst="rect">
            <a:avLst/>
          </a:prstGeom>
          <a:noFill/>
        </p:spPr>
        <p:txBody>
          <a:bodyPr wrap="square" rtlCol="0">
            <a:spAutoFit/>
          </a:bodyPr>
          <a:lstStyle/>
          <a:p>
            <a:pPr algn="ctr"/>
            <a:r>
              <a:rPr lang="en-US" sz="2400" i="1" dirty="0">
                <a:solidFill>
                  <a:srgbClr val="800000"/>
                </a:solidFill>
                <a:effectLst>
                  <a:outerShdw blurRad="38100" dist="38100" dir="2700000" algn="tl">
                    <a:srgbClr val="000000">
                      <a:alpha val="43137"/>
                    </a:srgbClr>
                  </a:outerShdw>
                </a:effectLst>
              </a:rPr>
              <a:t>A shepherd at Nazareth Village watches over his sheep</a:t>
            </a:r>
          </a:p>
        </p:txBody>
      </p:sp>
      <p:pic>
        <p:nvPicPr>
          <p:cNvPr id="7" name="Picture 2" descr="https://lh3.googleusercontent.com/j6Tjcp5zqVao8Hx4v3QLKxpWYUGQVAtm3TM5uVAqx-FBTWRebbqI55dt9AStii7xRAkcne1nQDAqqTk6dQ7BMAlY9sf-xifHV6aGLWQ95R4ATYbow6RhsrjjLPyW8oVFXVN7myK3LgtEXFRNYMGZyo8UdpNwOl_28ZrZv61j7ZILIgFgiSLjrCLNsHYKEljoMp1az45kX6q-uzYoyCidxrt98CPbXxi5cfYsf3xjZRCYjBZDIE6KMFR5YghQgxy6GDMUocspWQgKE7ZXuFCgfr87P4yzHacWbasaRYo-Cy6Oe_cOl7NFcm--KM-AXMDwYf7VHgokBHLv69ltiSL6iRBoZMmF4gFZXDXeyDvOuXa7unr2g442qSEIOIOeBdh543Eva2rf-CdX8izSpto_CDuMslHmvegBCUDqCLPNv-S46PzZmPdywvGIrFtYFz8SgP9I7RqZiy3lerLJnV1Z0QaLf6rj9A8wqsumpcNal0JgczYLZchWBU41nBAnCERHg7j3B3uJ5hhGwA47fnv5alf47xeAoEBSQospwd2mnAYnonP1Ti-qExLzasUW-zHGRgUC74UzAtFtB9CBj7NPKCOMMfoOeehtJ3cUCshYjqeqXEO20_hYSQ=w1192-h895-no">
            <a:extLst>
              <a:ext uri="{FF2B5EF4-FFF2-40B4-BE49-F238E27FC236}">
                <a16:creationId xmlns:a16="http://schemas.microsoft.com/office/drawing/2014/main" id="{77C34B02-8EFD-4576-BD1F-CED57561B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10149"/>
            <a:ext cx="4001681" cy="3001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277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17 – Ezekiel 34</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1381" y="1494250"/>
            <a:ext cx="8816325" cy="5128025"/>
          </a:xfrm>
        </p:spPr>
        <p:txBody>
          <a:bodyPr>
            <a:normAutofit/>
          </a:bodyPr>
          <a:lstStyle/>
          <a:p>
            <a:pPr marL="0" indent="0">
              <a:buNone/>
            </a:pPr>
            <a:r>
              <a:rPr lang="en-US" sz="3600" b="1" dirty="0">
                <a:effectLst>
                  <a:outerShdw blurRad="38100" dist="38100" dir="2700000" algn="tl">
                    <a:srgbClr val="000000">
                      <a:alpha val="43137"/>
                    </a:srgbClr>
                  </a:outerShdw>
                </a:effectLst>
              </a:rPr>
              <a:t>The Lord will make a covenant of peace (34:25-31)</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His flock will dwell in blessed safety (34:25-28)</a:t>
            </a:r>
          </a:p>
          <a:p>
            <a:pPr marL="347663" indent="-347663">
              <a:tabLst>
                <a:tab pos="692150" algn="l"/>
              </a:tabLst>
            </a:pPr>
            <a:r>
              <a:rPr lang="en-US" sz="3200" dirty="0">
                <a:effectLst>
                  <a:outerShdw blurRad="38100" dist="38100" dir="2700000" algn="tl">
                    <a:srgbClr val="000000">
                      <a:alpha val="43137"/>
                    </a:srgbClr>
                  </a:outerShdw>
                </a:effectLst>
              </a:rPr>
              <a:t>They will no longer bear shame                                     among the Gentiles (34:29)</a:t>
            </a:r>
          </a:p>
          <a:p>
            <a:pPr marL="347663" indent="-347663">
              <a:tabLst>
                <a:tab pos="692150" algn="l"/>
              </a:tabLst>
            </a:pPr>
            <a:r>
              <a:rPr lang="en-US" sz="3200" dirty="0">
                <a:effectLst>
                  <a:outerShdw blurRad="38100" dist="38100" dir="2700000" algn="tl">
                    <a:srgbClr val="000000">
                      <a:alpha val="43137"/>
                    </a:srgbClr>
                  </a:outerShdw>
                </a:effectLst>
              </a:rPr>
              <a:t>They will know that they are                               God’s people, and He is their                                 God (34:30-31; 2 Cor. 6:16;                                           Heb. 13:20-21; Gal. 6:16)</a:t>
            </a:r>
          </a:p>
          <a:p>
            <a:pPr marL="0" indent="0">
              <a:buNone/>
              <a:tabLst>
                <a:tab pos="692150" algn="l"/>
              </a:tabLst>
            </a:pPr>
            <a:endParaRPr lang="en-US" sz="3200" dirty="0">
              <a:effectLst>
                <a:outerShdw blurRad="38100" dist="38100" dir="2700000" algn="tl">
                  <a:srgbClr val="000000">
                    <a:alpha val="43137"/>
                  </a:srgbClr>
                </a:outerShdw>
              </a:effectLst>
            </a:endParaRPr>
          </a:p>
        </p:txBody>
      </p:sp>
      <p:pic>
        <p:nvPicPr>
          <p:cNvPr id="4098" name="Picture 2" descr="Related image">
            <a:extLst>
              <a:ext uri="{FF2B5EF4-FFF2-40B4-BE49-F238E27FC236}">
                <a16:creationId xmlns:a16="http://schemas.microsoft.com/office/drawing/2014/main" id="{F9E4036A-4602-4211-850B-1BCB35224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527" y="3865295"/>
            <a:ext cx="3296804" cy="2472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a:extLst>
              <a:ext uri="{FF2B5EF4-FFF2-40B4-BE49-F238E27FC236}">
                <a16:creationId xmlns:a16="http://schemas.microsoft.com/office/drawing/2014/main" id="{F2BDD206-48C7-4927-ABD6-041C4462B05E}"/>
              </a:ext>
            </a:extLst>
          </p:cNvPr>
          <p:cNvSpPr txBox="1"/>
          <p:nvPr/>
        </p:nvSpPr>
        <p:spPr>
          <a:xfrm>
            <a:off x="5446945" y="6342375"/>
            <a:ext cx="3625968" cy="461665"/>
          </a:xfrm>
          <a:prstGeom prst="rect">
            <a:avLst/>
          </a:prstGeom>
          <a:noFill/>
        </p:spPr>
        <p:txBody>
          <a:bodyPr wrap="square" rtlCol="0">
            <a:spAutoFit/>
          </a:bodyPr>
          <a:lstStyle/>
          <a:p>
            <a:pPr algn="ctr"/>
            <a:r>
              <a:rPr lang="en-US" sz="2400" i="1" dirty="0">
                <a:solidFill>
                  <a:srgbClr val="800000"/>
                </a:solidFill>
                <a:effectLst>
                  <a:outerShdw blurRad="38100" dist="38100" dir="2700000" algn="tl">
                    <a:srgbClr val="000000">
                      <a:alpha val="43137"/>
                    </a:srgbClr>
                  </a:outerShdw>
                </a:effectLst>
              </a:rPr>
              <a:t>Sheep at peace in Israel</a:t>
            </a:r>
          </a:p>
        </p:txBody>
      </p:sp>
    </p:spTree>
    <p:extLst>
      <p:ext uri="{BB962C8B-B14F-4D97-AF65-F5344CB8AC3E}">
        <p14:creationId xmlns:p14="http://schemas.microsoft.com/office/powerpoint/2010/main" val="15917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319</Words>
  <Application>Microsoft Office PowerPoint</Application>
  <PresentationFormat>On-screen Show (4:3)</PresentationFormat>
  <Paragraphs>35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Calibri Light</vt:lpstr>
      <vt:lpstr>Calibri</vt:lpstr>
      <vt:lpstr>Arial</vt:lpstr>
      <vt:lpstr>Office Theme</vt:lpstr>
      <vt:lpstr>Ezekiel</vt:lpstr>
      <vt:lpstr>Ezekiel      Lessons 17 – Ezekiel 34</vt:lpstr>
      <vt:lpstr>Ezekiel      Lessons 17 – Ezekiel 34</vt:lpstr>
      <vt:lpstr>Ezekiel      Lessons 17 – Ezekiel 34</vt:lpstr>
      <vt:lpstr>Ezekiel      Lessons 17 – Ezekiel 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161</cp:revision>
  <cp:lastPrinted>2018-11-09T18:27:40Z</cp:lastPrinted>
  <dcterms:created xsi:type="dcterms:W3CDTF">2017-05-23T20:42:49Z</dcterms:created>
  <dcterms:modified xsi:type="dcterms:W3CDTF">2018-11-09T18:31:42Z</dcterms:modified>
</cp:coreProperties>
</file>