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6" r:id="rId2"/>
    <p:sldId id="285" r:id="rId3"/>
    <p:sldId id="287" r:id="rId4"/>
    <p:sldId id="303" r:id="rId5"/>
    <p:sldId id="300" r:id="rId6"/>
    <p:sldId id="301" r:id="rId7"/>
    <p:sldId id="302" r:id="rId8"/>
  </p:sldIdLst>
  <p:sldSz cx="9144000" cy="6858000" type="screen4x3"/>
  <p:notesSz cx="7023100" cy="9309100"/>
  <p:embeddedFontLs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5" d="100"/>
          <a:sy n="95"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11/21/2018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11/21/2018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1</a:t>
            </a:fld>
            <a:endParaRPr lang="en-US"/>
          </a:p>
        </p:txBody>
      </p:sp>
    </p:spTree>
    <p:extLst>
      <p:ext uri="{BB962C8B-B14F-4D97-AF65-F5344CB8AC3E}">
        <p14:creationId xmlns:p14="http://schemas.microsoft.com/office/powerpoint/2010/main" val="89072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2</a:t>
            </a:fld>
            <a:endParaRPr lang="en-US"/>
          </a:p>
        </p:txBody>
      </p:sp>
    </p:spTree>
    <p:extLst>
      <p:ext uri="{BB962C8B-B14F-4D97-AF65-F5344CB8AC3E}">
        <p14:creationId xmlns:p14="http://schemas.microsoft.com/office/powerpoint/2010/main" val="210304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C21A1-9643-4839-BB89-4E2AF6EFB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26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4</a:t>
            </a:fld>
            <a:endParaRPr lang="en-US"/>
          </a:p>
        </p:txBody>
      </p:sp>
    </p:spTree>
    <p:extLst>
      <p:ext uri="{BB962C8B-B14F-4D97-AF65-F5344CB8AC3E}">
        <p14:creationId xmlns:p14="http://schemas.microsoft.com/office/powerpoint/2010/main" val="36878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5</a:t>
            </a:fld>
            <a:endParaRPr lang="en-US"/>
          </a:p>
        </p:txBody>
      </p:sp>
    </p:spTree>
    <p:extLst>
      <p:ext uri="{BB962C8B-B14F-4D97-AF65-F5344CB8AC3E}">
        <p14:creationId xmlns:p14="http://schemas.microsoft.com/office/powerpoint/2010/main" val="32221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6</a:t>
            </a:fld>
            <a:endParaRPr lang="en-US"/>
          </a:p>
        </p:txBody>
      </p:sp>
    </p:spTree>
    <p:extLst>
      <p:ext uri="{BB962C8B-B14F-4D97-AF65-F5344CB8AC3E}">
        <p14:creationId xmlns:p14="http://schemas.microsoft.com/office/powerpoint/2010/main" val="13724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7</a:t>
            </a:fld>
            <a:endParaRPr lang="en-US"/>
          </a:p>
        </p:txBody>
      </p:sp>
    </p:spTree>
    <p:extLst>
      <p:ext uri="{BB962C8B-B14F-4D97-AF65-F5344CB8AC3E}">
        <p14:creationId xmlns:p14="http://schemas.microsoft.com/office/powerpoint/2010/main" val="395561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2107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8969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97391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208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943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0164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2520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21560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661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3320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48727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108104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21 – Ezekiel 38-39</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543987"/>
            <a:ext cx="8962629" cy="5665335"/>
          </a:xfrm>
        </p:spPr>
        <p:txBody>
          <a:bodyPr>
            <a:noAutofit/>
          </a:bodyPr>
          <a:lstStyle/>
          <a:p>
            <a:pPr marL="0" indent="0">
              <a:lnSpc>
                <a:spcPct val="85000"/>
              </a:lnSpc>
              <a:spcBef>
                <a:spcPts val="0"/>
              </a:spcBef>
              <a:buNone/>
            </a:pPr>
            <a:r>
              <a:rPr lang="en-US" sz="3200" b="1" dirty="0">
                <a:effectLst>
                  <a:outerShdw blurRad="38100" dist="38100" dir="2700000" algn="tl">
                    <a:srgbClr val="000000">
                      <a:alpha val="43137"/>
                    </a:srgbClr>
                  </a:outerShdw>
                </a:effectLst>
              </a:rPr>
              <a:t>The Final Effort of the Enemies of God </a:t>
            </a:r>
            <a:r>
              <a:rPr lang="en-US" dirty="0"/>
              <a:t>(38:1-16)</a:t>
            </a:r>
            <a:endParaRPr lang="en-US" sz="3200" dirty="0"/>
          </a:p>
          <a:p>
            <a:pPr marL="341313" indent="-231775">
              <a:lnSpc>
                <a:spcPct val="85000"/>
              </a:lnSpc>
              <a:spcBef>
                <a:spcPts val="0"/>
              </a:spcBef>
              <a:tabLst>
                <a:tab pos="692150" algn="l"/>
              </a:tabLst>
            </a:pPr>
            <a:r>
              <a:rPr lang="en-US" sz="3200" dirty="0">
                <a:effectLst>
                  <a:outerShdw blurRad="38100" dist="38100" dir="2700000" algn="tl">
                    <a:srgbClr val="000000">
                      <a:alpha val="43137"/>
                    </a:srgbClr>
                  </a:outerShdw>
                </a:effectLst>
              </a:rPr>
              <a:t>God will be against Gog and his allies who will come up against Israel after it has been resettled safely in the land (38:1-9) </a:t>
            </a:r>
          </a:p>
          <a:p>
            <a:pPr marL="630238" lvl="1" indent="-285750">
              <a:lnSpc>
                <a:spcPct val="85000"/>
              </a:lnSpc>
              <a:spcBef>
                <a:spcPts val="0"/>
              </a:spcBef>
              <a:tabLst>
                <a:tab pos="692150" algn="l"/>
              </a:tabLst>
            </a:pPr>
            <a:r>
              <a:rPr lang="en-US" sz="2800" b="1" i="1" dirty="0" err="1">
                <a:solidFill>
                  <a:srgbClr val="800000"/>
                </a:solidFill>
              </a:rPr>
              <a:t>Meshech</a:t>
            </a:r>
            <a:r>
              <a:rPr lang="en-US" sz="2800" i="1" dirty="0">
                <a:solidFill>
                  <a:srgbClr val="800000"/>
                </a:solidFill>
              </a:rPr>
              <a:t> and </a:t>
            </a:r>
            <a:r>
              <a:rPr lang="en-US" sz="2800" b="1" i="1" dirty="0">
                <a:solidFill>
                  <a:srgbClr val="800000"/>
                </a:solidFill>
              </a:rPr>
              <a:t>Tubal</a:t>
            </a:r>
            <a:r>
              <a:rPr lang="en-US" sz="2800" i="1" dirty="0">
                <a:solidFill>
                  <a:srgbClr val="800000"/>
                </a:solidFill>
              </a:rPr>
              <a:t> dwelt in the region later known as Asia Minor (Anatolia, modern Turkey). </a:t>
            </a:r>
          </a:p>
          <a:p>
            <a:pPr marL="630238" lvl="1" indent="-285750">
              <a:lnSpc>
                <a:spcPct val="85000"/>
              </a:lnSpc>
              <a:spcBef>
                <a:spcPts val="0"/>
              </a:spcBef>
              <a:tabLst>
                <a:tab pos="692150" algn="l"/>
              </a:tabLst>
            </a:pPr>
            <a:r>
              <a:rPr lang="en-US" sz="2800" i="1" dirty="0">
                <a:solidFill>
                  <a:srgbClr val="800000"/>
                </a:solidFill>
              </a:rPr>
              <a:t>“…the prince of Rosh, </a:t>
            </a:r>
            <a:r>
              <a:rPr lang="en-US" sz="2800" i="1" dirty="0" err="1">
                <a:solidFill>
                  <a:srgbClr val="800000"/>
                </a:solidFill>
              </a:rPr>
              <a:t>Meshech”may</a:t>
            </a:r>
            <a:r>
              <a:rPr lang="en-US" sz="2800" i="1" dirty="0">
                <a:solidFill>
                  <a:srgbClr val="800000"/>
                </a:solidFill>
              </a:rPr>
              <a:t> be better translated “the chief prince of </a:t>
            </a:r>
            <a:r>
              <a:rPr lang="en-US" sz="2800" i="1" dirty="0" err="1">
                <a:solidFill>
                  <a:srgbClr val="800000"/>
                </a:solidFill>
              </a:rPr>
              <a:t>Meshech</a:t>
            </a:r>
            <a:r>
              <a:rPr lang="en-US" sz="2800" i="1" dirty="0">
                <a:solidFill>
                  <a:srgbClr val="800000"/>
                </a:solidFill>
              </a:rPr>
              <a:t>” (ESV, NIV, HCSV)</a:t>
            </a:r>
          </a:p>
          <a:p>
            <a:pPr marL="1087438" lvl="2" indent="-285750">
              <a:lnSpc>
                <a:spcPct val="85000"/>
              </a:lnSpc>
              <a:spcBef>
                <a:spcPts val="0"/>
              </a:spcBef>
              <a:tabLst>
                <a:tab pos="692150" algn="l"/>
              </a:tabLst>
            </a:pPr>
            <a:r>
              <a:rPr lang="en-US" sz="2800" dirty="0">
                <a:effectLst>
                  <a:outerShdw blurRad="38100" dist="38100" dir="2700000" algn="tl">
                    <a:srgbClr val="000000">
                      <a:alpha val="43137"/>
                    </a:srgbClr>
                  </a:outerShdw>
                </a:effectLst>
              </a:rPr>
              <a:t>“Rosh” means “chief”</a:t>
            </a:r>
          </a:p>
          <a:p>
            <a:pPr marL="1087438" lvl="2" indent="-285750">
              <a:lnSpc>
                <a:spcPct val="85000"/>
              </a:lnSpc>
              <a:spcBef>
                <a:spcPts val="0"/>
              </a:spcBef>
              <a:tabLst>
                <a:tab pos="692150" algn="l"/>
              </a:tabLst>
            </a:pPr>
            <a:r>
              <a:rPr lang="en-US" sz="2800" dirty="0">
                <a:effectLst>
                  <a:outerShdw blurRad="38100" dist="38100" dir="2700000" algn="tl">
                    <a:srgbClr val="000000">
                      <a:alpha val="43137"/>
                    </a:srgbClr>
                  </a:outerShdw>
                </a:effectLst>
              </a:rPr>
              <a:t>There is little to no evidence that “Rosh” refers to modern Russia.</a:t>
            </a:r>
          </a:p>
          <a:p>
            <a:pPr marL="630238" lvl="1" indent="-285750">
              <a:lnSpc>
                <a:spcPct val="85000"/>
              </a:lnSpc>
              <a:spcBef>
                <a:spcPts val="0"/>
              </a:spcBef>
              <a:tabLst>
                <a:tab pos="692150" algn="l"/>
              </a:tabLst>
            </a:pPr>
            <a:r>
              <a:rPr lang="en-US" sz="2800" i="1" dirty="0">
                <a:solidFill>
                  <a:srgbClr val="800000"/>
                </a:solidFill>
              </a:rPr>
              <a:t>Nations from all around will join Gog’s assault (38:5-6)</a:t>
            </a:r>
          </a:p>
        </p:txBody>
      </p:sp>
    </p:spTree>
    <p:extLst>
      <p:ext uri="{BB962C8B-B14F-4D97-AF65-F5344CB8AC3E}">
        <p14:creationId xmlns:p14="http://schemas.microsoft.com/office/powerpoint/2010/main" val="24408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DC57-A3A2-4066-A667-A915CF9ED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538302-35F5-463C-9D0C-FAD98B132740}"/>
              </a:ext>
            </a:extLst>
          </p:cNvPr>
          <p:cNvSpPr>
            <a:spLocks noGrp="1"/>
          </p:cNvSpPr>
          <p:nvPr>
            <p:ph idx="1"/>
          </p:nvPr>
        </p:nvSpPr>
        <p:spPr/>
        <p:txBody>
          <a:bodyPr/>
          <a:lstStyle/>
          <a:p>
            <a:endParaRPr lang="en-US" dirty="0"/>
          </a:p>
        </p:txBody>
      </p:sp>
      <p:pic>
        <p:nvPicPr>
          <p:cNvPr id="1026" name="Picture 2" descr="Related image">
            <a:extLst>
              <a:ext uri="{FF2B5EF4-FFF2-40B4-BE49-F238E27FC236}">
                <a16:creationId xmlns:a16="http://schemas.microsoft.com/office/drawing/2014/main" id="{F80C37A6-B320-4722-B976-EDF05F306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1" y="-1013312"/>
            <a:ext cx="10012918" cy="1166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21 – Ezekiel 38-39</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543987"/>
            <a:ext cx="9071811" cy="5665335"/>
          </a:xfrm>
        </p:spPr>
        <p:txBody>
          <a:bodyPr>
            <a:noAutofit/>
          </a:bodyPr>
          <a:lstStyle/>
          <a:p>
            <a:pPr marL="0" indent="0">
              <a:lnSpc>
                <a:spcPct val="85000"/>
              </a:lnSpc>
              <a:spcBef>
                <a:spcPts val="0"/>
              </a:spcBef>
              <a:buNone/>
            </a:pPr>
            <a:r>
              <a:rPr lang="en-US" sz="3200" b="1" dirty="0">
                <a:effectLst>
                  <a:outerShdw blurRad="38100" dist="38100" dir="2700000" algn="tl">
                    <a:srgbClr val="000000">
                      <a:alpha val="43137"/>
                    </a:srgbClr>
                  </a:outerShdw>
                </a:effectLst>
              </a:rPr>
              <a:t>The Final Effort of the Enemies of God </a:t>
            </a:r>
            <a:r>
              <a:rPr lang="en-US" dirty="0"/>
              <a:t>(38:1-16)</a:t>
            </a:r>
            <a:endParaRPr lang="en-US" sz="3200" dirty="0"/>
          </a:p>
          <a:p>
            <a:pPr marL="395288" indent="-285750">
              <a:lnSpc>
                <a:spcPct val="85000"/>
              </a:lnSpc>
              <a:spcBef>
                <a:spcPts val="0"/>
              </a:spcBef>
              <a:tabLst>
                <a:tab pos="692150" algn="l"/>
              </a:tabLst>
            </a:pPr>
            <a:r>
              <a:rPr lang="en-US" sz="3200" dirty="0">
                <a:effectLst>
                  <a:outerShdw blurRad="38100" dist="38100" dir="2700000" algn="tl">
                    <a:srgbClr val="000000">
                      <a:alpha val="43137"/>
                    </a:srgbClr>
                  </a:outerShdw>
                </a:effectLst>
              </a:rPr>
              <a:t>Gog will come against Israel to plunder her in a time when she is at peace and without strong defenses (38:10-16)</a:t>
            </a:r>
          </a:p>
          <a:p>
            <a:pPr marL="630238" lvl="1" indent="-285750">
              <a:lnSpc>
                <a:spcPct val="85000"/>
              </a:lnSpc>
              <a:spcBef>
                <a:spcPts val="0"/>
              </a:spcBef>
              <a:tabLst>
                <a:tab pos="630238" algn="l"/>
              </a:tabLst>
            </a:pPr>
            <a:r>
              <a:rPr lang="en-US" sz="2800" i="1" dirty="0"/>
              <a:t>Note that </a:t>
            </a:r>
            <a:r>
              <a:rPr lang="en-US" sz="2800" b="1" i="1" dirty="0">
                <a:solidFill>
                  <a:srgbClr val="800000"/>
                </a:solidFill>
              </a:rPr>
              <a:t>modern</a:t>
            </a:r>
            <a:r>
              <a:rPr lang="en-US" sz="2800" i="1" dirty="0"/>
              <a:t> Israel is one of the most strife-ridden, heavily defended nations on earth. Walls, bars, and  gates are found throughout, unlike the situation in 38:11.</a:t>
            </a:r>
          </a:p>
        </p:txBody>
      </p:sp>
    </p:spTree>
    <p:extLst>
      <p:ext uri="{BB962C8B-B14F-4D97-AF65-F5344CB8AC3E}">
        <p14:creationId xmlns:p14="http://schemas.microsoft.com/office/powerpoint/2010/main" val="103993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21 – Ezekiel 38-39</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514007"/>
            <a:ext cx="8999621" cy="5695315"/>
          </a:xfrm>
        </p:spPr>
        <p:txBody>
          <a:bodyPr>
            <a:noAutofit/>
          </a:bodyPr>
          <a:lstStyle/>
          <a:p>
            <a:pPr marL="0" indent="0">
              <a:lnSpc>
                <a:spcPct val="85000"/>
              </a:lnSpc>
              <a:spcBef>
                <a:spcPts val="0"/>
              </a:spcBef>
              <a:buNone/>
            </a:pPr>
            <a:r>
              <a:rPr lang="en-US" sz="3200" b="1" dirty="0">
                <a:effectLst>
                  <a:outerShdw blurRad="38100" dist="38100" dir="2700000" algn="tl">
                    <a:srgbClr val="000000">
                      <a:alpha val="43137"/>
                    </a:srgbClr>
                  </a:outerShdw>
                </a:effectLst>
              </a:rPr>
              <a:t>Gog will be overthrown </a:t>
            </a:r>
            <a:r>
              <a:rPr lang="en-US" dirty="0"/>
              <a:t>(38:17-23)</a:t>
            </a:r>
            <a:endParaRPr lang="en-US" sz="3200" dirty="0"/>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Gog had not been mentioned by earlier prophets who had described victories of foreign nations against Israel (38:17)</a:t>
            </a:r>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God’s wrath will be aroused against Gog on the day he comes against Israel (38:18)</a:t>
            </a:r>
          </a:p>
          <a:p>
            <a:pPr marL="746125" lvl="1" indent="-288925">
              <a:lnSpc>
                <a:spcPct val="85000"/>
              </a:lnSpc>
              <a:spcBef>
                <a:spcPts val="0"/>
              </a:spcBef>
              <a:tabLst>
                <a:tab pos="692150" algn="l"/>
              </a:tabLst>
            </a:pPr>
            <a:r>
              <a:rPr lang="en-US" sz="2800" i="1" dirty="0">
                <a:solidFill>
                  <a:srgbClr val="800000"/>
                </a:solidFill>
              </a:rPr>
              <a:t>God would powerfully destroy Gog and the hordes who accompany him (38:19-23)</a:t>
            </a:r>
          </a:p>
          <a:p>
            <a:pPr marL="746125" lvl="1" indent="-288925">
              <a:lnSpc>
                <a:spcPct val="85000"/>
              </a:lnSpc>
              <a:spcBef>
                <a:spcPts val="0"/>
              </a:spcBef>
              <a:tabLst>
                <a:tab pos="692150" algn="l"/>
              </a:tabLst>
            </a:pPr>
            <a:r>
              <a:rPr lang="en-US" sz="2800" i="1" dirty="0">
                <a:solidFill>
                  <a:srgbClr val="800000"/>
                </a:solidFill>
              </a:rPr>
              <a:t>The same scene is depicted in Revelation 20:7-9.</a:t>
            </a:r>
          </a:p>
          <a:p>
            <a:pPr marL="0" indent="0">
              <a:lnSpc>
                <a:spcPct val="85000"/>
              </a:lnSpc>
              <a:spcBef>
                <a:spcPts val="0"/>
              </a:spcBef>
              <a:buNone/>
              <a:tabLst>
                <a:tab pos="692150" algn="l"/>
              </a:tabLst>
            </a:pPr>
            <a:r>
              <a:rPr lang="en-US" sz="3200" b="1" dirty="0">
                <a:effectLst>
                  <a:outerShdw blurRad="38100" dist="38100" dir="2700000" algn="tl">
                    <a:srgbClr val="000000">
                      <a:alpha val="43137"/>
                    </a:srgbClr>
                  </a:outerShdw>
                </a:effectLst>
              </a:rPr>
              <a:t> Gog’s destruction is certain </a:t>
            </a:r>
            <a:r>
              <a:rPr lang="en-US" dirty="0"/>
              <a:t>(39:1-7)</a:t>
            </a:r>
            <a:endParaRPr lang="en-US" sz="3200" b="1" dirty="0">
              <a:effectLst>
                <a:outerShdw blurRad="38100" dist="38100" dir="2700000" algn="tl">
                  <a:srgbClr val="000000">
                    <a:alpha val="43137"/>
                  </a:srgbClr>
                </a:outerShdw>
              </a:effectLst>
            </a:endParaRPr>
          </a:p>
          <a:p>
            <a:pPr marL="288925" indent="-288925">
              <a:lnSpc>
                <a:spcPct val="85000"/>
              </a:lnSpc>
              <a:spcBef>
                <a:spcPts val="0"/>
              </a:spcBef>
              <a:tabLst>
                <a:tab pos="692150" algn="l"/>
              </a:tabLst>
            </a:pPr>
            <a:r>
              <a:rPr lang="en-US" dirty="0"/>
              <a:t>God will lead him straight to his demise on the mountains of Israel (39:1-6)</a:t>
            </a:r>
          </a:p>
          <a:p>
            <a:pPr marL="288925" indent="-288925">
              <a:lnSpc>
                <a:spcPct val="85000"/>
              </a:lnSpc>
              <a:spcBef>
                <a:spcPts val="0"/>
              </a:spcBef>
              <a:tabLst>
                <a:tab pos="692150" algn="l"/>
              </a:tabLst>
            </a:pPr>
            <a:r>
              <a:rPr lang="en-US" dirty="0"/>
              <a:t>God will not allow His Holy name to be profaned anymore (39:7)</a:t>
            </a:r>
            <a:endParaRPr lang="en-US" sz="3200" i="1" dirty="0">
              <a:solidFill>
                <a:srgbClr val="800000"/>
              </a:solidFill>
            </a:endParaRPr>
          </a:p>
        </p:txBody>
      </p:sp>
    </p:spTree>
    <p:extLst>
      <p:ext uri="{BB962C8B-B14F-4D97-AF65-F5344CB8AC3E}">
        <p14:creationId xmlns:p14="http://schemas.microsoft.com/office/powerpoint/2010/main" val="103220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21 – Ezekiel 38-39</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514007"/>
            <a:ext cx="8999621" cy="5695315"/>
          </a:xfrm>
        </p:spPr>
        <p:txBody>
          <a:bodyPr>
            <a:noAutofit/>
          </a:bodyPr>
          <a:lstStyle/>
          <a:p>
            <a:pPr marL="0" indent="0">
              <a:lnSpc>
                <a:spcPct val="85000"/>
              </a:lnSpc>
              <a:spcBef>
                <a:spcPts val="0"/>
              </a:spcBef>
              <a:buNone/>
              <a:tabLst>
                <a:tab pos="692150" algn="l"/>
              </a:tabLst>
            </a:pPr>
            <a:r>
              <a:rPr lang="en-US" sz="3200" b="1" dirty="0">
                <a:effectLst>
                  <a:outerShdw blurRad="38100" dist="38100" dir="2700000" algn="tl">
                    <a:srgbClr val="000000">
                      <a:alpha val="43137"/>
                    </a:srgbClr>
                  </a:outerShdw>
                </a:effectLst>
              </a:rPr>
              <a:t>Gog’s is utterly &amp; completely destroyed</a:t>
            </a:r>
          </a:p>
          <a:p>
            <a:pPr marL="344488" indent="-284163">
              <a:lnSpc>
                <a:spcPct val="85000"/>
              </a:lnSpc>
              <a:spcBef>
                <a:spcPts val="0"/>
              </a:spcBef>
              <a:tabLst>
                <a:tab pos="509588" algn="l"/>
                <a:tab pos="692150" algn="l"/>
              </a:tabLst>
            </a:pPr>
            <a:r>
              <a:rPr lang="en-US" dirty="0"/>
              <a:t>It will take seven years to burn the weapons and seven months to bury the bodies of the vanquished in order to cleanse the land (39:8-16)</a:t>
            </a:r>
          </a:p>
          <a:p>
            <a:pPr marL="344488" indent="-284163">
              <a:lnSpc>
                <a:spcPct val="85000"/>
              </a:lnSpc>
              <a:spcBef>
                <a:spcPts val="0"/>
              </a:spcBef>
              <a:tabLst>
                <a:tab pos="509588" algn="l"/>
                <a:tab pos="692150" algn="l"/>
              </a:tabLst>
            </a:pPr>
            <a:r>
              <a:rPr lang="en-US" dirty="0"/>
              <a:t>The birds and the beasts will be called to feast upon the fallen, as if it were a sacrificial feast (39:17-20)</a:t>
            </a:r>
          </a:p>
          <a:p>
            <a:pPr marL="344488" indent="-284163">
              <a:lnSpc>
                <a:spcPct val="85000"/>
              </a:lnSpc>
              <a:spcBef>
                <a:spcPts val="0"/>
              </a:spcBef>
              <a:tabLst>
                <a:tab pos="509588" algn="l"/>
                <a:tab pos="692150" algn="l"/>
              </a:tabLst>
            </a:pPr>
            <a:r>
              <a:rPr lang="en-US" dirty="0"/>
              <a:t>The nations would see God’s glory, power, and justice (39:21-24)</a:t>
            </a:r>
          </a:p>
          <a:p>
            <a:pPr marL="0" indent="0">
              <a:lnSpc>
                <a:spcPct val="85000"/>
              </a:lnSpc>
              <a:spcBef>
                <a:spcPts val="0"/>
              </a:spcBef>
              <a:buNone/>
              <a:tabLst>
                <a:tab pos="692150" algn="l"/>
              </a:tabLst>
            </a:pPr>
            <a:endParaRPr lang="en-US" sz="1100" dirty="0"/>
          </a:p>
          <a:p>
            <a:pPr marL="0" indent="0">
              <a:lnSpc>
                <a:spcPct val="85000"/>
              </a:lnSpc>
              <a:spcBef>
                <a:spcPts val="0"/>
              </a:spcBef>
              <a:buNone/>
              <a:tabLst>
                <a:tab pos="692150" algn="l"/>
              </a:tabLst>
            </a:pPr>
            <a:r>
              <a:rPr lang="en-US" sz="3200" b="1" dirty="0">
                <a:effectLst>
                  <a:outerShdw blurRad="38100" dist="38100" dir="2700000" algn="tl">
                    <a:srgbClr val="000000">
                      <a:alpha val="43137"/>
                    </a:srgbClr>
                  </a:outerShdw>
                </a:effectLst>
              </a:rPr>
              <a:t>The Lord will restore Jacob, have mercy on the whole house of Israel, and vindicate His holy name </a:t>
            </a:r>
          </a:p>
          <a:p>
            <a:pPr>
              <a:lnSpc>
                <a:spcPct val="85000"/>
              </a:lnSpc>
              <a:spcBef>
                <a:spcPts val="0"/>
              </a:spcBef>
              <a:tabLst>
                <a:tab pos="692150" algn="l"/>
              </a:tabLst>
            </a:pPr>
            <a:r>
              <a:rPr lang="en-US" dirty="0"/>
              <a:t>Having shown His ultimate intention to protect His people from the forces of evil for His name’s sake, the Lord again points the captives to their future restoration (39:25-29)</a:t>
            </a:r>
          </a:p>
          <a:p>
            <a:pPr>
              <a:lnSpc>
                <a:spcPct val="85000"/>
              </a:lnSpc>
              <a:spcBef>
                <a:spcPts val="0"/>
              </a:spcBef>
              <a:tabLst>
                <a:tab pos="692150" algn="l"/>
              </a:tabLst>
            </a:pPr>
            <a:endParaRPr lang="en-US" dirty="0"/>
          </a:p>
        </p:txBody>
      </p:sp>
    </p:spTree>
    <p:extLst>
      <p:ext uri="{BB962C8B-B14F-4D97-AF65-F5344CB8AC3E}">
        <p14:creationId xmlns:p14="http://schemas.microsoft.com/office/powerpoint/2010/main" val="330351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21 – Ezekiel 38-39</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388533"/>
            <a:ext cx="8999621" cy="5695315"/>
          </a:xfrm>
        </p:spPr>
        <p:txBody>
          <a:bodyPr>
            <a:noAutofit/>
          </a:bodyPr>
          <a:lstStyle/>
          <a:p>
            <a:pPr marL="0" indent="0">
              <a:lnSpc>
                <a:spcPct val="85000"/>
              </a:lnSpc>
              <a:spcBef>
                <a:spcPts val="0"/>
              </a:spcBef>
              <a:buNone/>
              <a:tabLst>
                <a:tab pos="692150" algn="l"/>
              </a:tabLst>
            </a:pPr>
            <a:r>
              <a:rPr lang="en-US" sz="3200" b="1" dirty="0">
                <a:effectLst>
                  <a:outerShdw blurRad="38100" dist="38100" dir="2700000" algn="tl">
                    <a:srgbClr val="000000">
                      <a:alpha val="43137"/>
                    </a:srgbClr>
                  </a:outerShdw>
                </a:effectLst>
              </a:rPr>
              <a:t>Premillennial Problems:</a:t>
            </a:r>
          </a:p>
          <a:p>
            <a:pPr marL="344488" indent="-284163">
              <a:lnSpc>
                <a:spcPct val="85000"/>
              </a:lnSpc>
              <a:spcBef>
                <a:spcPts val="0"/>
              </a:spcBef>
              <a:tabLst>
                <a:tab pos="509588" algn="l"/>
                <a:tab pos="692150" algn="l"/>
              </a:tabLst>
            </a:pPr>
            <a:r>
              <a:rPr lang="en-US" dirty="0">
                <a:effectLst>
                  <a:outerShdw blurRad="38100" dist="38100" dir="2700000" algn="tl">
                    <a:srgbClr val="000000">
                      <a:alpha val="43137"/>
                    </a:srgbClr>
                  </a:outerShdw>
                </a:effectLst>
              </a:rPr>
              <a:t>When do Gog and Magog come?  At the beginning or end of the thousand years? (Revelation 20:1-10)</a:t>
            </a:r>
          </a:p>
          <a:p>
            <a:pPr marL="344488" indent="-284163">
              <a:lnSpc>
                <a:spcPct val="85000"/>
              </a:lnSpc>
              <a:spcBef>
                <a:spcPts val="0"/>
              </a:spcBef>
              <a:tabLst>
                <a:tab pos="509588" algn="l"/>
                <a:tab pos="692150" algn="l"/>
              </a:tabLst>
            </a:pPr>
            <a:r>
              <a:rPr lang="en-US" dirty="0">
                <a:effectLst>
                  <a:outerShdw blurRad="38100" dist="38100" dir="2700000" algn="tl">
                    <a:srgbClr val="000000">
                      <a:alpha val="43137"/>
                    </a:srgbClr>
                  </a:outerShdw>
                </a:effectLst>
              </a:rPr>
              <a:t>What kind of weapons do they use?  </a:t>
            </a:r>
            <a:r>
              <a:rPr lang="en-US" i="1" dirty="0">
                <a:solidFill>
                  <a:srgbClr val="800000"/>
                </a:solidFill>
                <a:effectLst>
                  <a:outerShdw blurRad="38100" dist="38100" dir="2700000" algn="tl">
                    <a:srgbClr val="000000">
                      <a:alpha val="43137"/>
                    </a:srgbClr>
                  </a:outerShdw>
                </a:effectLst>
              </a:rPr>
              <a:t>Horses, shields, swords, bows and arrows!  (38:4, 39:3)</a:t>
            </a:r>
          </a:p>
          <a:p>
            <a:pPr marL="344488" indent="-284163">
              <a:lnSpc>
                <a:spcPct val="85000"/>
              </a:lnSpc>
              <a:spcBef>
                <a:spcPts val="0"/>
              </a:spcBef>
              <a:tabLst>
                <a:tab pos="509588" algn="l"/>
                <a:tab pos="692150" algn="l"/>
              </a:tabLst>
            </a:pPr>
            <a:r>
              <a:rPr lang="en-US" dirty="0">
                <a:effectLst>
                  <a:outerShdw blurRad="38100" dist="38100" dir="2700000" algn="tl">
                    <a:srgbClr val="000000">
                      <a:alpha val="43137"/>
                    </a:srgbClr>
                  </a:outerShdw>
                </a:effectLst>
              </a:rPr>
              <a:t>Why isn’t Israel at “rest (38:11) if the attack is imminent?</a:t>
            </a:r>
          </a:p>
          <a:p>
            <a:pPr marL="344488" indent="-284163">
              <a:lnSpc>
                <a:spcPct val="85000"/>
              </a:lnSpc>
              <a:spcBef>
                <a:spcPts val="0"/>
              </a:spcBef>
              <a:tabLst>
                <a:tab pos="509588" algn="l"/>
                <a:tab pos="692150" algn="l"/>
              </a:tabLst>
            </a:pPr>
            <a:r>
              <a:rPr lang="en-US" dirty="0">
                <a:effectLst>
                  <a:outerShdw blurRad="38100" dist="38100" dir="2700000" algn="tl">
                    <a:srgbClr val="000000">
                      <a:alpha val="43137"/>
                    </a:srgbClr>
                  </a:outerShdw>
                </a:effectLst>
              </a:rPr>
              <a:t>What modern army would use weapons of wood that take seven years to burn?</a:t>
            </a:r>
          </a:p>
          <a:p>
            <a:pPr marL="344488" indent="-284163">
              <a:lnSpc>
                <a:spcPct val="85000"/>
              </a:lnSpc>
              <a:spcBef>
                <a:spcPts val="0"/>
              </a:spcBef>
              <a:tabLst>
                <a:tab pos="509588" algn="l"/>
                <a:tab pos="692150" algn="l"/>
              </a:tabLst>
            </a:pPr>
            <a:r>
              <a:rPr lang="en-US" dirty="0">
                <a:effectLst>
                  <a:outerShdw blurRad="38100" dist="38100" dir="2700000" algn="tl">
                    <a:srgbClr val="000000">
                      <a:alpha val="43137"/>
                    </a:srgbClr>
                  </a:outerShdw>
                </a:effectLst>
              </a:rPr>
              <a:t>How many people would have to die for it to take seven months for “all the people of the land” to bury the dead?</a:t>
            </a:r>
          </a:p>
          <a:p>
            <a:pPr marL="801688" lvl="1" indent="-284163">
              <a:lnSpc>
                <a:spcPct val="85000"/>
              </a:lnSpc>
              <a:spcBef>
                <a:spcPts val="0"/>
              </a:spcBef>
              <a:tabLst>
                <a:tab pos="509588" algn="l"/>
                <a:tab pos="692150" algn="l"/>
              </a:tabLst>
            </a:pPr>
            <a:r>
              <a:rPr lang="en-US" b="1" i="1" dirty="0"/>
              <a:t>There are currently 6.5 million Jews in modern Israel.  If each one worked for seven months burying the dead, the number of dead could easily surpass the population of the earth!</a:t>
            </a:r>
          </a:p>
          <a:p>
            <a:pPr marL="60325" indent="0" algn="ctr">
              <a:lnSpc>
                <a:spcPct val="85000"/>
              </a:lnSpc>
              <a:spcBef>
                <a:spcPts val="0"/>
              </a:spcBef>
              <a:buNone/>
              <a:tabLst>
                <a:tab pos="509588" algn="l"/>
                <a:tab pos="692150" algn="l"/>
              </a:tabLst>
            </a:pPr>
            <a:r>
              <a:rPr lang="en-US" i="1" dirty="0">
                <a:solidFill>
                  <a:srgbClr val="800000"/>
                </a:solidFill>
                <a:effectLst>
                  <a:outerShdw blurRad="38100" dist="38100" dir="2700000" algn="tl">
                    <a:srgbClr val="000000">
                      <a:alpha val="43137"/>
                    </a:srgbClr>
                  </a:outerShdw>
                </a:effectLst>
              </a:rPr>
              <a:t>Since a literal physical fulfillment is impossible, the events described must have a spiritual fulfillment! </a:t>
            </a:r>
          </a:p>
        </p:txBody>
      </p:sp>
    </p:spTree>
    <p:extLst>
      <p:ext uri="{BB962C8B-B14F-4D97-AF65-F5344CB8AC3E}">
        <p14:creationId xmlns:p14="http://schemas.microsoft.com/office/powerpoint/2010/main" val="40616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1841</TotalTime>
  <Words>588</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Algerian</vt:lpstr>
      <vt:lpstr>Calibri Light</vt:lpstr>
      <vt:lpstr>Calibri</vt:lpstr>
      <vt:lpstr>Office Theme</vt:lpstr>
      <vt:lpstr>Ezekiel</vt:lpstr>
      <vt:lpstr>Ezekiel      Lessons 21 – Ezekiel 38-39</vt:lpstr>
      <vt:lpstr>PowerPoint Presentation</vt:lpstr>
      <vt:lpstr>Ezekiel      Lessons 21 – Ezekiel 38-39</vt:lpstr>
      <vt:lpstr>Ezekiel      Lessons 21 – Ezekiel 38-39</vt:lpstr>
      <vt:lpstr>Ezekiel      Lessons 21 – Ezekiel 38-39</vt:lpstr>
      <vt:lpstr>Ezekiel      Lessons 21 – Ezekiel 38-39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221</cp:revision>
  <cp:lastPrinted>2018-11-15T21:19:05Z</cp:lastPrinted>
  <dcterms:created xsi:type="dcterms:W3CDTF">2017-05-23T20:42:49Z</dcterms:created>
  <dcterms:modified xsi:type="dcterms:W3CDTF">2018-11-22T00:15:15Z</dcterms:modified>
</cp:coreProperties>
</file>