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6" r:id="rId2"/>
    <p:sldId id="285" r:id="rId3"/>
    <p:sldId id="306" r:id="rId4"/>
    <p:sldId id="307" r:id="rId5"/>
    <p:sldId id="304" r:id="rId6"/>
    <p:sldId id="310" r:id="rId7"/>
    <p:sldId id="309" r:id="rId8"/>
    <p:sldId id="311" r:id="rId9"/>
    <p:sldId id="312" r:id="rId10"/>
  </p:sldIdLst>
  <p:sldSz cx="9144000" cy="6858000" type="screen4x3"/>
  <p:notesSz cx="7023100" cy="9309100"/>
  <p:embeddedFontLst>
    <p:embeddedFont>
      <p:font typeface="Algerian" panose="04020705040A02060702" pitchFamily="82" charset="0"/>
      <p:regular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FF"/>
    <a:srgbClr val="BAAD88"/>
    <a:srgbClr val="F4F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0" autoAdjust="0"/>
    <p:restoredTop sz="94660"/>
  </p:normalViewPr>
  <p:slideViewPr>
    <p:cSldViewPr snapToGrid="0">
      <p:cViewPr varScale="1">
        <p:scale>
          <a:sx n="76" d="100"/>
          <a:sy n="76" d="100"/>
        </p:scale>
        <p:origin x="84"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98EB16-7F5E-4242-B744-7874D5432936}"/>
              </a:ext>
            </a:extLst>
          </p:cNvPr>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a:extLst>
              <a:ext uri="{FF2B5EF4-FFF2-40B4-BE49-F238E27FC236}">
                <a16:creationId xmlns:a16="http://schemas.microsoft.com/office/drawing/2014/main" id="{CCE57E76-33CD-4230-B8E6-FE9D69CFFFA8}"/>
              </a:ext>
            </a:extLst>
          </p:cNvPr>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4891A314-7367-474F-9766-FEFA02927D73}" type="datetimeFigureOut">
              <a:rPr lang="en-US" smtClean="0"/>
              <a:t>11/28/2018</a:t>
            </a:fld>
            <a:endParaRPr lang="en-US"/>
          </a:p>
        </p:txBody>
      </p:sp>
      <p:sp>
        <p:nvSpPr>
          <p:cNvPr id="4" name="Footer Placeholder 3">
            <a:extLst>
              <a:ext uri="{FF2B5EF4-FFF2-40B4-BE49-F238E27FC236}">
                <a16:creationId xmlns:a16="http://schemas.microsoft.com/office/drawing/2014/main" id="{45057EAE-FBFE-41C6-881F-3BC3B2E7BF95}"/>
              </a:ext>
            </a:extLst>
          </p:cNvPr>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C6E44D-9626-4A87-8501-97DF0C98C534}"/>
              </a:ext>
            </a:extLst>
          </p:cNvPr>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54BE21E1-C397-4F3F-9547-4598A5D8DED1}" type="slidenum">
              <a:rPr lang="en-US" smtClean="0"/>
              <a:t>‹#›</a:t>
            </a:fld>
            <a:endParaRPr lang="en-US"/>
          </a:p>
        </p:txBody>
      </p:sp>
    </p:spTree>
    <p:extLst>
      <p:ext uri="{BB962C8B-B14F-4D97-AF65-F5344CB8AC3E}">
        <p14:creationId xmlns:p14="http://schemas.microsoft.com/office/powerpoint/2010/main" val="2736085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7C699FBE-A6E7-4D50-A60E-4B8994BDDEB6}" type="datetimeFigureOut">
              <a:rPr lang="en-US" smtClean="0"/>
              <a:t>11/28/2018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1E7C21A1-9643-4839-BB89-4E2AF6EFB182}" type="slidenum">
              <a:rPr lang="en-US" smtClean="0"/>
              <a:t>‹#›</a:t>
            </a:fld>
            <a:endParaRPr lang="en-US"/>
          </a:p>
        </p:txBody>
      </p:sp>
    </p:spTree>
    <p:extLst>
      <p:ext uri="{BB962C8B-B14F-4D97-AF65-F5344CB8AC3E}">
        <p14:creationId xmlns:p14="http://schemas.microsoft.com/office/powerpoint/2010/main" val="403760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2:28-29  For he is not a Jew who is one outwardly, nor is circumcision that which is outward in the flesh;  29  but he is a Jew who is one inwardly; and circumcision is that of the heart, in the Spirit, not in the letter; whose praise is not from men but from God.</a:t>
            </a:r>
          </a:p>
          <a:p>
            <a:r>
              <a:rPr lang="en-US" dirty="0"/>
              <a:t>Colossians 2:11-12  In Him you were also circumcised with the circumcision made without hands, by putting off the body of the sins of the flesh, by the circumcision of Christ,  12  buried with Him in baptism, in which you also were raised with Him through faith in the working of God, who raised Him from the dead.</a:t>
            </a:r>
          </a:p>
        </p:txBody>
      </p:sp>
      <p:sp>
        <p:nvSpPr>
          <p:cNvPr id="4" name="Slide Number Placeholder 3"/>
          <p:cNvSpPr>
            <a:spLocks noGrp="1"/>
          </p:cNvSpPr>
          <p:nvPr>
            <p:ph type="sldNum" sz="quarter" idx="5"/>
          </p:nvPr>
        </p:nvSpPr>
        <p:spPr/>
        <p:txBody>
          <a:bodyPr/>
          <a:lstStyle/>
          <a:p>
            <a:fld id="{1E7C21A1-9643-4839-BB89-4E2AF6EFB182}" type="slidenum">
              <a:rPr lang="en-US" smtClean="0"/>
              <a:t>9</a:t>
            </a:fld>
            <a:endParaRPr lang="en-US"/>
          </a:p>
        </p:txBody>
      </p:sp>
    </p:spTree>
    <p:extLst>
      <p:ext uri="{BB962C8B-B14F-4D97-AF65-F5344CB8AC3E}">
        <p14:creationId xmlns:p14="http://schemas.microsoft.com/office/powerpoint/2010/main" val="395698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41070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8870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68980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A32E1-2A13-4209-AD80-523180C8965C}"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44250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A32E1-2A13-4209-AD80-523180C8965C}"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84511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BA32E1-2A13-4209-AD80-523180C8965C}"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5149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BA32E1-2A13-4209-AD80-523180C8965C}"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08511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BA32E1-2A13-4209-AD80-523180C8965C}"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371393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A32E1-2A13-4209-AD80-523180C8965C}" type="datetimeFigureOut">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238065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76336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32E1-2A13-4209-AD80-523180C8965C}"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EE4E7-10EA-4E84-AC73-597C229DED6B}" type="slidenum">
              <a:rPr lang="en-US" smtClean="0"/>
              <a:t>‹#›</a:t>
            </a:fld>
            <a:endParaRPr lang="en-US"/>
          </a:p>
        </p:txBody>
      </p:sp>
    </p:spTree>
    <p:extLst>
      <p:ext uri="{BB962C8B-B14F-4D97-AF65-F5344CB8AC3E}">
        <p14:creationId xmlns:p14="http://schemas.microsoft.com/office/powerpoint/2010/main" val="158762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A32E1-2A13-4209-AD80-523180C8965C}" type="datetimeFigureOut">
              <a:rPr lang="en-US" smtClean="0"/>
              <a:t>11/28/2018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EE4E7-10EA-4E84-AC73-597C229DED6B}" type="slidenum">
              <a:rPr lang="en-US" smtClean="0"/>
              <a:t>‹#›</a:t>
            </a:fld>
            <a:endParaRPr lang="en-US"/>
          </a:p>
        </p:txBody>
      </p:sp>
    </p:spTree>
    <p:extLst>
      <p:ext uri="{BB962C8B-B14F-4D97-AF65-F5344CB8AC3E}">
        <p14:creationId xmlns:p14="http://schemas.microsoft.com/office/powerpoint/2010/main" val="2760934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21088" y="1442434"/>
            <a:ext cx="9586174" cy="2078268"/>
          </a:xfrm>
        </p:spPr>
        <p:txBody>
          <a:bodyPr>
            <a:normAutofit/>
          </a:bodyPr>
          <a:lstStyle/>
          <a:p>
            <a:r>
              <a:rPr lang="en-US" sz="11500" cap="small" dirty="0">
                <a:effectLst>
                  <a:outerShdw blurRad="38100" dist="38100" dir="2700000" algn="tl">
                    <a:srgbClr val="000000">
                      <a:alpha val="43137"/>
                    </a:srgbClr>
                  </a:outerShdw>
                </a:effectLst>
                <a:latin typeface="Algerian" panose="04020705040A02060702" pitchFamily="82" charset="0"/>
              </a:rPr>
              <a:t>Ezekiel</a:t>
            </a:r>
          </a:p>
        </p:txBody>
      </p:sp>
      <p:sp>
        <p:nvSpPr>
          <p:cNvPr id="3" name="Subtitle 2"/>
          <p:cNvSpPr>
            <a:spLocks noGrp="1"/>
          </p:cNvSpPr>
          <p:nvPr>
            <p:ph type="subTitle" idx="1"/>
          </p:nvPr>
        </p:nvSpPr>
        <p:spPr>
          <a:xfrm>
            <a:off x="-1" y="3241302"/>
            <a:ext cx="9144000" cy="558800"/>
          </a:xfrm>
        </p:spPr>
        <p:txBody>
          <a:bodyPr>
            <a:normAutofit/>
          </a:bodyPr>
          <a:lstStyle/>
          <a:p>
            <a:r>
              <a:rPr lang="en-US" sz="3200" b="1" i="1" dirty="0">
                <a:effectLst>
                  <a:glow rad="101600">
                    <a:srgbClr val="F4F3DC">
                      <a:alpha val="60000"/>
                    </a:srgbClr>
                  </a:glow>
                  <a:outerShdw blurRad="38100" dist="38100" dir="2700000" algn="tl">
                    <a:srgbClr val="000000">
                      <a:alpha val="43137"/>
                    </a:srgbClr>
                  </a:outerShdw>
                </a:effectLst>
              </a:rPr>
              <a:t>“Ye Shall Know That I Am The Lord”</a:t>
            </a:r>
          </a:p>
        </p:txBody>
      </p:sp>
    </p:spTree>
    <p:extLst>
      <p:ext uri="{BB962C8B-B14F-4D97-AF65-F5344CB8AC3E}">
        <p14:creationId xmlns:p14="http://schemas.microsoft.com/office/powerpoint/2010/main" val="61967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25 – Ezekiel 44-48</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4744" y="1505243"/>
            <a:ext cx="8764173" cy="5486400"/>
          </a:xfrm>
        </p:spPr>
        <p:txBody>
          <a:bodyPr>
            <a:normAutofit fontScale="92500" lnSpcReduction="20000"/>
          </a:bodyPr>
          <a:lstStyle/>
          <a:p>
            <a:pPr marL="0" indent="0">
              <a:buNone/>
            </a:pPr>
            <a:r>
              <a:rPr lang="en-US" sz="3600" b="1" dirty="0">
                <a:effectLst>
                  <a:outerShdw blurRad="38100" dist="38100" dir="2700000" algn="tl">
                    <a:srgbClr val="000000">
                      <a:alpha val="43137"/>
                    </a:srgbClr>
                  </a:outerShdw>
                </a:effectLst>
              </a:rPr>
              <a:t>Regulations for Worship</a:t>
            </a:r>
            <a:endParaRPr lang="en-US" sz="3600" dirty="0">
              <a:effectLst>
                <a:outerShdw blurRad="38100" dist="38100" dir="2700000" algn="tl">
                  <a:srgbClr val="000000">
                    <a:alpha val="43137"/>
                  </a:srgbClr>
                </a:outerShdw>
              </a:effectLst>
            </a:endParaRPr>
          </a:p>
          <a:p>
            <a:pPr marL="282575" indent="-282575">
              <a:tabLst>
                <a:tab pos="692150" algn="l"/>
              </a:tabLst>
            </a:pPr>
            <a:r>
              <a:rPr lang="en-US" sz="3200" dirty="0">
                <a:effectLst>
                  <a:outerShdw blurRad="38100" dist="38100" dir="2700000" algn="tl">
                    <a:srgbClr val="000000">
                      <a:alpha val="43137"/>
                    </a:srgbClr>
                  </a:outerShdw>
                </a:effectLst>
              </a:rPr>
              <a:t>Regulations concerning who could enter the temple and where they were to be positioned (44:1-14)</a:t>
            </a:r>
          </a:p>
          <a:p>
            <a:pPr marL="682625" lvl="1" indent="-334963">
              <a:tabLst>
                <a:tab pos="692150" algn="l"/>
              </a:tabLst>
            </a:pPr>
            <a:r>
              <a:rPr lang="en-US" sz="3000" i="1" dirty="0">
                <a:solidFill>
                  <a:srgbClr val="C00000"/>
                </a:solidFill>
                <a:effectLst>
                  <a:outerShdw blurRad="38100" dist="38100" dir="2700000" algn="tl">
                    <a:srgbClr val="000000">
                      <a:alpha val="43137"/>
                    </a:srgbClr>
                  </a:outerShdw>
                </a:effectLst>
              </a:rPr>
              <a:t>Foreigners in “heart” or “flesh” would be excluded (44:4-9)</a:t>
            </a:r>
          </a:p>
          <a:p>
            <a:pPr marL="682625" lvl="1" indent="-334963">
              <a:tabLst>
                <a:tab pos="692150" algn="l"/>
              </a:tabLst>
            </a:pPr>
            <a:r>
              <a:rPr lang="en-US" sz="3000" i="1" dirty="0">
                <a:solidFill>
                  <a:srgbClr val="C00000"/>
                </a:solidFill>
                <a:effectLst>
                  <a:outerShdw blurRad="38100" dist="38100" dir="2700000" algn="tl">
                    <a:srgbClr val="000000">
                      <a:alpha val="43137"/>
                    </a:srgbClr>
                  </a:outerShdw>
                </a:effectLst>
              </a:rPr>
              <a:t>Levites who had participated in idolatry could not minister to the Lord, but could serve as gatekeepers, etc. (44:10-14)</a:t>
            </a:r>
          </a:p>
          <a:p>
            <a:pPr marL="282575" indent="-282575">
              <a:tabLst>
                <a:tab pos="692150" algn="l"/>
              </a:tabLst>
            </a:pPr>
            <a:r>
              <a:rPr lang="en-US" sz="3200" dirty="0">
                <a:effectLst>
                  <a:outerShdw blurRad="38100" dist="38100" dir="2700000" algn="tl">
                    <a:srgbClr val="000000">
                      <a:alpha val="43137"/>
                    </a:srgbClr>
                  </a:outerShdw>
                </a:effectLst>
              </a:rPr>
              <a:t>Regulations for the priests of the Lord who will serve (44:15-31)</a:t>
            </a:r>
          </a:p>
          <a:p>
            <a:pPr marL="682625" lvl="1" indent="-334963">
              <a:tabLst>
                <a:tab pos="631825" algn="l"/>
              </a:tabLst>
            </a:pPr>
            <a:r>
              <a:rPr lang="en-US" sz="3000" i="1" dirty="0">
                <a:solidFill>
                  <a:srgbClr val="C00000"/>
                </a:solidFill>
                <a:effectLst>
                  <a:outerShdw blurRad="38100" dist="38100" dir="2700000" algn="tl">
                    <a:srgbClr val="000000">
                      <a:alpha val="43137"/>
                    </a:srgbClr>
                  </a:outerShdw>
                </a:effectLst>
              </a:rPr>
              <a:t>The sons of Zadok who had been faithful (44:15-16;                 2 Samuel 8:17; 15:24ff)</a:t>
            </a:r>
          </a:p>
          <a:p>
            <a:pPr marL="682625" lvl="1" indent="-334963">
              <a:tabLst>
                <a:tab pos="631825" algn="l"/>
              </a:tabLst>
            </a:pPr>
            <a:r>
              <a:rPr lang="en-US" sz="3000" i="1" dirty="0">
                <a:solidFill>
                  <a:srgbClr val="C00000"/>
                </a:solidFill>
                <a:effectLst>
                  <a:outerShdw blurRad="38100" dist="38100" dir="2700000" algn="tl">
                    <a:srgbClr val="000000">
                      <a:alpha val="43137"/>
                    </a:srgbClr>
                  </a:outerShdw>
                </a:effectLst>
              </a:rPr>
              <a:t>Their attire and conduct (44:17-22)</a:t>
            </a:r>
          </a:p>
          <a:p>
            <a:pPr marL="682625" lvl="1" indent="-334963">
              <a:tabLst>
                <a:tab pos="631825" algn="l"/>
              </a:tabLst>
            </a:pPr>
            <a:r>
              <a:rPr lang="en-US" sz="3000" i="1" dirty="0">
                <a:solidFill>
                  <a:srgbClr val="C00000"/>
                </a:solidFill>
                <a:effectLst>
                  <a:outerShdw blurRad="38100" dist="38100" dir="2700000" algn="tl">
                    <a:srgbClr val="000000">
                      <a:alpha val="43137"/>
                    </a:srgbClr>
                  </a:outerShdw>
                </a:effectLst>
              </a:rPr>
              <a:t>Their function of teaching and judging (44:23-27)</a:t>
            </a:r>
          </a:p>
          <a:p>
            <a:pPr marL="682625" lvl="1" indent="-334963">
              <a:tabLst>
                <a:tab pos="631825" algn="l"/>
              </a:tabLst>
            </a:pPr>
            <a:r>
              <a:rPr lang="en-US" sz="3000" i="1" dirty="0">
                <a:solidFill>
                  <a:srgbClr val="C00000"/>
                </a:solidFill>
                <a:effectLst>
                  <a:outerShdw blurRad="38100" dist="38100" dir="2700000" algn="tl">
                    <a:srgbClr val="000000">
                      <a:alpha val="43137"/>
                    </a:srgbClr>
                  </a:outerShdw>
                </a:effectLst>
              </a:rPr>
              <a:t>Their inheritance and portion (44:28-31)</a:t>
            </a:r>
          </a:p>
        </p:txBody>
      </p:sp>
    </p:spTree>
    <p:extLst>
      <p:ext uri="{BB962C8B-B14F-4D97-AF65-F5344CB8AC3E}">
        <p14:creationId xmlns:p14="http://schemas.microsoft.com/office/powerpoint/2010/main" val="244081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25 – Ezekiel 44-48</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54744" y="1519311"/>
            <a:ext cx="8989256" cy="5405956"/>
          </a:xfrm>
        </p:spPr>
        <p:txBody>
          <a:bodyPr>
            <a:normAutofit fontScale="92500"/>
          </a:bodyPr>
          <a:lstStyle/>
          <a:p>
            <a:pPr marL="0" indent="0">
              <a:buNone/>
            </a:pPr>
            <a:r>
              <a:rPr lang="en-US" sz="3600" b="1" dirty="0">
                <a:effectLst>
                  <a:outerShdw blurRad="38100" dist="38100" dir="2700000" algn="tl">
                    <a:srgbClr val="000000">
                      <a:alpha val="43137"/>
                    </a:srgbClr>
                  </a:outerShdw>
                </a:effectLst>
              </a:rPr>
              <a:t>Regulations for Worship</a:t>
            </a:r>
            <a:endParaRPr lang="en-US" sz="3600" dirty="0">
              <a:effectLst>
                <a:outerShdw blurRad="38100" dist="38100" dir="2700000" algn="tl">
                  <a:srgbClr val="000000">
                    <a:alpha val="43137"/>
                  </a:srgbClr>
                </a:outerShdw>
              </a:effectLst>
            </a:endParaRPr>
          </a:p>
          <a:p>
            <a:pPr marL="282575" indent="-282575">
              <a:tabLst>
                <a:tab pos="692150" algn="l"/>
              </a:tabLst>
            </a:pPr>
            <a:r>
              <a:rPr lang="en-US" sz="3200" dirty="0">
                <a:effectLst>
                  <a:outerShdw blurRad="38100" dist="38100" dir="2700000" algn="tl">
                    <a:srgbClr val="000000">
                      <a:alpha val="43137"/>
                    </a:srgbClr>
                  </a:outerShdw>
                </a:effectLst>
              </a:rPr>
              <a:t>Holy land for holy leaders (45:1-12)</a:t>
            </a:r>
          </a:p>
          <a:p>
            <a:pPr marL="739775" lvl="1" indent="-282575">
              <a:tabLst>
                <a:tab pos="692150" algn="l"/>
              </a:tabLst>
            </a:pPr>
            <a:r>
              <a:rPr lang="en-US" sz="2800" i="1" dirty="0">
                <a:solidFill>
                  <a:srgbClr val="C00000"/>
                </a:solidFill>
                <a:effectLst>
                  <a:outerShdw blurRad="38100" dist="38100" dir="2700000" algn="tl">
                    <a:srgbClr val="000000">
                      <a:alpha val="43137"/>
                    </a:srgbClr>
                  </a:outerShdw>
                </a:effectLst>
              </a:rPr>
              <a:t>The need for the princes to deal righteously and fairly    (45:9-12)</a:t>
            </a:r>
          </a:p>
          <a:p>
            <a:pPr marL="282575" indent="-282575">
              <a:tabLst>
                <a:tab pos="692150" algn="l"/>
              </a:tabLst>
            </a:pPr>
            <a:r>
              <a:rPr lang="en-US" sz="3200" dirty="0">
                <a:effectLst>
                  <a:outerShdw blurRad="38100" dist="38100" dir="2700000" algn="tl">
                    <a:srgbClr val="000000">
                      <a:alpha val="43137"/>
                    </a:srgbClr>
                  </a:outerShdw>
                </a:effectLst>
              </a:rPr>
              <a:t>Regulations for sacrifices and sacred days </a:t>
            </a:r>
            <a:r>
              <a:rPr lang="en-US" sz="3000" dirty="0">
                <a:effectLst>
                  <a:outerShdw blurRad="38100" dist="38100" dir="2700000" algn="tl">
                    <a:srgbClr val="000000">
                      <a:alpha val="43137"/>
                    </a:srgbClr>
                  </a:outerShdw>
                </a:effectLst>
              </a:rPr>
              <a:t>(45:13-46:24)</a:t>
            </a:r>
            <a:endParaRPr lang="en-US" sz="3200" dirty="0">
              <a:effectLst>
                <a:outerShdw blurRad="38100" dist="38100" dir="2700000" algn="tl">
                  <a:srgbClr val="000000">
                    <a:alpha val="43137"/>
                  </a:srgbClr>
                </a:outerShdw>
              </a:effectLst>
            </a:endParaRPr>
          </a:p>
          <a:p>
            <a:pPr marL="739775" lvl="1" indent="-282575">
              <a:tabLst>
                <a:tab pos="692150" algn="l"/>
              </a:tabLst>
            </a:pPr>
            <a:r>
              <a:rPr lang="en-US" sz="2800" i="1" dirty="0">
                <a:solidFill>
                  <a:srgbClr val="C00000"/>
                </a:solidFill>
                <a:effectLst>
                  <a:outerShdw blurRad="38100" dist="38100" dir="2700000" algn="tl">
                    <a:srgbClr val="000000">
                      <a:alpha val="43137"/>
                    </a:srgbClr>
                  </a:outerShdw>
                </a:effectLst>
              </a:rPr>
              <a:t>The people’s offering for the prince (45:13-17)</a:t>
            </a:r>
          </a:p>
          <a:p>
            <a:pPr marL="739775" lvl="1" indent="-282575">
              <a:tabLst>
                <a:tab pos="692150" algn="l"/>
              </a:tabLst>
            </a:pPr>
            <a:r>
              <a:rPr lang="en-US" sz="2800" i="1" dirty="0">
                <a:solidFill>
                  <a:srgbClr val="C00000"/>
                </a:solidFill>
                <a:effectLst>
                  <a:outerShdw blurRad="38100" dist="38100" dir="2700000" algn="tl">
                    <a:srgbClr val="000000">
                      <a:alpha val="43137"/>
                    </a:srgbClr>
                  </a:outerShdw>
                </a:effectLst>
              </a:rPr>
              <a:t>The sin offerings (45:18-20)</a:t>
            </a:r>
          </a:p>
          <a:p>
            <a:pPr marL="739775" lvl="1" indent="-282575">
              <a:tabLst>
                <a:tab pos="692150" algn="l"/>
              </a:tabLst>
            </a:pPr>
            <a:r>
              <a:rPr lang="en-US" sz="2800" i="1" dirty="0">
                <a:solidFill>
                  <a:srgbClr val="C00000"/>
                </a:solidFill>
                <a:effectLst>
                  <a:outerShdw blurRad="38100" dist="38100" dir="2700000" algn="tl">
                    <a:srgbClr val="000000">
                      <a:alpha val="43137"/>
                    </a:srgbClr>
                  </a:outerShdw>
                </a:effectLst>
              </a:rPr>
              <a:t>Sacrifices for feasts and holy days (45:21—46:8)</a:t>
            </a:r>
          </a:p>
          <a:p>
            <a:pPr marL="739775" lvl="1" indent="-282575">
              <a:tabLst>
                <a:tab pos="692150" algn="l"/>
              </a:tabLst>
            </a:pPr>
            <a:r>
              <a:rPr lang="en-US" sz="2800" i="1" dirty="0">
                <a:solidFill>
                  <a:srgbClr val="C00000"/>
                </a:solidFill>
                <a:effectLst>
                  <a:outerShdw blurRad="38100" dist="38100" dir="2700000" algn="tl">
                    <a:srgbClr val="000000">
                      <a:alpha val="43137"/>
                    </a:srgbClr>
                  </a:outerShdw>
                </a:effectLst>
              </a:rPr>
              <a:t>Entrance and exit for the worshippers (46:9-15)</a:t>
            </a:r>
          </a:p>
          <a:p>
            <a:pPr marL="739775" lvl="1" indent="-282575">
              <a:tabLst>
                <a:tab pos="692150" algn="l"/>
              </a:tabLst>
            </a:pPr>
            <a:r>
              <a:rPr lang="en-US" sz="2800" i="1" dirty="0">
                <a:solidFill>
                  <a:srgbClr val="C00000"/>
                </a:solidFill>
                <a:effectLst>
                  <a:outerShdw blurRad="38100" dist="38100" dir="2700000" algn="tl">
                    <a:srgbClr val="000000">
                      <a:alpha val="43137"/>
                    </a:srgbClr>
                  </a:outerShdw>
                </a:effectLst>
              </a:rPr>
              <a:t>The inheritance of the prince (46:16-18)</a:t>
            </a:r>
          </a:p>
          <a:p>
            <a:pPr marL="739775" lvl="1" indent="-282575">
              <a:tabLst>
                <a:tab pos="692150" algn="l"/>
              </a:tabLst>
            </a:pPr>
            <a:r>
              <a:rPr lang="en-US" sz="2800" i="1" dirty="0">
                <a:solidFill>
                  <a:srgbClr val="C00000"/>
                </a:solidFill>
                <a:effectLst>
                  <a:outerShdw blurRad="38100" dist="38100" dir="2700000" algn="tl">
                    <a:srgbClr val="000000">
                      <a:alpha val="43137"/>
                    </a:srgbClr>
                  </a:outerShdw>
                </a:effectLst>
              </a:rPr>
              <a:t>Sacrificial kitchens for the priests and the people (46:19-24)</a:t>
            </a:r>
          </a:p>
          <a:p>
            <a:pPr marL="282575" indent="-282575">
              <a:tabLst>
                <a:tab pos="692150" algn="l"/>
              </a:tabLst>
            </a:pPr>
            <a:endParaRPr lang="en-US" sz="3200" dirty="0">
              <a:effectLst>
                <a:outerShdw blurRad="38100" dist="38100" dir="2700000" algn="tl">
                  <a:srgbClr val="000000">
                    <a:alpha val="43137"/>
                  </a:srgbClr>
                </a:outerShdw>
              </a:effectLst>
            </a:endParaRPr>
          </a:p>
          <a:p>
            <a:pPr marL="347663" indent="-347663">
              <a:tabLst>
                <a:tab pos="692150" algn="l"/>
              </a:tabLst>
            </a:pP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372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25 – Ezekiel 44-48</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53218" y="1512459"/>
            <a:ext cx="8890782" cy="5377821"/>
          </a:xfrm>
        </p:spPr>
        <p:txBody>
          <a:bodyPr>
            <a:normAutofit/>
          </a:bodyPr>
          <a:lstStyle/>
          <a:p>
            <a:pPr marL="0" indent="0">
              <a:buNone/>
            </a:pPr>
            <a:r>
              <a:rPr lang="en-US" sz="3600" b="1" dirty="0">
                <a:effectLst>
                  <a:outerShdw blurRad="38100" dist="38100" dir="2700000" algn="tl">
                    <a:srgbClr val="000000">
                      <a:alpha val="43137"/>
                    </a:srgbClr>
                  </a:outerShdw>
                </a:effectLst>
              </a:rPr>
              <a:t>A Description of the Future Land</a:t>
            </a:r>
            <a:endParaRPr lang="en-US" sz="3600" dirty="0">
              <a:effectLst>
                <a:outerShdw blurRad="38100" dist="38100" dir="2700000" algn="tl">
                  <a:srgbClr val="000000">
                    <a:alpha val="43137"/>
                  </a:srgbClr>
                </a:outerShdw>
              </a:effectLst>
            </a:endParaRPr>
          </a:p>
          <a:p>
            <a:pPr marL="347663" indent="-347663">
              <a:tabLst>
                <a:tab pos="692150" algn="l"/>
              </a:tabLst>
            </a:pPr>
            <a:r>
              <a:rPr lang="en-US" sz="3200" dirty="0">
                <a:effectLst>
                  <a:outerShdw blurRad="38100" dist="38100" dir="2700000" algn="tl">
                    <a:srgbClr val="000000">
                      <a:alpha val="43137"/>
                    </a:srgbClr>
                  </a:outerShdw>
                </a:effectLst>
              </a:rPr>
              <a:t>The river of the water of life (47:1-12; Rev. 22:1-2)</a:t>
            </a:r>
          </a:p>
        </p:txBody>
      </p:sp>
      <p:pic>
        <p:nvPicPr>
          <p:cNvPr id="3074" name="Picture 2" descr="Image result for ezekiel 47 river of life">
            <a:extLst>
              <a:ext uri="{FF2B5EF4-FFF2-40B4-BE49-F238E27FC236}">
                <a16:creationId xmlns:a16="http://schemas.microsoft.com/office/drawing/2014/main" id="{C0D93D66-393B-4DB8-A662-9EF478973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236" y="3082121"/>
            <a:ext cx="3513087" cy="3099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id="{B7E34B8C-6B95-4EA3-983D-A3061F4D2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41" y="3082121"/>
            <a:ext cx="5237018" cy="3099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18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6393-5EB5-4731-9228-122C1FAAB0B0}"/>
              </a:ext>
            </a:extLst>
          </p:cNvPr>
          <p:cNvSpPr>
            <a:spLocks noGrp="1"/>
          </p:cNvSpPr>
          <p:nvPr>
            <p:ph type="title"/>
          </p:nvPr>
        </p:nvSpPr>
        <p:spPr>
          <a:xfrm>
            <a:off x="-1492571" y="365126"/>
            <a:ext cx="12834889" cy="1563715"/>
          </a:xfrm>
        </p:spPr>
        <p:txBody>
          <a:bodyPr/>
          <a:lstStyle/>
          <a:p>
            <a:endParaRPr lang="en-US"/>
          </a:p>
        </p:txBody>
      </p:sp>
      <p:sp>
        <p:nvSpPr>
          <p:cNvPr id="3" name="Content Placeholder 2">
            <a:extLst>
              <a:ext uri="{FF2B5EF4-FFF2-40B4-BE49-F238E27FC236}">
                <a16:creationId xmlns:a16="http://schemas.microsoft.com/office/drawing/2014/main" id="{E274A492-8209-44EE-A54E-4C163459DDCF}"/>
              </a:ext>
            </a:extLst>
          </p:cNvPr>
          <p:cNvSpPr>
            <a:spLocks noGrp="1"/>
          </p:cNvSpPr>
          <p:nvPr>
            <p:ph idx="1"/>
          </p:nvPr>
        </p:nvSpPr>
        <p:spPr>
          <a:xfrm>
            <a:off x="-1492571" y="1825625"/>
            <a:ext cx="12834889" cy="5133104"/>
          </a:xfrm>
        </p:spPr>
        <p:txBody>
          <a:bodyPr/>
          <a:lstStyle/>
          <a:p>
            <a:endParaRPr lang="en-US"/>
          </a:p>
        </p:txBody>
      </p:sp>
      <p:pic>
        <p:nvPicPr>
          <p:cNvPr id="3074" name="Picture 2" descr="Image result for Ezekiel 40">
            <a:extLst>
              <a:ext uri="{FF2B5EF4-FFF2-40B4-BE49-F238E27FC236}">
                <a16:creationId xmlns:a16="http://schemas.microsoft.com/office/drawing/2014/main" id="{CB976A81-EEC7-436E-B2A6-D4327FF48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76" y="0"/>
            <a:ext cx="9030424" cy="674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8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25 – Ezekiel 44-48</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40677" y="1589649"/>
            <a:ext cx="8890782" cy="5377821"/>
          </a:xfrm>
        </p:spPr>
        <p:txBody>
          <a:bodyPr>
            <a:normAutofit lnSpcReduction="10000"/>
          </a:bodyPr>
          <a:lstStyle/>
          <a:p>
            <a:pPr marL="0" indent="0">
              <a:buNone/>
            </a:pPr>
            <a:r>
              <a:rPr lang="en-US" sz="3600" b="1" dirty="0">
                <a:effectLst>
                  <a:outerShdw blurRad="38100" dist="38100" dir="2700000" algn="tl">
                    <a:srgbClr val="000000">
                      <a:alpha val="43137"/>
                    </a:srgbClr>
                  </a:outerShdw>
                </a:effectLst>
              </a:rPr>
              <a:t>A Description of the Future Land</a:t>
            </a:r>
            <a:endParaRPr lang="en-US" sz="3600" dirty="0">
              <a:effectLst>
                <a:outerShdw blurRad="38100" dist="38100" dir="2700000" algn="tl">
                  <a:srgbClr val="000000">
                    <a:alpha val="43137"/>
                  </a:srgbClr>
                </a:outerShdw>
              </a:effectLst>
            </a:endParaRPr>
          </a:p>
          <a:p>
            <a:pPr marL="347663" indent="-347663">
              <a:tabLst>
                <a:tab pos="692150" algn="l"/>
              </a:tabLst>
            </a:pPr>
            <a:r>
              <a:rPr lang="en-US" sz="3200" dirty="0">
                <a:effectLst>
                  <a:outerShdw blurRad="38100" dist="38100" dir="2700000" algn="tl">
                    <a:srgbClr val="000000">
                      <a:alpha val="43137"/>
                    </a:srgbClr>
                  </a:outerShdw>
                </a:effectLst>
              </a:rPr>
              <a:t>The river of the water of life (47:1-12; Rev. 22:1-2)</a:t>
            </a:r>
          </a:p>
          <a:p>
            <a:pPr marL="347663" indent="-347663">
              <a:tabLst>
                <a:tab pos="692150" algn="l"/>
              </a:tabLst>
            </a:pPr>
            <a:r>
              <a:rPr lang="en-US" sz="3200" dirty="0">
                <a:effectLst>
                  <a:outerShdw blurRad="38100" dist="38100" dir="2700000" algn="tl">
                    <a:srgbClr val="000000">
                      <a:alpha val="43137"/>
                    </a:srgbClr>
                  </a:outerShdw>
                </a:effectLst>
              </a:rPr>
              <a:t>The land and its boundaries (47:13-23, cf. Hebrews 4)</a:t>
            </a:r>
          </a:p>
          <a:p>
            <a:pPr marL="804863" lvl="1" indent="-347663">
              <a:tabLst>
                <a:tab pos="692150" algn="l"/>
              </a:tabLst>
            </a:pPr>
            <a:r>
              <a:rPr lang="en-US" sz="3000" i="1" dirty="0">
                <a:solidFill>
                  <a:srgbClr val="800000"/>
                </a:solidFill>
                <a:effectLst>
                  <a:outerShdw blurRad="38100" dist="38100" dir="2700000" algn="tl">
                    <a:srgbClr val="000000">
                      <a:alpha val="43137"/>
                    </a:srgbClr>
                  </a:outerShdw>
                </a:effectLst>
              </a:rPr>
              <a:t>Foreigners would inherit land (47:22-23)</a:t>
            </a:r>
          </a:p>
          <a:p>
            <a:pPr marL="347663" indent="-347663">
              <a:tabLst>
                <a:tab pos="692150" algn="l"/>
              </a:tabLst>
            </a:pPr>
            <a:r>
              <a:rPr lang="en-US" sz="3200" dirty="0">
                <a:effectLst>
                  <a:outerShdw blurRad="38100" dist="38100" dir="2700000" algn="tl">
                    <a:srgbClr val="000000">
                      <a:alpha val="43137"/>
                    </a:srgbClr>
                  </a:outerShdw>
                </a:effectLst>
              </a:rPr>
              <a:t>An allotment for every tribe, with the holy city in the midst of God’s holy people (48:1-35)</a:t>
            </a:r>
          </a:p>
          <a:p>
            <a:pPr marL="804863" lvl="1" indent="-347663">
              <a:tabLst>
                <a:tab pos="692150" algn="l"/>
              </a:tabLst>
            </a:pPr>
            <a:r>
              <a:rPr lang="en-US" sz="2800" i="1" dirty="0">
                <a:solidFill>
                  <a:srgbClr val="800000"/>
                </a:solidFill>
                <a:effectLst>
                  <a:outerShdw blurRad="38100" dist="38100" dir="2700000" algn="tl">
                    <a:srgbClr val="000000">
                      <a:alpha val="43137"/>
                    </a:srgbClr>
                  </a:outerShdw>
                </a:effectLst>
              </a:rPr>
              <a:t>The land portion for the seven northern tribes (48:1-7)</a:t>
            </a:r>
          </a:p>
          <a:p>
            <a:pPr marL="804863" lvl="1" indent="-347663">
              <a:tabLst>
                <a:tab pos="692150" algn="l"/>
              </a:tabLst>
            </a:pPr>
            <a:r>
              <a:rPr lang="en-US" sz="2800" i="1" dirty="0">
                <a:solidFill>
                  <a:srgbClr val="800000"/>
                </a:solidFill>
                <a:effectLst>
                  <a:outerShdw blurRad="38100" dist="38100" dir="2700000" algn="tl">
                    <a:srgbClr val="000000">
                      <a:alpha val="43137"/>
                    </a:srgbClr>
                  </a:outerShdw>
                </a:effectLst>
              </a:rPr>
              <a:t>The portion for the Lord, the sanctuary, and the priests (48:8-22).</a:t>
            </a:r>
            <a:r>
              <a:rPr lang="en-US" sz="2800" dirty="0">
                <a:effectLst>
                  <a:outerShdw blurRad="38100" dist="38100" dir="2700000" algn="tl">
                    <a:srgbClr val="000000">
                      <a:alpha val="43137"/>
                    </a:srgbClr>
                  </a:outerShdw>
                </a:effectLst>
              </a:rPr>
              <a:t> Note the use of the words “holy” and “set apart” (esp. 48:12)</a:t>
            </a:r>
            <a:endParaRPr lang="en-US" sz="2800" i="1" dirty="0">
              <a:solidFill>
                <a:srgbClr val="C00000"/>
              </a:solidFill>
              <a:effectLst>
                <a:outerShdw blurRad="38100" dist="38100" dir="2700000" algn="tl">
                  <a:srgbClr val="000000">
                    <a:alpha val="43137"/>
                  </a:srgbClr>
                </a:outerShdw>
              </a:effectLst>
            </a:endParaRPr>
          </a:p>
          <a:p>
            <a:pPr marL="804863" lvl="1" indent="-347663">
              <a:tabLst>
                <a:tab pos="692150" algn="l"/>
              </a:tabLst>
            </a:pPr>
            <a:r>
              <a:rPr lang="en-US" sz="2800" i="1" dirty="0">
                <a:solidFill>
                  <a:srgbClr val="800000"/>
                </a:solidFill>
                <a:effectLst>
                  <a:outerShdw blurRad="38100" dist="38100" dir="2700000" algn="tl">
                    <a:srgbClr val="000000">
                      <a:alpha val="43137"/>
                    </a:srgbClr>
                  </a:outerShdw>
                </a:effectLst>
              </a:rPr>
              <a:t>The portion for the southern tribes (48:23-29)</a:t>
            </a:r>
          </a:p>
        </p:txBody>
      </p:sp>
    </p:spTree>
    <p:extLst>
      <p:ext uri="{BB962C8B-B14F-4D97-AF65-F5344CB8AC3E}">
        <p14:creationId xmlns:p14="http://schemas.microsoft.com/office/powerpoint/2010/main" val="342312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EC90-76E4-4420-9C16-52BF374E96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295F35-6C11-4DCE-AAD0-33FD9B591EF4}"/>
              </a:ext>
            </a:extLst>
          </p:cNvPr>
          <p:cNvSpPr>
            <a:spLocks noGrp="1"/>
          </p:cNvSpPr>
          <p:nvPr>
            <p:ph idx="1"/>
          </p:nvPr>
        </p:nvSpPr>
        <p:spPr/>
        <p:txBody>
          <a:bodyPr/>
          <a:lstStyle/>
          <a:p>
            <a:endParaRPr lang="en-US"/>
          </a:p>
        </p:txBody>
      </p:sp>
      <p:pic>
        <p:nvPicPr>
          <p:cNvPr id="2050" name="Picture 2" descr="Image result for ezekiel 48">
            <a:extLst>
              <a:ext uri="{FF2B5EF4-FFF2-40B4-BE49-F238E27FC236}">
                <a16:creationId xmlns:a16="http://schemas.microsoft.com/office/drawing/2014/main" id="{06529335-A851-4B6B-A69F-423258285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3915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1A6AF8-5FCE-44F7-841D-259C3FB315D7}"/>
              </a:ext>
            </a:extLst>
          </p:cNvPr>
          <p:cNvSpPr/>
          <p:nvPr/>
        </p:nvSpPr>
        <p:spPr>
          <a:xfrm>
            <a:off x="4667002" y="0"/>
            <a:ext cx="190005" cy="68580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48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2"/>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25 – Ezekiel 44-48</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40677" y="1589649"/>
            <a:ext cx="8890782" cy="5377821"/>
          </a:xfrm>
        </p:spPr>
        <p:txBody>
          <a:bodyPr>
            <a:normAutofit fontScale="92500" lnSpcReduction="10000"/>
          </a:bodyPr>
          <a:lstStyle/>
          <a:p>
            <a:pPr marL="0" indent="0">
              <a:buNone/>
            </a:pPr>
            <a:r>
              <a:rPr lang="en-US" sz="3600" b="1" dirty="0">
                <a:effectLst>
                  <a:outerShdw blurRad="38100" dist="38100" dir="2700000" algn="tl">
                    <a:srgbClr val="000000">
                      <a:alpha val="43137"/>
                    </a:srgbClr>
                  </a:outerShdw>
                </a:effectLst>
              </a:rPr>
              <a:t>A Description of the Future Land</a:t>
            </a:r>
            <a:endParaRPr lang="en-US" sz="3600" dirty="0">
              <a:effectLst>
                <a:outerShdw blurRad="38100" dist="38100" dir="2700000" algn="tl">
                  <a:srgbClr val="000000">
                    <a:alpha val="43137"/>
                  </a:srgbClr>
                </a:outerShdw>
              </a:effectLst>
            </a:endParaRPr>
          </a:p>
          <a:p>
            <a:pPr marL="347663" indent="-347663">
              <a:tabLst>
                <a:tab pos="692150" algn="l"/>
              </a:tabLst>
            </a:pPr>
            <a:r>
              <a:rPr lang="en-US" sz="3200" dirty="0">
                <a:effectLst>
                  <a:outerShdw blurRad="38100" dist="38100" dir="2700000" algn="tl">
                    <a:srgbClr val="000000">
                      <a:alpha val="43137"/>
                    </a:srgbClr>
                  </a:outerShdw>
                </a:effectLst>
              </a:rPr>
              <a:t>The river of the water of life (47:1-12; Rev. 22:1-2)</a:t>
            </a:r>
          </a:p>
          <a:p>
            <a:pPr marL="347663" indent="-347663">
              <a:tabLst>
                <a:tab pos="692150" algn="l"/>
              </a:tabLst>
            </a:pPr>
            <a:r>
              <a:rPr lang="en-US" sz="3200" dirty="0">
                <a:effectLst>
                  <a:outerShdw blurRad="38100" dist="38100" dir="2700000" algn="tl">
                    <a:srgbClr val="000000">
                      <a:alpha val="43137"/>
                    </a:srgbClr>
                  </a:outerShdw>
                </a:effectLst>
              </a:rPr>
              <a:t>The land and its boundaries (47:13-33, cf. Hebrews 4)</a:t>
            </a:r>
          </a:p>
          <a:p>
            <a:pPr marL="347663" indent="-347663">
              <a:tabLst>
                <a:tab pos="692150" algn="l"/>
              </a:tabLst>
            </a:pPr>
            <a:r>
              <a:rPr lang="en-US" sz="3200" dirty="0">
                <a:effectLst>
                  <a:outerShdw blurRad="38100" dist="38100" dir="2700000" algn="tl">
                    <a:srgbClr val="000000">
                      <a:alpha val="43137"/>
                    </a:srgbClr>
                  </a:outerShdw>
                </a:effectLst>
              </a:rPr>
              <a:t>An allotment for every tribe, with the holy city in the midst of God’s holy people (48:1-35)</a:t>
            </a:r>
          </a:p>
          <a:p>
            <a:pPr marL="804863" lvl="1" indent="-347663">
              <a:tabLst>
                <a:tab pos="692150" algn="l"/>
              </a:tabLst>
            </a:pPr>
            <a:r>
              <a:rPr lang="en-US" sz="2800" i="1" dirty="0">
                <a:solidFill>
                  <a:srgbClr val="C00000"/>
                </a:solidFill>
                <a:effectLst>
                  <a:outerShdw blurRad="38100" dist="38100" dir="2700000" algn="tl">
                    <a:srgbClr val="000000">
                      <a:alpha val="43137"/>
                    </a:srgbClr>
                  </a:outerShdw>
                </a:effectLst>
              </a:rPr>
              <a:t>The portion assigned to the seven northern tribes (48:1-7)</a:t>
            </a:r>
          </a:p>
          <a:p>
            <a:pPr marL="804863" lvl="1" indent="-347663">
              <a:tabLst>
                <a:tab pos="692150" algn="l"/>
              </a:tabLst>
            </a:pPr>
            <a:r>
              <a:rPr lang="en-US" sz="2800" i="1" dirty="0">
                <a:solidFill>
                  <a:srgbClr val="C00000"/>
                </a:solidFill>
                <a:effectLst>
                  <a:outerShdw blurRad="38100" dist="38100" dir="2700000" algn="tl">
                    <a:srgbClr val="000000">
                      <a:alpha val="43137"/>
                    </a:srgbClr>
                  </a:outerShdw>
                </a:effectLst>
              </a:rPr>
              <a:t>The portion for the Lord, the sanctuary, and the priests (48:8-22)</a:t>
            </a:r>
            <a:r>
              <a:rPr lang="en-US" sz="2800" dirty="0">
                <a:effectLst>
                  <a:outerShdw blurRad="38100" dist="38100" dir="2700000" algn="tl">
                    <a:srgbClr val="000000">
                      <a:alpha val="43137"/>
                    </a:srgbClr>
                  </a:outerShdw>
                </a:effectLst>
              </a:rPr>
              <a:t> Note the use of the words “holy” and “set apart” (esp. 48:12)</a:t>
            </a:r>
            <a:endParaRPr lang="en-US" sz="2800" i="1" dirty="0">
              <a:solidFill>
                <a:srgbClr val="C00000"/>
              </a:solidFill>
              <a:effectLst>
                <a:outerShdw blurRad="38100" dist="38100" dir="2700000" algn="tl">
                  <a:srgbClr val="000000">
                    <a:alpha val="43137"/>
                  </a:srgbClr>
                </a:outerShdw>
              </a:effectLst>
            </a:endParaRPr>
          </a:p>
          <a:p>
            <a:pPr marL="804863" lvl="1" indent="-347663">
              <a:tabLst>
                <a:tab pos="692150" algn="l"/>
              </a:tabLst>
            </a:pPr>
            <a:r>
              <a:rPr lang="en-US" sz="2800" i="1" dirty="0">
                <a:solidFill>
                  <a:srgbClr val="C00000"/>
                </a:solidFill>
                <a:effectLst>
                  <a:outerShdw blurRad="38100" dist="38100" dir="2700000" algn="tl">
                    <a:srgbClr val="000000">
                      <a:alpha val="43137"/>
                    </a:srgbClr>
                  </a:outerShdw>
                </a:effectLst>
              </a:rPr>
              <a:t>The portion for the southern tribes (48:23-29)</a:t>
            </a:r>
          </a:p>
          <a:p>
            <a:pPr marL="347663" indent="-347663">
              <a:tabLst>
                <a:tab pos="692150" algn="l"/>
              </a:tabLst>
            </a:pPr>
            <a:r>
              <a:rPr lang="en-US" sz="3500" dirty="0">
                <a:effectLst>
                  <a:outerShdw blurRad="38100" dist="38100" dir="2700000" algn="tl">
                    <a:srgbClr val="000000">
                      <a:alpha val="43137"/>
                    </a:srgbClr>
                  </a:outerShdw>
                </a:effectLst>
              </a:rPr>
              <a:t>The gates and the name of the city (48:30-35;                    cp. Revelation 21:12-14, 22)</a:t>
            </a:r>
          </a:p>
        </p:txBody>
      </p:sp>
    </p:spTree>
    <p:extLst>
      <p:ext uri="{BB962C8B-B14F-4D97-AF65-F5344CB8AC3E}">
        <p14:creationId xmlns:p14="http://schemas.microsoft.com/office/powerpoint/2010/main" val="253331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accent1">
                <a:lumMod val="5000"/>
                <a:lumOff val="95000"/>
              </a:schemeClr>
            </a:gs>
            <a:gs pos="78000">
              <a:srgbClr val="EEEEEC"/>
            </a:gs>
            <a:gs pos="91000">
              <a:srgbClr val="D3CDB9"/>
            </a:gs>
            <a:gs pos="100000">
              <a:srgbClr val="BAAD8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88533"/>
          </a:xfrm>
          <a:blipFill>
            <a:blip r:embed="rId3"/>
            <a:stretch>
              <a:fillRect/>
            </a:stretch>
          </a:blipFill>
        </p:spPr>
        <p:txBody>
          <a:bodyPr anchor="t">
            <a:normAutofit/>
          </a:bodyPr>
          <a:lstStyle/>
          <a:p>
            <a:r>
              <a:rPr lang="en-US" sz="6000" cap="small" dirty="0">
                <a:latin typeface="Algerian" panose="04020705040A02060702" pitchFamily="82" charset="0"/>
              </a:rPr>
              <a:t>Ezekiel		   </a:t>
            </a:r>
            <a:br>
              <a:rPr lang="en-US" sz="6000" cap="small" dirty="0">
                <a:latin typeface="Algerian" panose="04020705040A02060702" pitchFamily="82" charset="0"/>
              </a:rPr>
            </a:br>
            <a:r>
              <a:rPr lang="en-US" sz="3200" b="1" dirty="0">
                <a:effectLst>
                  <a:glow rad="101600">
                    <a:schemeClr val="accent2">
                      <a:lumMod val="20000"/>
                      <a:lumOff val="80000"/>
                      <a:alpha val="60000"/>
                    </a:schemeClr>
                  </a:glow>
                </a:effectLst>
                <a:latin typeface="+mn-lt"/>
              </a:rPr>
              <a:t>Lessons 25 – Ezekiel 44-48</a:t>
            </a:r>
            <a:endParaRPr lang="en-US" b="1" dirty="0">
              <a:effectLst>
                <a:glow rad="101600">
                  <a:schemeClr val="accent2">
                    <a:lumMod val="20000"/>
                    <a:lumOff val="80000"/>
                    <a:alpha val="60000"/>
                  </a:schemeClr>
                </a:glow>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40677" y="1589649"/>
            <a:ext cx="8890782" cy="5377821"/>
          </a:xfrm>
        </p:spPr>
        <p:txBody>
          <a:bodyPr>
            <a:normAutofit/>
          </a:bodyPr>
          <a:lstStyle/>
          <a:p>
            <a:pPr marL="0" indent="0">
              <a:buNone/>
            </a:pPr>
            <a:r>
              <a:rPr lang="en-US" sz="3600" b="1" dirty="0">
                <a:effectLst>
                  <a:outerShdw blurRad="38100" dist="38100" dir="2700000" algn="tl">
                    <a:srgbClr val="000000">
                      <a:alpha val="43137"/>
                    </a:srgbClr>
                  </a:outerShdw>
                </a:effectLst>
              </a:rPr>
              <a:t>Ezekiel’s Temple paralleled to the Church</a:t>
            </a:r>
            <a:endParaRPr lang="en-US" sz="3600" dirty="0">
              <a:effectLst>
                <a:outerShdw blurRad="38100" dist="38100" dir="2700000" algn="tl">
                  <a:srgbClr val="000000">
                    <a:alpha val="43137"/>
                  </a:srgbClr>
                </a:outerShdw>
              </a:effectLst>
            </a:endParaRPr>
          </a:p>
          <a:p>
            <a:pPr marL="0" indent="0">
              <a:buNone/>
              <a:tabLst>
                <a:tab pos="692150" algn="l"/>
              </a:tabLst>
            </a:pPr>
            <a:r>
              <a:rPr lang="en-US" sz="3200" dirty="0">
                <a:effectLst>
                  <a:outerShdw blurRad="38100" dist="38100" dir="2700000" algn="tl">
                    <a:srgbClr val="000000">
                      <a:alpha val="43137"/>
                    </a:srgbClr>
                  </a:outerShdw>
                </a:effectLst>
              </a:rPr>
              <a:t>Only those who meet God’s qualifications would be allowed to serve:</a:t>
            </a:r>
          </a:p>
          <a:p>
            <a:pPr>
              <a:tabLst>
                <a:tab pos="692150" algn="l"/>
              </a:tabLst>
            </a:pPr>
            <a:r>
              <a:rPr lang="en-US" sz="3200" i="1" dirty="0">
                <a:solidFill>
                  <a:srgbClr val="800000"/>
                </a:solidFill>
                <a:effectLst>
                  <a:outerShdw blurRad="38100" dist="38100" dir="2700000" algn="tl">
                    <a:srgbClr val="000000">
                      <a:alpha val="43137"/>
                    </a:srgbClr>
                  </a:outerShdw>
                </a:effectLst>
              </a:rPr>
              <a:t>Circumcision (44:9; Rom. 2:28-29; Col. 2:11-13)</a:t>
            </a:r>
          </a:p>
          <a:p>
            <a:pPr>
              <a:tabLst>
                <a:tab pos="692150" algn="l"/>
              </a:tabLst>
            </a:pPr>
            <a:r>
              <a:rPr lang="en-US" sz="3200" i="1" dirty="0">
                <a:solidFill>
                  <a:srgbClr val="800000"/>
                </a:solidFill>
                <a:effectLst>
                  <a:outerShdw blurRad="38100" dist="38100" dir="2700000" algn="tl">
                    <a:srgbClr val="000000">
                      <a:alpha val="43137"/>
                    </a:srgbClr>
                  </a:outerShdw>
                </a:effectLst>
              </a:rPr>
              <a:t>Qualifications for special servants (44:10, 15,                     1 Timothy 3:1-13)</a:t>
            </a:r>
          </a:p>
          <a:p>
            <a:pPr>
              <a:tabLst>
                <a:tab pos="692150" algn="l"/>
              </a:tabLst>
            </a:pPr>
            <a:r>
              <a:rPr lang="en-US" sz="3200" i="1" dirty="0">
                <a:solidFill>
                  <a:srgbClr val="800000"/>
                </a:solidFill>
                <a:effectLst>
                  <a:outerShdw blurRad="38100" dist="38100" dir="2700000" algn="tl">
                    <a:srgbClr val="000000">
                      <a:alpha val="43137"/>
                    </a:srgbClr>
                  </a:outerShdw>
                </a:effectLst>
              </a:rPr>
              <a:t>What they teach (44:23)</a:t>
            </a:r>
          </a:p>
          <a:p>
            <a:pPr>
              <a:tabLst>
                <a:tab pos="692150" algn="l"/>
              </a:tabLst>
            </a:pPr>
            <a:r>
              <a:rPr lang="en-US" sz="3200" i="1" dirty="0">
                <a:solidFill>
                  <a:srgbClr val="800000"/>
                </a:solidFill>
                <a:effectLst>
                  <a:outerShdw blurRad="38100" dist="38100" dir="2700000" algn="tl">
                    <a:srgbClr val="000000">
                      <a:alpha val="43137"/>
                    </a:srgbClr>
                  </a:outerShdw>
                </a:effectLst>
              </a:rPr>
              <a:t>How they worship (46:1-9)</a:t>
            </a:r>
            <a:endParaRPr lang="en-US" sz="3500" i="1"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701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531</Words>
  <Application>Microsoft Office PowerPoint</Application>
  <PresentationFormat>On-screen Show (4:3)</PresentationFormat>
  <Paragraphs>54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Algerian</vt:lpstr>
      <vt:lpstr>Calibri Light</vt:lpstr>
      <vt:lpstr>Calibri</vt:lpstr>
      <vt:lpstr>Arial</vt:lpstr>
      <vt:lpstr>Office Theme</vt:lpstr>
      <vt:lpstr>Ezekiel</vt:lpstr>
      <vt:lpstr>Ezekiel      Lessons 25 – Ezekiel 44-48</vt:lpstr>
      <vt:lpstr>Ezekiel      Lessons 25 – Ezekiel 44-48</vt:lpstr>
      <vt:lpstr>Ezekiel      Lessons 25 – Ezekiel 44-48</vt:lpstr>
      <vt:lpstr>PowerPoint Presentation</vt:lpstr>
      <vt:lpstr>Ezekiel      Lessons 25 – Ezekiel 44-48</vt:lpstr>
      <vt:lpstr>PowerPoint Presentation</vt:lpstr>
      <vt:lpstr>Ezekiel      Lessons 25 – Ezekiel 44-48</vt:lpstr>
      <vt:lpstr>Ezekiel      Lessons 25 – Ezekiel 44-48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Ezekiel</dc:title>
  <dc:creator>Eastside Enlightener</dc:creator>
  <cp:lastModifiedBy>Eastside Enlightener</cp:lastModifiedBy>
  <cp:revision>8</cp:revision>
  <cp:lastPrinted>2018-11-28T20:51:49Z</cp:lastPrinted>
  <dcterms:created xsi:type="dcterms:W3CDTF">2018-11-28T17:34:03Z</dcterms:created>
  <dcterms:modified xsi:type="dcterms:W3CDTF">2018-11-28T21:11:19Z</dcterms:modified>
</cp:coreProperties>
</file>