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4"/>
  </p:notesMasterIdLst>
  <p:sldIdLst>
    <p:sldId id="256" r:id="rId2"/>
    <p:sldId id="298" r:id="rId3"/>
    <p:sldId id="465" r:id="rId4"/>
    <p:sldId id="452" r:id="rId5"/>
    <p:sldId id="451" r:id="rId6"/>
    <p:sldId id="432" r:id="rId7"/>
    <p:sldId id="454" r:id="rId8"/>
    <p:sldId id="456" r:id="rId9"/>
    <p:sldId id="464" r:id="rId10"/>
    <p:sldId id="463" r:id="rId11"/>
    <p:sldId id="458" r:id="rId12"/>
    <p:sldId id="461" r:id="rId13"/>
    <p:sldId id="466" r:id="rId14"/>
    <p:sldId id="467" r:id="rId15"/>
    <p:sldId id="468" r:id="rId16"/>
    <p:sldId id="469" r:id="rId17"/>
    <p:sldId id="470" r:id="rId18"/>
    <p:sldId id="471" r:id="rId19"/>
    <p:sldId id="472" r:id="rId20"/>
    <p:sldId id="475" r:id="rId21"/>
    <p:sldId id="473" r:id="rId22"/>
    <p:sldId id="47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7D0"/>
    <a:srgbClr val="00FF00"/>
    <a:srgbClr val="D252C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55" autoAdjust="0"/>
    <p:restoredTop sz="95033" autoAdjust="0"/>
  </p:normalViewPr>
  <p:slideViewPr>
    <p:cSldViewPr snapToGrid="0">
      <p:cViewPr varScale="1">
        <p:scale>
          <a:sx n="75" d="100"/>
          <a:sy n="75" d="100"/>
        </p:scale>
        <p:origin x="1075" y="58"/>
      </p:cViewPr>
      <p:guideLst/>
    </p:cSldViewPr>
  </p:slideViewPr>
  <p:outlineViewPr>
    <p:cViewPr>
      <p:scale>
        <a:sx n="66" d="100"/>
        <a:sy n="66" d="100"/>
      </p:scale>
      <p:origin x="0" y="-82603"/>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9" d="100"/>
          <a:sy n="59" d="100"/>
        </p:scale>
        <p:origin x="3197"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B95F27D-7127-4C6F-9F33-92B937CD1014}" type="datetimeFigureOut">
              <a:rPr lang="en-US" smtClean="0"/>
              <a:t>10/26/2022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3E0342-B8A6-4D42-932D-45F3BB22EF7E}" type="slidenum">
              <a:rPr lang="en-US" smtClean="0"/>
              <a:t>‹#›</a:t>
            </a:fld>
            <a:endParaRPr lang="en-US"/>
          </a:p>
        </p:txBody>
      </p:sp>
    </p:spTree>
    <p:extLst>
      <p:ext uri="{BB962C8B-B14F-4D97-AF65-F5344CB8AC3E}">
        <p14:creationId xmlns:p14="http://schemas.microsoft.com/office/powerpoint/2010/main" val="37788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 2009 S. Scott Richardson Sr., Russellville AL</a:t>
            </a:r>
          </a:p>
        </p:txBody>
      </p:sp>
      <p:sp>
        <p:nvSpPr>
          <p:cNvPr id="4" name="Slide Number Placeholder 3"/>
          <p:cNvSpPr>
            <a:spLocks noGrp="1"/>
          </p:cNvSpPr>
          <p:nvPr>
            <p:ph type="sldNum" sz="quarter" idx="5"/>
          </p:nvPr>
        </p:nvSpPr>
        <p:spPr/>
        <p:txBody>
          <a:bodyPr/>
          <a:lstStyle/>
          <a:p>
            <a:fld id="{D53E0342-B8A6-4D42-932D-45F3BB22EF7E}" type="slidenum">
              <a:rPr lang="en-US" smtClean="0"/>
              <a:t>1</a:t>
            </a:fld>
            <a:endParaRPr lang="en-US"/>
          </a:p>
        </p:txBody>
      </p:sp>
    </p:spTree>
    <p:extLst>
      <p:ext uri="{BB962C8B-B14F-4D97-AF65-F5344CB8AC3E}">
        <p14:creationId xmlns:p14="http://schemas.microsoft.com/office/powerpoint/2010/main" val="243844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11</a:t>
            </a:fld>
            <a:endParaRPr lang="en-US"/>
          </a:p>
        </p:txBody>
      </p:sp>
    </p:spTree>
    <p:extLst>
      <p:ext uri="{BB962C8B-B14F-4D97-AF65-F5344CB8AC3E}">
        <p14:creationId xmlns:p14="http://schemas.microsoft.com/office/powerpoint/2010/main" val="405377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12</a:t>
            </a:fld>
            <a:endParaRPr lang="en-US"/>
          </a:p>
        </p:txBody>
      </p:sp>
    </p:spTree>
    <p:extLst>
      <p:ext uri="{BB962C8B-B14F-4D97-AF65-F5344CB8AC3E}">
        <p14:creationId xmlns:p14="http://schemas.microsoft.com/office/powerpoint/2010/main" val="37785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13</a:t>
            </a:fld>
            <a:endParaRPr lang="en-US"/>
          </a:p>
        </p:txBody>
      </p:sp>
    </p:spTree>
    <p:extLst>
      <p:ext uri="{BB962C8B-B14F-4D97-AF65-F5344CB8AC3E}">
        <p14:creationId xmlns:p14="http://schemas.microsoft.com/office/powerpoint/2010/main" val="115326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14</a:t>
            </a:fld>
            <a:endParaRPr lang="en-US"/>
          </a:p>
        </p:txBody>
      </p:sp>
    </p:spTree>
    <p:extLst>
      <p:ext uri="{BB962C8B-B14F-4D97-AF65-F5344CB8AC3E}">
        <p14:creationId xmlns:p14="http://schemas.microsoft.com/office/powerpoint/2010/main" val="119032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15</a:t>
            </a:fld>
            <a:endParaRPr lang="en-US"/>
          </a:p>
        </p:txBody>
      </p:sp>
    </p:spTree>
    <p:extLst>
      <p:ext uri="{BB962C8B-B14F-4D97-AF65-F5344CB8AC3E}">
        <p14:creationId xmlns:p14="http://schemas.microsoft.com/office/powerpoint/2010/main" val="3950801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16</a:t>
            </a:fld>
            <a:endParaRPr lang="en-US"/>
          </a:p>
        </p:txBody>
      </p:sp>
    </p:spTree>
    <p:extLst>
      <p:ext uri="{BB962C8B-B14F-4D97-AF65-F5344CB8AC3E}">
        <p14:creationId xmlns:p14="http://schemas.microsoft.com/office/powerpoint/2010/main" val="3892626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17</a:t>
            </a:fld>
            <a:endParaRPr lang="en-US"/>
          </a:p>
        </p:txBody>
      </p:sp>
    </p:spTree>
    <p:extLst>
      <p:ext uri="{BB962C8B-B14F-4D97-AF65-F5344CB8AC3E}">
        <p14:creationId xmlns:p14="http://schemas.microsoft.com/office/powerpoint/2010/main" val="21526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18</a:t>
            </a:fld>
            <a:endParaRPr lang="en-US"/>
          </a:p>
        </p:txBody>
      </p:sp>
    </p:spTree>
    <p:extLst>
      <p:ext uri="{BB962C8B-B14F-4D97-AF65-F5344CB8AC3E}">
        <p14:creationId xmlns:p14="http://schemas.microsoft.com/office/powerpoint/2010/main" val="240245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19</a:t>
            </a:fld>
            <a:endParaRPr lang="en-US"/>
          </a:p>
        </p:txBody>
      </p:sp>
    </p:spTree>
    <p:extLst>
      <p:ext uri="{BB962C8B-B14F-4D97-AF65-F5344CB8AC3E}">
        <p14:creationId xmlns:p14="http://schemas.microsoft.com/office/powerpoint/2010/main" val="330940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20</a:t>
            </a:fld>
            <a:endParaRPr lang="en-US"/>
          </a:p>
        </p:txBody>
      </p:sp>
    </p:spTree>
    <p:extLst>
      <p:ext uri="{BB962C8B-B14F-4D97-AF65-F5344CB8AC3E}">
        <p14:creationId xmlns:p14="http://schemas.microsoft.com/office/powerpoint/2010/main" val="260592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3</a:t>
            </a:fld>
            <a:endParaRPr lang="en-US"/>
          </a:p>
        </p:txBody>
      </p:sp>
    </p:spTree>
    <p:extLst>
      <p:ext uri="{BB962C8B-B14F-4D97-AF65-F5344CB8AC3E}">
        <p14:creationId xmlns:p14="http://schemas.microsoft.com/office/powerpoint/2010/main" val="548336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21</a:t>
            </a:fld>
            <a:endParaRPr lang="en-US"/>
          </a:p>
        </p:txBody>
      </p:sp>
    </p:spTree>
    <p:extLst>
      <p:ext uri="{BB962C8B-B14F-4D97-AF65-F5344CB8AC3E}">
        <p14:creationId xmlns:p14="http://schemas.microsoft.com/office/powerpoint/2010/main" val="2222517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22</a:t>
            </a:fld>
            <a:endParaRPr lang="en-US"/>
          </a:p>
        </p:txBody>
      </p:sp>
    </p:spTree>
    <p:extLst>
      <p:ext uri="{BB962C8B-B14F-4D97-AF65-F5344CB8AC3E}">
        <p14:creationId xmlns:p14="http://schemas.microsoft.com/office/powerpoint/2010/main" val="227776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4</a:t>
            </a:fld>
            <a:endParaRPr lang="en-US"/>
          </a:p>
        </p:txBody>
      </p:sp>
    </p:spTree>
    <p:extLst>
      <p:ext uri="{BB962C8B-B14F-4D97-AF65-F5344CB8AC3E}">
        <p14:creationId xmlns:p14="http://schemas.microsoft.com/office/powerpoint/2010/main" val="264528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5</a:t>
            </a:fld>
            <a:endParaRPr lang="en-US"/>
          </a:p>
        </p:txBody>
      </p:sp>
    </p:spTree>
    <p:extLst>
      <p:ext uri="{BB962C8B-B14F-4D97-AF65-F5344CB8AC3E}">
        <p14:creationId xmlns:p14="http://schemas.microsoft.com/office/powerpoint/2010/main" val="2015498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6</a:t>
            </a:fld>
            <a:endParaRPr lang="en-US"/>
          </a:p>
        </p:txBody>
      </p:sp>
    </p:spTree>
    <p:extLst>
      <p:ext uri="{BB962C8B-B14F-4D97-AF65-F5344CB8AC3E}">
        <p14:creationId xmlns:p14="http://schemas.microsoft.com/office/powerpoint/2010/main" val="296718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7</a:t>
            </a:fld>
            <a:endParaRPr lang="en-US"/>
          </a:p>
        </p:txBody>
      </p:sp>
    </p:spTree>
    <p:extLst>
      <p:ext uri="{BB962C8B-B14F-4D97-AF65-F5344CB8AC3E}">
        <p14:creationId xmlns:p14="http://schemas.microsoft.com/office/powerpoint/2010/main" val="3076209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8</a:t>
            </a:fld>
            <a:endParaRPr lang="en-US"/>
          </a:p>
        </p:txBody>
      </p:sp>
    </p:spTree>
    <p:extLst>
      <p:ext uri="{BB962C8B-B14F-4D97-AF65-F5344CB8AC3E}">
        <p14:creationId xmlns:p14="http://schemas.microsoft.com/office/powerpoint/2010/main" val="304992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9</a:t>
            </a:fld>
            <a:endParaRPr lang="en-US"/>
          </a:p>
        </p:txBody>
      </p:sp>
    </p:spTree>
    <p:extLst>
      <p:ext uri="{BB962C8B-B14F-4D97-AF65-F5344CB8AC3E}">
        <p14:creationId xmlns:p14="http://schemas.microsoft.com/office/powerpoint/2010/main" val="118941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2009 S. Scott Richardson Sr., Russellville AL</a:t>
            </a:r>
          </a:p>
          <a:p>
            <a:endParaRPr lang="en-US" dirty="0"/>
          </a:p>
        </p:txBody>
      </p:sp>
      <p:sp>
        <p:nvSpPr>
          <p:cNvPr id="4" name="Slide Number Placeholder 3"/>
          <p:cNvSpPr>
            <a:spLocks noGrp="1"/>
          </p:cNvSpPr>
          <p:nvPr>
            <p:ph type="sldNum" sz="quarter" idx="5"/>
          </p:nvPr>
        </p:nvSpPr>
        <p:spPr/>
        <p:txBody>
          <a:bodyPr/>
          <a:lstStyle/>
          <a:p>
            <a:fld id="{D53E0342-B8A6-4D42-932D-45F3BB22EF7E}" type="slidenum">
              <a:rPr lang="en-US" smtClean="0"/>
              <a:t>10</a:t>
            </a:fld>
            <a:endParaRPr lang="en-US"/>
          </a:p>
        </p:txBody>
      </p:sp>
    </p:spTree>
    <p:extLst>
      <p:ext uri="{BB962C8B-B14F-4D97-AF65-F5344CB8AC3E}">
        <p14:creationId xmlns:p14="http://schemas.microsoft.com/office/powerpoint/2010/main" val="369019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62E2BE-4FB5-4E08-BEBB-9CE599D55A47}"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30886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6182F-63A8-4F8B-9141-F7671E8B61B9}"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59866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375FE-1119-4FF3-A680-4585307DD95B}"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49463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86BDB-1AA0-4B46-9A7B-4FC3B2023061}"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127987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BBB834-E03A-4B9A-88D0-8531BF1EB91A}"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422929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B2F406-EDAD-4BD7-B4DA-BFCE40A9B62D}"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53894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2E7C61-0127-4929-8954-7E1A44A27BCC}" type="datetime1">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34149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E3D2CD-A636-4E24-8506-8C8F3EA795AA}" type="datetime1">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accent4">
                    <a:lumMod val="60000"/>
                    <a:lumOff val="40000"/>
                  </a:schemeClr>
                </a:solidFill>
              </a:defRPr>
            </a:lvl1pPr>
          </a:lstStyle>
          <a:p>
            <a:fld id="{828D620C-E048-4DF2-865A-5BE58B03BB1E}" type="slidenum">
              <a:rPr lang="en-US" smtClean="0"/>
              <a:pPr/>
              <a:t>‹#›</a:t>
            </a:fld>
            <a:endParaRPr lang="en-US" dirty="0"/>
          </a:p>
        </p:txBody>
      </p:sp>
    </p:spTree>
    <p:extLst>
      <p:ext uri="{BB962C8B-B14F-4D97-AF65-F5344CB8AC3E}">
        <p14:creationId xmlns:p14="http://schemas.microsoft.com/office/powerpoint/2010/main" val="362720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557D1-D466-446E-A200-F8C8BE4F3316}" type="datetime1">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340578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C09115-C276-45F3-8FA7-E7261D154D2A}"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89164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271610-6FA9-473E-8301-6B0B7A448101}"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D620C-E048-4DF2-865A-5BE58B03BB1E}" type="slidenum">
              <a:rPr lang="en-US" smtClean="0"/>
              <a:t>‹#›</a:t>
            </a:fld>
            <a:endParaRPr lang="en-US"/>
          </a:p>
        </p:txBody>
      </p:sp>
    </p:spTree>
    <p:extLst>
      <p:ext uri="{BB962C8B-B14F-4D97-AF65-F5344CB8AC3E}">
        <p14:creationId xmlns:p14="http://schemas.microsoft.com/office/powerpoint/2010/main" val="211311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B5D17-D313-4807-BF1A-CA6DD17AAA07}" type="datetime1">
              <a:rPr lang="en-US" smtClean="0"/>
              <a:t>10/26/2022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1">
                <a:solidFill>
                  <a:schemeClr val="accent4">
                    <a:lumMod val="60000"/>
                    <a:lumOff val="40000"/>
                  </a:schemeClr>
                </a:solidFill>
              </a:defRPr>
            </a:lvl1pPr>
          </a:lstStyle>
          <a:p>
            <a:fld id="{828D620C-E048-4DF2-865A-5BE58B03BB1E}" type="slidenum">
              <a:rPr lang="en-US" smtClean="0"/>
              <a:pPr/>
              <a:t>‹#›</a:t>
            </a:fld>
            <a:endParaRPr lang="en-US" dirty="0"/>
          </a:p>
        </p:txBody>
      </p:sp>
    </p:spTree>
    <p:extLst>
      <p:ext uri="{BB962C8B-B14F-4D97-AF65-F5344CB8AC3E}">
        <p14:creationId xmlns:p14="http://schemas.microsoft.com/office/powerpoint/2010/main" val="36712630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D4F07-F428-D57C-129C-79E81A19E19A}"/>
              </a:ext>
            </a:extLst>
          </p:cNvPr>
          <p:cNvSpPr>
            <a:spLocks noGrp="1"/>
          </p:cNvSpPr>
          <p:nvPr>
            <p:ph type="title"/>
          </p:nvPr>
        </p:nvSpPr>
        <p:spPr>
          <a:xfrm>
            <a:off x="1058551" y="136524"/>
            <a:ext cx="7101191" cy="1325563"/>
          </a:xfrm>
        </p:spPr>
        <p:txBody>
          <a:bodyPr>
            <a:normAutofit/>
          </a:bodyPr>
          <a:lstStyle/>
          <a:p>
            <a:pPr algn="ctr"/>
            <a:r>
              <a:rPr lang="en-US" b="1" dirty="0">
                <a:solidFill>
                  <a:srgbClr val="00FF00"/>
                </a:solidFill>
                <a:latin typeface="Times New Roman" panose="02020603050405020304" pitchFamily="18" charset="0"/>
                <a:cs typeface="Times New Roman" panose="02020603050405020304" pitchFamily="18" charset="0"/>
              </a:rPr>
              <a:t>History and Geography of Bible Lands</a:t>
            </a:r>
          </a:p>
        </p:txBody>
      </p:sp>
      <p:pic>
        <p:nvPicPr>
          <p:cNvPr id="7" name="Picture 6">
            <a:extLst>
              <a:ext uri="{FF2B5EF4-FFF2-40B4-BE49-F238E27FC236}">
                <a16:creationId xmlns:a16="http://schemas.microsoft.com/office/drawing/2014/main" id="{4081FC91-A6AD-3BF4-799E-3454D418E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526" y="2003860"/>
            <a:ext cx="6209459" cy="4255718"/>
          </a:xfrm>
          <a:prstGeom prst="rect">
            <a:avLst/>
          </a:prstGeom>
        </p:spPr>
      </p:pic>
      <p:sp>
        <p:nvSpPr>
          <p:cNvPr id="2" name="Slide Number Placeholder 1">
            <a:extLst>
              <a:ext uri="{FF2B5EF4-FFF2-40B4-BE49-F238E27FC236}">
                <a16:creationId xmlns:a16="http://schemas.microsoft.com/office/drawing/2014/main" id="{19852627-E916-2002-2E22-11298733FD55}"/>
              </a:ext>
            </a:extLst>
          </p:cNvPr>
          <p:cNvSpPr>
            <a:spLocks noGrp="1"/>
          </p:cNvSpPr>
          <p:nvPr>
            <p:ph type="sldNum" sz="quarter" idx="12"/>
          </p:nvPr>
        </p:nvSpPr>
        <p:spPr/>
        <p:txBody>
          <a:bodyPr/>
          <a:lstStyle/>
          <a:p>
            <a:fld id="{828D620C-E048-4DF2-865A-5BE58B03BB1E}" type="slidenum">
              <a:rPr lang="en-US" b="1" smtClean="0"/>
              <a:t>1</a:t>
            </a:fld>
            <a:endParaRPr lang="en-US" b="1" dirty="0"/>
          </a:p>
        </p:txBody>
      </p:sp>
      <p:sp>
        <p:nvSpPr>
          <p:cNvPr id="5" name="Title 3">
            <a:extLst>
              <a:ext uri="{FF2B5EF4-FFF2-40B4-BE49-F238E27FC236}">
                <a16:creationId xmlns:a16="http://schemas.microsoft.com/office/drawing/2014/main" id="{872FCACE-9841-3FA8-551C-0891AFB0D47E}"/>
              </a:ext>
            </a:extLst>
          </p:cNvPr>
          <p:cNvSpPr txBox="1">
            <a:spLocks/>
          </p:cNvSpPr>
          <p:nvPr/>
        </p:nvSpPr>
        <p:spPr>
          <a:xfrm>
            <a:off x="236218" y="1316573"/>
            <a:ext cx="8745855" cy="759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Old Testament Empires &amp; Biblical Silence - Lessons 46-50  </a:t>
            </a:r>
          </a:p>
        </p:txBody>
      </p:sp>
    </p:spTree>
    <p:extLst>
      <p:ext uri="{BB962C8B-B14F-4D97-AF65-F5344CB8AC3E}">
        <p14:creationId xmlns:p14="http://schemas.microsoft.com/office/powerpoint/2010/main" val="932942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10</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317632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606031" y="1023002"/>
            <a:ext cx="2346496" cy="2062103"/>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Jerusalem during the Life of Christ</a:t>
            </a:r>
            <a:endParaRPr lang="en-US" sz="3200" b="1" dirty="0">
              <a:solidFill>
                <a:srgbClr val="00FF00"/>
              </a:solidFill>
            </a:endParaRPr>
          </a:p>
        </p:txBody>
      </p:sp>
      <p:pic>
        <p:nvPicPr>
          <p:cNvPr id="6146" name="Picture 2">
            <a:extLst>
              <a:ext uri="{FF2B5EF4-FFF2-40B4-BE49-F238E27FC236}">
                <a16:creationId xmlns:a16="http://schemas.microsoft.com/office/drawing/2014/main" id="{75768308-D283-C573-8918-43C395D03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078" y="0"/>
            <a:ext cx="5343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0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11</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Kingdom of Heaven Established</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6555641"/>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On the day of</a:t>
            </a:r>
            <a:r>
              <a:rPr lang="en-US" sz="2800" dirty="0">
                <a:solidFill>
                  <a:srgbClr val="FB57D0"/>
                </a:solidFill>
                <a:latin typeface="Times New Roman" panose="02020603050405020304" pitchFamily="18" charset="0"/>
                <a:cs typeface="Times New Roman" panose="02020603050405020304" pitchFamily="18" charset="0"/>
              </a:rPr>
              <a:t> Pentecost</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(10 days after Jesus ascended), the Apostles were gathered in Jerusalem.</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Parthians and Medes and Elamites and residents of Mesopotamia, Judea and Cappadocia, Pontus and Asia,  Phrygia and Pamphylia, Egypt and the parts of Libya belonging to Cyrene, and visitors from Rome, both Jews and proselytes, Cretans and Arabians.</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Baptism of the Holy Spirit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occurred, with </a:t>
            </a:r>
            <a:r>
              <a:rPr lang="en-US" sz="2800" dirty="0">
                <a:solidFill>
                  <a:srgbClr val="FB57D0"/>
                </a:solidFill>
                <a:latin typeface="Times New Roman" panose="02020603050405020304" pitchFamily="18" charset="0"/>
                <a:cs typeface="Times New Roman" panose="02020603050405020304" pitchFamily="18" charset="0"/>
              </a:rPr>
              <a:t>tongues of fire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upon each one.  They were able to </a:t>
            </a:r>
            <a:r>
              <a:rPr lang="en-US" sz="2800" dirty="0">
                <a:solidFill>
                  <a:srgbClr val="FB57D0"/>
                </a:solidFill>
                <a:latin typeface="Times New Roman" panose="02020603050405020304" pitchFamily="18" charset="0"/>
                <a:cs typeface="Times New Roman" panose="02020603050405020304" pitchFamily="18" charset="0"/>
              </a:rPr>
              <a:t>speak in languages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they didn’t know.  Those in the audience could hear the Apostles in their own native language.</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68441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12</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928991" y="177793"/>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Acts: Nations in Jerusalem at Pentecost</a:t>
            </a:r>
            <a:endParaRPr lang="en-US" sz="3200" b="1" dirty="0">
              <a:solidFill>
                <a:srgbClr val="00FF00"/>
              </a:solidFill>
            </a:endParaRPr>
          </a:p>
        </p:txBody>
      </p:sp>
      <p:pic>
        <p:nvPicPr>
          <p:cNvPr id="5122" name="Picture 2">
            <a:extLst>
              <a:ext uri="{FF2B5EF4-FFF2-40B4-BE49-F238E27FC236}">
                <a16:creationId xmlns:a16="http://schemas.microsoft.com/office/drawing/2014/main" id="{4A3C1DF8-1C91-4D60-D5CA-E6BBE2161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01" y="714646"/>
            <a:ext cx="7208196" cy="6006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70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13</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Kingdom of Heaven Established</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8279190"/>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Peter addresses the assembly:</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Relates </a:t>
            </a:r>
            <a:r>
              <a:rPr lang="en-US" sz="2800" dirty="0">
                <a:solidFill>
                  <a:srgbClr val="FB57D0"/>
                </a:solidFill>
                <a:latin typeface="Times New Roman" panose="02020603050405020304" pitchFamily="18" charset="0"/>
                <a:cs typeface="Times New Roman" panose="02020603050405020304" pitchFamily="18" charset="0"/>
              </a:rPr>
              <a:t>baptism of Holy Spirit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to Joel 2 prophecy</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Jesus was </a:t>
            </a:r>
            <a:r>
              <a:rPr lang="en-US" sz="2800" dirty="0">
                <a:solidFill>
                  <a:srgbClr val="FB57D0"/>
                </a:solidFill>
                <a:latin typeface="Times New Roman" panose="02020603050405020304" pitchFamily="18" charset="0"/>
                <a:cs typeface="Times New Roman" panose="02020603050405020304" pitchFamily="18" charset="0"/>
              </a:rPr>
              <a:t>attested by God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with </a:t>
            </a:r>
            <a:r>
              <a:rPr lang="en-US" sz="2800" dirty="0" err="1">
                <a:solidFill>
                  <a:schemeClr val="accent4">
                    <a:lumMod val="60000"/>
                    <a:lumOff val="40000"/>
                  </a:schemeClr>
                </a:solidFill>
                <a:latin typeface="Times New Roman" panose="02020603050405020304" pitchFamily="18" charset="0"/>
                <a:cs typeface="Times New Roman" panose="02020603050405020304" pitchFamily="18" charset="0"/>
              </a:rPr>
              <a:t>mighy</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works…</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He was </a:t>
            </a:r>
            <a:r>
              <a:rPr lang="en-US" sz="2800" dirty="0">
                <a:solidFill>
                  <a:srgbClr val="FB57D0"/>
                </a:solidFill>
                <a:latin typeface="Times New Roman" panose="02020603050405020304" pitchFamily="18" charset="0"/>
                <a:cs typeface="Times New Roman" panose="02020603050405020304" pitchFamily="18" charset="0"/>
              </a:rPr>
              <a:t>crucified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him by lawless hands.</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He was </a:t>
            </a:r>
            <a:r>
              <a:rPr lang="en-US" sz="2800" dirty="0">
                <a:solidFill>
                  <a:srgbClr val="FB57D0"/>
                </a:solidFill>
                <a:latin typeface="Times New Roman" panose="02020603050405020304" pitchFamily="18" charset="0"/>
                <a:cs typeface="Times New Roman" panose="02020603050405020304" pitchFamily="18" charset="0"/>
              </a:rPr>
              <a:t>raised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from the dead, </a:t>
            </a:r>
            <a:r>
              <a:rPr lang="en-US" sz="2800" dirty="0">
                <a:solidFill>
                  <a:srgbClr val="FB57D0"/>
                </a:solidFill>
                <a:latin typeface="Times New Roman" panose="02020603050405020304" pitchFamily="18" charset="0"/>
                <a:cs typeface="Times New Roman" panose="02020603050405020304" pitchFamily="18" charset="0"/>
              </a:rPr>
              <a:t>ascended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into heaven to sit at God’s right hand.</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Jesus fulfills God’s </a:t>
            </a:r>
            <a:r>
              <a:rPr lang="en-US" sz="2800" dirty="0">
                <a:solidFill>
                  <a:srgbClr val="FB57D0"/>
                </a:solidFill>
                <a:latin typeface="Times New Roman" panose="02020603050405020304" pitchFamily="18" charset="0"/>
                <a:cs typeface="Times New Roman" panose="02020603050405020304" pitchFamily="18" charset="0"/>
              </a:rPr>
              <a:t>promise to David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to always have a descendant on the throne.</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You crucified the Lord and Christ! “</a:t>
            </a:r>
            <a:r>
              <a:rPr lang="en-US" sz="2800" dirty="0">
                <a:solidFill>
                  <a:srgbClr val="FB57D0"/>
                </a:solidFill>
                <a:latin typeface="Times New Roman" panose="02020603050405020304" pitchFamily="18" charset="0"/>
                <a:cs typeface="Times New Roman" panose="02020603050405020304" pitchFamily="18" charset="0"/>
              </a:rPr>
              <a:t>What shall we do</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They were told to </a:t>
            </a:r>
            <a:r>
              <a:rPr lang="en-US" sz="2800" dirty="0">
                <a:solidFill>
                  <a:srgbClr val="FB57D0"/>
                </a:solidFill>
                <a:latin typeface="Times New Roman" panose="02020603050405020304" pitchFamily="18" charset="0"/>
                <a:cs typeface="Times New Roman" panose="02020603050405020304" pitchFamily="18" charset="0"/>
              </a:rPr>
              <a:t>repent and be baptized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for remission of sins (Acts 2:38).</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Initially 3000 responded that day.  Group of 5000 men later.  More men and women added.</a:t>
            </a:r>
          </a:p>
          <a:p>
            <a:pPr marL="914400" lvl="1"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7901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14</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Kingdom of Heaven Established</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8710077"/>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Group initially stayed in Jerusalem, creating a </a:t>
            </a:r>
            <a:r>
              <a:rPr lang="en-US" sz="2800" dirty="0">
                <a:solidFill>
                  <a:srgbClr val="FB57D0"/>
                </a:solidFill>
                <a:latin typeface="Times New Roman" panose="02020603050405020304" pitchFamily="18" charset="0"/>
                <a:cs typeface="Times New Roman" panose="02020603050405020304" pitchFamily="18" charset="0"/>
              </a:rPr>
              <a:t>financial crisis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Some sold possessions to support the group.</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Jewish rulers opposed the gospel.  Threatened, arrested Peter and John.</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Stephen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preaches Christ, is stoned.  A wave of </a:t>
            </a:r>
            <a:r>
              <a:rPr lang="en-US" sz="2800" dirty="0">
                <a:solidFill>
                  <a:srgbClr val="FB57D0"/>
                </a:solidFill>
                <a:latin typeface="Times New Roman" panose="02020603050405020304" pitchFamily="18" charset="0"/>
                <a:cs typeface="Times New Roman" panose="02020603050405020304" pitchFamily="18" charset="0"/>
              </a:rPr>
              <a:t>persecution</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against Christians ensues; house to house search occurs.</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Christians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were forced to flee Jerusalem and were scattered abroad. They go everywhere preaching the word!</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The attempts to stop the spread of the </a:t>
            </a:r>
            <a:r>
              <a:rPr lang="en-US" sz="2800" dirty="0">
                <a:solidFill>
                  <a:srgbClr val="FB57D0"/>
                </a:solidFill>
                <a:latin typeface="Times New Roman" panose="02020603050405020304" pitchFamily="18" charset="0"/>
                <a:cs typeface="Times New Roman" panose="02020603050405020304" pitchFamily="18" charset="0"/>
              </a:rPr>
              <a:t>Gospel</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resulted in it </a:t>
            </a:r>
            <a:r>
              <a:rPr lang="en-US" sz="2800" dirty="0">
                <a:solidFill>
                  <a:srgbClr val="FB57D0"/>
                </a:solidFill>
                <a:latin typeface="Times New Roman" panose="02020603050405020304" pitchFamily="18" charset="0"/>
                <a:cs typeface="Times New Roman" panose="02020603050405020304" pitchFamily="18" charset="0"/>
              </a:rPr>
              <a:t>spreading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even more, all over the world!</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Phillip</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preaches in Samaria; Baptizes the Ethiopian Eunuch on the road from Jerusalem to Gaza, and in other towns to Caesarea.</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9970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15</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Kingdom of Heaven Established</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7848302"/>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Christ appears to Saul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(later Paul) on road to Damascus, baptized by Ananias. Once a persecutor of Christians, he starts preaching Christ!</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Questions arise over whether </a:t>
            </a:r>
            <a:r>
              <a:rPr lang="en-US" sz="2800" dirty="0">
                <a:solidFill>
                  <a:srgbClr val="FB57D0"/>
                </a:solidFill>
                <a:latin typeface="Times New Roman" panose="02020603050405020304" pitchFamily="18" charset="0"/>
                <a:cs typeface="Times New Roman" panose="02020603050405020304" pitchFamily="18" charset="0"/>
              </a:rPr>
              <a:t>Gentiles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can be Christians:</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In Joppa, </a:t>
            </a:r>
            <a:r>
              <a:rPr lang="en-US" sz="2800" dirty="0">
                <a:solidFill>
                  <a:srgbClr val="FB57D0"/>
                </a:solidFill>
                <a:latin typeface="Times New Roman" panose="02020603050405020304" pitchFamily="18" charset="0"/>
                <a:cs typeface="Times New Roman" panose="02020603050405020304" pitchFamily="18" charset="0"/>
              </a:rPr>
              <a:t>Peter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sees the </a:t>
            </a:r>
            <a:r>
              <a:rPr lang="en-US" sz="2800" dirty="0">
                <a:solidFill>
                  <a:srgbClr val="FB57D0"/>
                </a:solidFill>
                <a:latin typeface="Times New Roman" panose="02020603050405020304" pitchFamily="18" charset="0"/>
                <a:cs typeface="Times New Roman" panose="02020603050405020304" pitchFamily="18" charset="0"/>
              </a:rPr>
              <a:t>vision</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of the great sheet with animals (including unclean).  Kill and eat! House of Cornelius received </a:t>
            </a:r>
            <a:r>
              <a:rPr lang="en-US" sz="2800" dirty="0">
                <a:solidFill>
                  <a:srgbClr val="FB57D0"/>
                </a:solidFill>
                <a:latin typeface="Times New Roman" panose="02020603050405020304" pitchFamily="18" charset="0"/>
                <a:cs typeface="Times New Roman" panose="02020603050405020304" pitchFamily="18" charset="0"/>
              </a:rPr>
              <a:t>Holy Spirit baptism</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Gentiles acceptable!  They are baptized.</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Antioch (Syria) church</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Jews and Gentiles. Antioch was a large city, with a river connecting to the Mediterranean.</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More opposition/persecution, primarily from Jews.</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Judaizing teachers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try to force circumcision upon Gentiles.</a:t>
            </a:r>
          </a:p>
          <a:p>
            <a:pPr marL="914400" lvl="1"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413006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16</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The Work of Saul (Paul)</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5693866"/>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Saul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began </a:t>
            </a:r>
            <a:r>
              <a:rPr lang="en-US" sz="2800" dirty="0">
                <a:solidFill>
                  <a:srgbClr val="FB57D0"/>
                </a:solidFill>
                <a:latin typeface="Times New Roman" panose="02020603050405020304" pitchFamily="18" charset="0"/>
                <a:cs typeface="Times New Roman" panose="02020603050405020304" pitchFamily="18" charset="0"/>
              </a:rPr>
              <a:t>preaching Christ</a:t>
            </a:r>
          </a:p>
          <a:p>
            <a:pPr marL="914400" lvl="1"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Initially rejected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by Christians in Jerusalem due to fear.</a:t>
            </a:r>
          </a:p>
          <a:p>
            <a:pPr marL="914400" lvl="1"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Barnabas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explains Saul’s conversion; he is </a:t>
            </a:r>
            <a:r>
              <a:rPr lang="en-US" sz="2800" dirty="0">
                <a:solidFill>
                  <a:srgbClr val="FB57D0"/>
                </a:solidFill>
                <a:latin typeface="Times New Roman" panose="02020603050405020304" pitchFamily="18" charset="0"/>
                <a:cs typeface="Times New Roman" panose="02020603050405020304" pitchFamily="18" charset="0"/>
              </a:rPr>
              <a:t>accepted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Jewish leaders try to kill him; God tells him to leave; sent to the Gentiles.  </a:t>
            </a:r>
            <a:r>
              <a:rPr lang="en-US" sz="2800" dirty="0">
                <a:solidFill>
                  <a:srgbClr val="FB57D0"/>
                </a:solidFill>
                <a:latin typeface="Times New Roman" panose="02020603050405020304" pitchFamily="18" charset="0"/>
                <a:cs typeface="Times New Roman" panose="02020603050405020304" pitchFamily="18" charset="0"/>
              </a:rPr>
              <a:t>Saul and Barnabas go to Antioch</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Holy Spirit: “Set apart Barnabas and Saul for the work….”</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John Mark accompanies them.</a:t>
            </a:r>
          </a:p>
          <a:p>
            <a:pPr marL="914400" lvl="1"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This become the first of four </a:t>
            </a:r>
            <a:r>
              <a:rPr lang="en-US" sz="2800" dirty="0">
                <a:solidFill>
                  <a:srgbClr val="FB57D0"/>
                </a:solidFill>
                <a:latin typeface="Times New Roman" panose="02020603050405020304" pitchFamily="18" charset="0"/>
                <a:cs typeface="Times New Roman" panose="02020603050405020304" pitchFamily="18" charset="0"/>
              </a:rPr>
              <a:t>Journeys of Paul</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5179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17</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The Work of Saul (Paul)</a:t>
            </a:r>
            <a:endParaRPr lang="en-US" sz="3200" b="1" dirty="0">
              <a:solidFill>
                <a:srgbClr val="00FF00"/>
              </a:solidFill>
            </a:endParaRPr>
          </a:p>
        </p:txBody>
      </p:sp>
      <p:pic>
        <p:nvPicPr>
          <p:cNvPr id="1026" name="Picture 2">
            <a:extLst>
              <a:ext uri="{FF2B5EF4-FFF2-40B4-BE49-F238E27FC236}">
                <a16:creationId xmlns:a16="http://schemas.microsoft.com/office/drawing/2014/main" id="{26FBB8C4-10E4-DAA7-6284-25ABA331B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550"/>
            <a:ext cx="9144000" cy="643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0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18</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The Work of Saul (Paul)</a:t>
            </a:r>
            <a:endParaRPr lang="en-US" sz="3200" b="1" dirty="0">
              <a:solidFill>
                <a:srgbClr val="00FF00"/>
              </a:solidFill>
            </a:endParaRPr>
          </a:p>
        </p:txBody>
      </p:sp>
      <p:pic>
        <p:nvPicPr>
          <p:cNvPr id="2052" name="Picture 4">
            <a:extLst>
              <a:ext uri="{FF2B5EF4-FFF2-40B4-BE49-F238E27FC236}">
                <a16:creationId xmlns:a16="http://schemas.microsoft.com/office/drawing/2014/main" id="{D19C8FB5-3C84-EF30-B1D0-85FDE139E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
            <a:ext cx="91440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04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19</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The Work of Saul (Paul)</a:t>
            </a:r>
            <a:endParaRPr lang="en-US" sz="3200" b="1" dirty="0">
              <a:solidFill>
                <a:srgbClr val="00FF00"/>
              </a:solidFill>
            </a:endParaRPr>
          </a:p>
        </p:txBody>
      </p:sp>
      <p:pic>
        <p:nvPicPr>
          <p:cNvPr id="3074" name="Picture 2">
            <a:extLst>
              <a:ext uri="{FF2B5EF4-FFF2-40B4-BE49-F238E27FC236}">
                <a16:creationId xmlns:a16="http://schemas.microsoft.com/office/drawing/2014/main" id="{E846D9F1-7EF1-18FC-0338-75C2A5506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538"/>
            <a:ext cx="9144000" cy="638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2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a:extLst>
              <a:ext uri="{FF2B5EF4-FFF2-40B4-BE49-F238E27FC236}">
                <a16:creationId xmlns:a16="http://schemas.microsoft.com/office/drawing/2014/main" id="{F37300E9-8181-69DC-D531-0BDA7320C8F4}"/>
              </a:ext>
            </a:extLst>
          </p:cNvPr>
          <p:cNvSpPr>
            <a:spLocks noGrp="1"/>
          </p:cNvSpPr>
          <p:nvPr>
            <p:ph type="title"/>
          </p:nvPr>
        </p:nvSpPr>
        <p:spPr>
          <a:xfrm>
            <a:off x="797390" y="145138"/>
            <a:ext cx="7315200" cy="457200"/>
          </a:xfrm>
        </p:spPr>
        <p:txBody>
          <a:bodyPr>
            <a:noAutofit/>
          </a:bodyPr>
          <a:lstStyle/>
          <a:p>
            <a:r>
              <a:rPr lang="en-US" sz="3600" dirty="0">
                <a:latin typeface="Bahnschrift SemiLight Condensed" panose="020B0502040204020203" pitchFamily="34" charset="0"/>
              </a:rPr>
              <a:t>The Bible Presents One Complete, Unified Story</a:t>
            </a:r>
          </a:p>
        </p:txBody>
      </p:sp>
      <p:sp>
        <p:nvSpPr>
          <p:cNvPr id="9" name="Content Placeholder 13">
            <a:extLst>
              <a:ext uri="{FF2B5EF4-FFF2-40B4-BE49-F238E27FC236}">
                <a16:creationId xmlns:a16="http://schemas.microsoft.com/office/drawing/2014/main" id="{0CF8DA80-B90F-F93C-C236-33EB730B3521}"/>
              </a:ext>
            </a:extLst>
          </p:cNvPr>
          <p:cNvSpPr>
            <a:spLocks noGrp="1"/>
          </p:cNvSpPr>
          <p:nvPr>
            <p:ph idx="1"/>
          </p:nvPr>
        </p:nvSpPr>
        <p:spPr>
          <a:xfrm>
            <a:off x="205902" y="457200"/>
            <a:ext cx="7202776" cy="5943600"/>
          </a:xfrm>
        </p:spPr>
        <p:txBody>
          <a:bodyPr vert="horz" lIns="91440" tIns="45720" rIns="91440" bIns="45720" rtlCol="0" anchor="t" anchorCtr="0">
            <a:noAutofit/>
          </a:bodyPr>
          <a:lstStyle/>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Before the Flood</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Flood</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Scattering of the People</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Patriarchs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Exodus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Wandering in the Wilderness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Invasion and Conquest</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Judges</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United Kingdom</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Divided Kingdom</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Judah Alone</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Captivity</a:t>
            </a:r>
          </a:p>
          <a:p>
            <a:pPr>
              <a:lnSpc>
                <a:spcPct val="80000"/>
              </a:lnSpc>
              <a:spcBef>
                <a:spcPct val="0"/>
              </a:spcBef>
              <a:buNone/>
            </a:pPr>
            <a:r>
              <a:rPr lang="en-US" sz="3000" dirty="0">
                <a:solidFill>
                  <a:srgbClr val="FFFF66"/>
                </a:solidFill>
                <a:latin typeface="Bahnschrift SemiLight Condensed" panose="020B0502040204020203" pitchFamily="34" charset="0"/>
                <a:ea typeface="+mj-ea"/>
                <a:cs typeface="+mj-cs"/>
              </a:rPr>
              <a:t>Return from Captivity</a:t>
            </a:r>
          </a:p>
          <a:p>
            <a:pPr>
              <a:lnSpc>
                <a:spcPct val="80000"/>
              </a:lnSpc>
              <a:spcBef>
                <a:spcPct val="0"/>
              </a:spcBef>
              <a:buNone/>
            </a:pPr>
            <a:r>
              <a:rPr lang="en-US" sz="3000" dirty="0">
                <a:solidFill>
                  <a:schemeClr val="bg1"/>
                </a:solidFill>
                <a:latin typeface="Bahnschrift SemiLight Condensed" panose="020B0502040204020203" pitchFamily="34" charset="0"/>
                <a:ea typeface="+mj-ea"/>
                <a:cs typeface="+mj-cs"/>
              </a:rPr>
              <a:t>Years of Silence</a:t>
            </a:r>
          </a:p>
          <a:p>
            <a:pPr>
              <a:lnSpc>
                <a:spcPct val="80000"/>
              </a:lnSpc>
              <a:spcBef>
                <a:spcPct val="0"/>
              </a:spcBef>
              <a:buNone/>
            </a:pPr>
            <a:r>
              <a:rPr lang="en-US" sz="3000" dirty="0">
                <a:solidFill>
                  <a:srgbClr val="66FFCC"/>
                </a:solidFill>
                <a:latin typeface="Bahnschrift SemiLight Condensed" panose="020B0502040204020203" pitchFamily="34" charset="0"/>
                <a:ea typeface="+mj-ea"/>
                <a:cs typeface="+mj-cs"/>
              </a:rPr>
              <a:t>Life of Christ</a:t>
            </a:r>
          </a:p>
          <a:p>
            <a:pPr>
              <a:lnSpc>
                <a:spcPct val="80000"/>
              </a:lnSpc>
              <a:spcBef>
                <a:spcPct val="0"/>
              </a:spcBef>
              <a:buNone/>
            </a:pPr>
            <a:r>
              <a:rPr lang="en-US" sz="3000" dirty="0">
                <a:solidFill>
                  <a:srgbClr val="66FFCC"/>
                </a:solidFill>
                <a:latin typeface="Bahnschrift SemiLight Condensed" panose="020B0502040204020203" pitchFamily="34" charset="0"/>
                <a:ea typeface="+mj-ea"/>
                <a:cs typeface="+mj-cs"/>
              </a:rPr>
              <a:t>Early Church</a:t>
            </a:r>
          </a:p>
          <a:p>
            <a:pPr>
              <a:lnSpc>
                <a:spcPct val="80000"/>
              </a:lnSpc>
              <a:spcBef>
                <a:spcPct val="0"/>
              </a:spcBef>
              <a:buNone/>
            </a:pPr>
            <a:r>
              <a:rPr lang="en-US" sz="3000" dirty="0">
                <a:solidFill>
                  <a:srgbClr val="66FFCC"/>
                </a:solidFill>
                <a:latin typeface="Bahnschrift SemiLight Condensed" panose="020B0502040204020203" pitchFamily="34" charset="0"/>
                <a:ea typeface="+mj-ea"/>
                <a:cs typeface="+mj-cs"/>
              </a:rPr>
              <a:t>Letters to Christians</a:t>
            </a:r>
          </a:p>
        </p:txBody>
      </p:sp>
      <p:sp>
        <p:nvSpPr>
          <p:cNvPr id="10" name="Right Brace 9">
            <a:extLst>
              <a:ext uri="{FF2B5EF4-FFF2-40B4-BE49-F238E27FC236}">
                <a16:creationId xmlns:a16="http://schemas.microsoft.com/office/drawing/2014/main" id="{CD5F6ED5-22C5-AADF-81D4-B6CF468F328B}"/>
              </a:ext>
            </a:extLst>
          </p:cNvPr>
          <p:cNvSpPr/>
          <p:nvPr/>
        </p:nvSpPr>
        <p:spPr>
          <a:xfrm>
            <a:off x="2979655" y="609600"/>
            <a:ext cx="3105150" cy="4572000"/>
          </a:xfrm>
          <a:prstGeom prst="rightBrace">
            <a:avLst/>
          </a:prstGeom>
          <a:noFill/>
          <a:ln w="60325">
            <a:solidFill>
              <a:srgbClr val="FFFF6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FFFF66"/>
              </a:solidFill>
            </a:endParaRPr>
          </a:p>
        </p:txBody>
      </p:sp>
      <p:sp>
        <p:nvSpPr>
          <p:cNvPr id="11" name="Right Brace 10">
            <a:extLst>
              <a:ext uri="{FF2B5EF4-FFF2-40B4-BE49-F238E27FC236}">
                <a16:creationId xmlns:a16="http://schemas.microsoft.com/office/drawing/2014/main" id="{8045DCF6-6C88-5557-AB3B-A71D10B51726}"/>
              </a:ext>
            </a:extLst>
          </p:cNvPr>
          <p:cNvSpPr/>
          <p:nvPr/>
        </p:nvSpPr>
        <p:spPr>
          <a:xfrm>
            <a:off x="3019425" y="5766375"/>
            <a:ext cx="3054494" cy="852865"/>
          </a:xfrm>
          <a:prstGeom prst="rightBrace">
            <a:avLst>
              <a:gd name="adj1" fmla="val 9234"/>
              <a:gd name="adj2" fmla="val 50000"/>
            </a:avLst>
          </a:prstGeom>
          <a:ln w="60325">
            <a:solidFill>
              <a:srgbClr val="66FFCC"/>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1E80A513-6DB8-321E-89C6-66574CCD74B4}"/>
              </a:ext>
            </a:extLst>
          </p:cNvPr>
          <p:cNvSpPr txBox="1"/>
          <p:nvPr/>
        </p:nvSpPr>
        <p:spPr>
          <a:xfrm>
            <a:off x="5920902" y="2566730"/>
            <a:ext cx="2447290" cy="584775"/>
          </a:xfrm>
          <a:prstGeom prst="rect">
            <a:avLst/>
          </a:prstGeom>
          <a:noFill/>
        </p:spPr>
        <p:txBody>
          <a:bodyPr wrap="square">
            <a:spAutoFit/>
          </a:bodyPr>
          <a:lstStyle/>
          <a:p>
            <a:pPr algn="ctr"/>
            <a:r>
              <a:rPr lang="en-US" sz="3200" dirty="0">
                <a:solidFill>
                  <a:srgbClr val="FFFF66"/>
                </a:solidFill>
                <a:latin typeface="Bahnschrift SemiLight Condensed" panose="020B0502040204020203" pitchFamily="34" charset="0"/>
                <a:ea typeface="+mj-ea"/>
                <a:cs typeface="+mj-cs"/>
              </a:rPr>
              <a:t>Old Testament</a:t>
            </a:r>
            <a:endParaRPr lang="en-US" sz="3200" dirty="0">
              <a:solidFill>
                <a:srgbClr val="FFFF66"/>
              </a:solidFill>
            </a:endParaRPr>
          </a:p>
        </p:txBody>
      </p:sp>
      <p:sp>
        <p:nvSpPr>
          <p:cNvPr id="13" name="TextBox 12">
            <a:extLst>
              <a:ext uri="{FF2B5EF4-FFF2-40B4-BE49-F238E27FC236}">
                <a16:creationId xmlns:a16="http://schemas.microsoft.com/office/drawing/2014/main" id="{93C1E42F-299F-1948-1AA7-8D1620BEFFBF}"/>
              </a:ext>
            </a:extLst>
          </p:cNvPr>
          <p:cNvSpPr txBox="1"/>
          <p:nvPr/>
        </p:nvSpPr>
        <p:spPr>
          <a:xfrm>
            <a:off x="5943600" y="5925245"/>
            <a:ext cx="2608550" cy="584775"/>
          </a:xfrm>
          <a:prstGeom prst="rect">
            <a:avLst/>
          </a:prstGeom>
          <a:noFill/>
        </p:spPr>
        <p:txBody>
          <a:bodyPr wrap="square">
            <a:spAutoFit/>
          </a:bodyPr>
          <a:lstStyle/>
          <a:p>
            <a:pPr algn="ctr"/>
            <a:r>
              <a:rPr lang="en-US" sz="3200" dirty="0">
                <a:solidFill>
                  <a:srgbClr val="66FFCC"/>
                </a:solidFill>
                <a:latin typeface="Bahnschrift SemiLight Condensed" panose="020B0502040204020203" pitchFamily="34" charset="0"/>
                <a:ea typeface="+mj-ea"/>
                <a:cs typeface="+mj-cs"/>
              </a:rPr>
              <a:t>New Testament</a:t>
            </a:r>
            <a:endParaRPr lang="en-US" sz="3200" dirty="0">
              <a:solidFill>
                <a:srgbClr val="66FFCC"/>
              </a:solidFill>
            </a:endParaRPr>
          </a:p>
        </p:txBody>
      </p:sp>
      <p:sp>
        <p:nvSpPr>
          <p:cNvPr id="14" name="TextBox 13">
            <a:extLst>
              <a:ext uri="{FF2B5EF4-FFF2-40B4-BE49-F238E27FC236}">
                <a16:creationId xmlns:a16="http://schemas.microsoft.com/office/drawing/2014/main" id="{B7EA04FB-4A39-EDCC-E2EA-663B5BC0B9D9}"/>
              </a:ext>
            </a:extLst>
          </p:cNvPr>
          <p:cNvSpPr txBox="1"/>
          <p:nvPr/>
        </p:nvSpPr>
        <p:spPr>
          <a:xfrm>
            <a:off x="5006502" y="5181600"/>
            <a:ext cx="4572000" cy="584775"/>
          </a:xfrm>
          <a:prstGeom prst="rect">
            <a:avLst/>
          </a:prstGeom>
          <a:noFill/>
        </p:spPr>
        <p:txBody>
          <a:bodyPr wrap="square">
            <a:spAutoFit/>
          </a:bodyPr>
          <a:lstStyle/>
          <a:p>
            <a:pPr algn="ctr"/>
            <a:r>
              <a:rPr lang="en-US" sz="3200" dirty="0">
                <a:latin typeface="Bahnschrift SemiLight Condensed" panose="020B0502040204020203" pitchFamily="34" charset="0"/>
                <a:ea typeface="+mj-ea"/>
                <a:cs typeface="+mj-cs"/>
              </a:rPr>
              <a:t>Between OT &amp; NT</a:t>
            </a:r>
            <a:endParaRPr lang="en-US" sz="3200" dirty="0"/>
          </a:p>
        </p:txBody>
      </p:sp>
      <p:cxnSp>
        <p:nvCxnSpPr>
          <p:cNvPr id="15" name="Straight Arrow Connector 14">
            <a:extLst>
              <a:ext uri="{FF2B5EF4-FFF2-40B4-BE49-F238E27FC236}">
                <a16:creationId xmlns:a16="http://schemas.microsoft.com/office/drawing/2014/main" id="{123F41DC-83C5-DB7F-2ACB-8C6C01EA1044}"/>
              </a:ext>
            </a:extLst>
          </p:cNvPr>
          <p:cNvCxnSpPr>
            <a:cxnSpLocks/>
          </p:cNvCxnSpPr>
          <p:nvPr/>
        </p:nvCxnSpPr>
        <p:spPr>
          <a:xfrm>
            <a:off x="3019425" y="5486400"/>
            <a:ext cx="3105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loud 15">
            <a:extLst>
              <a:ext uri="{FF2B5EF4-FFF2-40B4-BE49-F238E27FC236}">
                <a16:creationId xmlns:a16="http://schemas.microsoft.com/office/drawing/2014/main" id="{6FBC903E-BB91-5986-A5BB-2039AE2F3AF8}"/>
              </a:ext>
            </a:extLst>
          </p:cNvPr>
          <p:cNvSpPr/>
          <p:nvPr/>
        </p:nvSpPr>
        <p:spPr>
          <a:xfrm>
            <a:off x="5463702" y="726670"/>
            <a:ext cx="3352800" cy="1843303"/>
          </a:xfrm>
          <a:prstGeom prst="cloud">
            <a:avLst/>
          </a:prstGeom>
          <a:solidFill>
            <a:srgbClr val="FCF1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Bahnschrift SemiBold Condensed" panose="020B0502040204020203" pitchFamily="34" charset="0"/>
                <a:cs typeface="Arial" panose="020B0604020202020204" pitchFamily="34" charset="0"/>
              </a:rPr>
              <a:t>We organize the story into 17 periods</a:t>
            </a:r>
          </a:p>
        </p:txBody>
      </p:sp>
      <p:sp>
        <p:nvSpPr>
          <p:cNvPr id="17" name="Rectangle: Rounded Corners 16">
            <a:extLst>
              <a:ext uri="{FF2B5EF4-FFF2-40B4-BE49-F238E27FC236}">
                <a16:creationId xmlns:a16="http://schemas.microsoft.com/office/drawing/2014/main" id="{C51747E2-CEB7-647D-17DF-3157FF921928}"/>
              </a:ext>
            </a:extLst>
          </p:cNvPr>
          <p:cNvSpPr/>
          <p:nvPr/>
        </p:nvSpPr>
        <p:spPr>
          <a:xfrm>
            <a:off x="205901" y="5598163"/>
            <a:ext cx="2813523" cy="1114698"/>
          </a:xfrm>
          <a:prstGeom prst="roundRect">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379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20</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The Work of Saul (Paul)</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6124754"/>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21: </a:t>
            </a:r>
            <a:r>
              <a:rPr lang="en-US" sz="2800" dirty="0">
                <a:solidFill>
                  <a:srgbClr val="FB57D0"/>
                </a:solidFill>
                <a:latin typeface="Times New Roman" panose="02020603050405020304" pitchFamily="18" charset="0"/>
                <a:cs typeface="Times New Roman" panose="02020603050405020304" pitchFamily="18" charset="0"/>
              </a:rPr>
              <a:t>Jews accuse Paul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of taking a Gentile into the Temple.</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22: Paul makes a </a:t>
            </a:r>
            <a:r>
              <a:rPr lang="en-US" sz="2800" dirty="0">
                <a:solidFill>
                  <a:srgbClr val="FB57D0"/>
                </a:solidFill>
                <a:latin typeface="Times New Roman" panose="02020603050405020304" pitchFamily="18" charset="0"/>
                <a:cs typeface="Times New Roman" panose="02020603050405020304" pitchFamily="18" charset="0"/>
              </a:rPr>
              <a:t>defense</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2800" dirty="0">
                <a:solidFill>
                  <a:srgbClr val="FB57D0"/>
                </a:solidFill>
                <a:latin typeface="Times New Roman" panose="02020603050405020304" pitchFamily="18" charset="0"/>
                <a:cs typeface="Times New Roman" panose="02020603050405020304" pitchFamily="18" charset="0"/>
              </a:rPr>
              <a:t>mob</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tries to kill Paul; Romans intervene.</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23: Taken to the </a:t>
            </a:r>
            <a:r>
              <a:rPr lang="en-US" sz="2800" dirty="0">
                <a:solidFill>
                  <a:srgbClr val="FB57D0"/>
                </a:solidFill>
                <a:latin typeface="Times New Roman" panose="02020603050405020304" pitchFamily="18" charset="0"/>
                <a:cs typeface="Times New Roman" panose="02020603050405020304" pitchFamily="18" charset="0"/>
              </a:rPr>
              <a:t>Sanhedrin</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Council.</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24: Defense before </a:t>
            </a:r>
            <a:r>
              <a:rPr lang="en-US" sz="2800" dirty="0">
                <a:solidFill>
                  <a:srgbClr val="FB57D0"/>
                </a:solidFill>
                <a:latin typeface="Times New Roman" panose="02020603050405020304" pitchFamily="18" charset="0"/>
                <a:cs typeface="Times New Roman" panose="02020603050405020304" pitchFamily="18" charset="0"/>
              </a:rPr>
              <a:t>Felix</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25: Defense before </a:t>
            </a:r>
            <a:r>
              <a:rPr lang="en-US" sz="2800" dirty="0">
                <a:solidFill>
                  <a:srgbClr val="FB57D0"/>
                </a:solidFill>
                <a:latin typeface="Times New Roman" panose="02020603050405020304" pitchFamily="18" charset="0"/>
                <a:cs typeface="Times New Roman" panose="02020603050405020304" pitchFamily="18" charset="0"/>
              </a:rPr>
              <a:t>Festus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Paul </a:t>
            </a:r>
            <a:r>
              <a:rPr lang="en-US" sz="2800" dirty="0">
                <a:solidFill>
                  <a:srgbClr val="FB57D0"/>
                </a:solidFill>
                <a:latin typeface="Times New Roman" panose="02020603050405020304" pitchFamily="18" charset="0"/>
                <a:cs typeface="Times New Roman" panose="02020603050405020304" pitchFamily="18" charset="0"/>
              </a:rPr>
              <a:t>appeals to Caesar</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26: Defense before </a:t>
            </a:r>
            <a:r>
              <a:rPr lang="en-US" sz="2800" dirty="0">
                <a:solidFill>
                  <a:srgbClr val="FB57D0"/>
                </a:solidFill>
                <a:latin typeface="Times New Roman" panose="02020603050405020304" pitchFamily="18" charset="0"/>
                <a:cs typeface="Times New Roman" panose="02020603050405020304" pitchFamily="18" charset="0"/>
              </a:rPr>
              <a:t>Agrippa.</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27: Depart Caesarea for </a:t>
            </a:r>
            <a:r>
              <a:rPr lang="en-US" sz="2800" dirty="0">
                <a:solidFill>
                  <a:srgbClr val="FB57D0"/>
                </a:solidFill>
                <a:latin typeface="Times New Roman" panose="02020603050405020304" pitchFamily="18" charset="0"/>
                <a:cs typeface="Times New Roman" panose="02020603050405020304" pitchFamily="18" charset="0"/>
              </a:rPr>
              <a:t>Rome</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storms, shipwreck</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28: House Arrest for </a:t>
            </a:r>
            <a:r>
              <a:rPr lang="en-US" sz="2800" dirty="0">
                <a:solidFill>
                  <a:srgbClr val="FB57D0"/>
                </a:solidFill>
                <a:latin typeface="Times New Roman" panose="02020603050405020304" pitchFamily="18" charset="0"/>
                <a:cs typeface="Times New Roman" panose="02020603050405020304" pitchFamily="18" charset="0"/>
              </a:rPr>
              <a:t>two years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from AD 61 – 63.  Nero was emperor.</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Paul authors at least 13 epistles (not including Hebrews), several during his arrest in Rome.</a:t>
            </a:r>
          </a:p>
          <a:p>
            <a:endParaRPr lang="en-US" sz="2800" dirty="0"/>
          </a:p>
        </p:txBody>
      </p:sp>
    </p:spTree>
    <p:extLst>
      <p:ext uri="{BB962C8B-B14F-4D97-AF65-F5344CB8AC3E}">
        <p14:creationId xmlns:p14="http://schemas.microsoft.com/office/powerpoint/2010/main" val="309783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21</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The Work of Saul (Paul)</a:t>
            </a:r>
            <a:endParaRPr lang="en-US" sz="3200" b="1" dirty="0">
              <a:solidFill>
                <a:srgbClr val="00FF00"/>
              </a:solidFill>
            </a:endParaRPr>
          </a:p>
        </p:txBody>
      </p:sp>
      <p:pic>
        <p:nvPicPr>
          <p:cNvPr id="4098" name="Picture 2">
            <a:extLst>
              <a:ext uri="{FF2B5EF4-FFF2-40B4-BE49-F238E27FC236}">
                <a16:creationId xmlns:a16="http://schemas.microsoft.com/office/drawing/2014/main" id="{F72367EE-E50E-56B1-3382-78695FBA5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013"/>
            <a:ext cx="9144000" cy="640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81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22</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Close of the Century</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5693866"/>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Other Apostles surely worked to spread the gospel, but little is known of their work.</a:t>
            </a:r>
            <a:endParaRPr lang="en-US" sz="2800" dirty="0"/>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Tradition says that every Apostle except John had a violent death.</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Peter wrote an epistle to the Jews scattered in Asia Minor.</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Paul</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appears to have</a:t>
            </a:r>
            <a:r>
              <a:rPr lang="en-US" sz="2800" dirty="0">
                <a:solidFill>
                  <a:srgbClr val="FB57D0"/>
                </a:solidFill>
                <a:latin typeface="Times New Roman" panose="02020603050405020304" pitchFamily="18" charset="0"/>
                <a:cs typeface="Times New Roman" panose="02020603050405020304" pitchFamily="18" charset="0"/>
              </a:rPr>
              <a:t> released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then </a:t>
            </a:r>
            <a:r>
              <a:rPr lang="en-US" sz="2800" dirty="0">
                <a:solidFill>
                  <a:srgbClr val="FB57D0"/>
                </a:solidFill>
                <a:latin typeface="Times New Roman" panose="02020603050405020304" pitchFamily="18" charset="0"/>
                <a:cs typeface="Times New Roman" panose="02020603050405020304" pitchFamily="18" charset="0"/>
              </a:rPr>
              <a:t>re-arrested</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Great fire of Rome: AD 64.  Nero blamed Christians. Violent, horrific persecution ensued.</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Tradition: Peter crucified upside down.  Paul beheaded.</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Groups of Jews violently resisted Roman rule.  General Titus completed the </a:t>
            </a:r>
            <a:r>
              <a:rPr lang="en-US" sz="2800" dirty="0">
                <a:solidFill>
                  <a:srgbClr val="FB57D0"/>
                </a:solidFill>
                <a:latin typeface="Times New Roman" panose="02020603050405020304" pitchFamily="18" charset="0"/>
                <a:cs typeface="Times New Roman" panose="02020603050405020304" pitchFamily="18" charset="0"/>
              </a:rPr>
              <a:t>destruction of Jerusalem in AD 70</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John writes The </a:t>
            </a:r>
            <a:r>
              <a:rPr lang="en-US" sz="2800" dirty="0">
                <a:solidFill>
                  <a:srgbClr val="FB57D0"/>
                </a:solidFill>
                <a:latin typeface="Times New Roman" panose="02020603050405020304" pitchFamily="18" charset="0"/>
                <a:cs typeface="Times New Roman" panose="02020603050405020304" pitchFamily="18" charset="0"/>
              </a:rPr>
              <a:t>Revelation</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near the </a:t>
            </a:r>
            <a:r>
              <a:rPr lang="en-US" sz="2800" dirty="0">
                <a:solidFill>
                  <a:srgbClr val="FB57D0"/>
                </a:solidFill>
                <a:latin typeface="Times New Roman" panose="02020603050405020304" pitchFamily="18" charset="0"/>
                <a:cs typeface="Times New Roman" panose="02020603050405020304" pitchFamily="18" charset="0"/>
              </a:rPr>
              <a:t>end of the century</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The message:  Christ is in control.  </a:t>
            </a:r>
            <a:r>
              <a:rPr lang="en-US" sz="2800" dirty="0">
                <a:solidFill>
                  <a:srgbClr val="FB57D0"/>
                </a:solidFill>
                <a:latin typeface="Times New Roman" panose="02020603050405020304" pitchFamily="18" charset="0"/>
                <a:cs typeface="Times New Roman" panose="02020603050405020304" pitchFamily="18" charset="0"/>
              </a:rPr>
              <a:t>God wins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83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AF595-2EDF-2502-9F6C-791A666E99CC}"/>
              </a:ext>
            </a:extLst>
          </p:cNvPr>
          <p:cNvSpPr>
            <a:spLocks noGrp="1"/>
          </p:cNvSpPr>
          <p:nvPr>
            <p:ph type="title"/>
          </p:nvPr>
        </p:nvSpPr>
        <p:spPr>
          <a:xfrm>
            <a:off x="211550" y="89145"/>
            <a:ext cx="8932450" cy="554476"/>
          </a:xfrm>
        </p:spPr>
        <p:txBody>
          <a:bodyPr>
            <a:noAutofit/>
          </a:bodyPr>
          <a:lstStyle/>
          <a:p>
            <a:r>
              <a:rPr lang="en-US" b="1" dirty="0">
                <a:solidFill>
                  <a:srgbClr val="00FF00"/>
                </a:solidFill>
                <a:latin typeface="Times New Roman" panose="02020603050405020304" pitchFamily="18" charset="0"/>
                <a:cs typeface="Times New Roman" panose="02020603050405020304" pitchFamily="18" charset="0"/>
              </a:rPr>
              <a:t>Jewish/World Affairs at the time of Christ’s Birth</a:t>
            </a:r>
            <a:endParaRPr lang="en-US" b="1" dirty="0">
              <a:solidFill>
                <a:srgbClr val="00FF00"/>
              </a:solidFill>
            </a:endParaRPr>
          </a:p>
        </p:txBody>
      </p:sp>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3</a:t>
            </a:fld>
            <a:endParaRPr lang="en-US"/>
          </a:p>
        </p:txBody>
      </p:sp>
      <p:sp>
        <p:nvSpPr>
          <p:cNvPr id="6" name="TextBox 5">
            <a:extLst>
              <a:ext uri="{FF2B5EF4-FFF2-40B4-BE49-F238E27FC236}">
                <a16:creationId xmlns:a16="http://schemas.microsoft.com/office/drawing/2014/main" id="{ACFF5668-4EBB-02A5-502E-3F6365D06888}"/>
              </a:ext>
            </a:extLst>
          </p:cNvPr>
          <p:cNvSpPr txBox="1"/>
          <p:nvPr/>
        </p:nvSpPr>
        <p:spPr>
          <a:xfrm>
            <a:off x="325120" y="825810"/>
            <a:ext cx="8473440" cy="5447645"/>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Romans embraced the Greek language, culture, philosophy, arts, etc. that had spread over much of the world.</a:t>
            </a:r>
          </a:p>
          <a:p>
            <a:pPr marL="342900" indent="-342900">
              <a:spcAft>
                <a:spcPts val="1200"/>
              </a:spcAft>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Led by Pompey, Rome had conquered Syria &amp; much of the territory surrounding the Mediterranean, including Israel.</a:t>
            </a:r>
          </a:p>
          <a:p>
            <a:pPr marL="342900" indent="-342900">
              <a:spcAft>
                <a:spcPts val="1200"/>
              </a:spcAft>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Caesar Octavian Augustus was emperor.</a:t>
            </a:r>
          </a:p>
          <a:p>
            <a:pPr marL="342900" indent="-342900">
              <a:spcAft>
                <a:spcPts val="1200"/>
              </a:spcAft>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Herod the Great was King of Judea (included Samaria and </a:t>
            </a:r>
            <a:r>
              <a:rPr lang="en-US" sz="2800" dirty="0" err="1">
                <a:solidFill>
                  <a:schemeClr val="accent4">
                    <a:lumMod val="60000"/>
                    <a:lumOff val="40000"/>
                  </a:schemeClr>
                </a:solidFill>
                <a:latin typeface="Times New Roman" panose="02020603050405020304" pitchFamily="18" charset="0"/>
                <a:ea typeface="+mj-ea"/>
                <a:cs typeface="Times New Roman" panose="02020603050405020304" pitchFamily="18" charset="0"/>
              </a:rPr>
              <a:t>Idumea</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Three sons succeeded him u</a:t>
            </a: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pon his death in 4 BC.</a:t>
            </a:r>
          </a:p>
          <a:p>
            <a:pPr marL="342900" indent="-342900">
              <a:spcAft>
                <a:spcPts val="1200"/>
              </a:spcAft>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Many Jews were scattered across the empire.</a:t>
            </a:r>
          </a:p>
        </p:txBody>
      </p:sp>
    </p:spTree>
    <p:extLst>
      <p:ext uri="{BB962C8B-B14F-4D97-AF65-F5344CB8AC3E}">
        <p14:creationId xmlns:p14="http://schemas.microsoft.com/office/powerpoint/2010/main" val="102721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4</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39219"/>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Roman Empire In the Days of Christ</a:t>
            </a:r>
            <a:endParaRPr lang="en-US" sz="3200" b="1" dirty="0">
              <a:solidFill>
                <a:srgbClr val="00FF00"/>
              </a:solidFill>
            </a:endParaRPr>
          </a:p>
        </p:txBody>
      </p:sp>
      <p:pic>
        <p:nvPicPr>
          <p:cNvPr id="1026" name="Picture 2">
            <a:extLst>
              <a:ext uri="{FF2B5EF4-FFF2-40B4-BE49-F238E27FC236}">
                <a16:creationId xmlns:a16="http://schemas.microsoft.com/office/drawing/2014/main" id="{D722C083-7BA6-B4B9-5769-BC0FCECD7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924127"/>
            <a:ext cx="8152166" cy="5703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8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5</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39219"/>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“Fullness of Time”</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311315" y="752984"/>
            <a:ext cx="8745165" cy="6924973"/>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Romans/Herod family allowed Jews some political/religious independence.  Allowed Sanhedrin council. Improved cities, started reconstruction of the Temple.</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400 years of silence end when Gabriel announces the birth of John to Zacharias.</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God’s plan, in place before the world was created, reached the point that it was time for Him to bring Jesus into the world.  </a:t>
            </a:r>
            <a:r>
              <a:rPr lang="en-US" sz="2800" dirty="0">
                <a:solidFill>
                  <a:srgbClr val="FF0000"/>
                </a:solidFill>
                <a:latin typeface="Times New Roman" panose="02020603050405020304" pitchFamily="18" charset="0"/>
                <a:cs typeface="Times New Roman" panose="02020603050405020304" pitchFamily="18" charset="0"/>
              </a:rPr>
              <a:t>Galatians 4:4-7, Ephesians 1:10.</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96770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AF595-2EDF-2502-9F6C-791A666E99CC}"/>
              </a:ext>
            </a:extLst>
          </p:cNvPr>
          <p:cNvSpPr>
            <a:spLocks noGrp="1"/>
          </p:cNvSpPr>
          <p:nvPr>
            <p:ph type="title"/>
          </p:nvPr>
        </p:nvSpPr>
        <p:spPr>
          <a:xfrm>
            <a:off x="257270" y="136524"/>
            <a:ext cx="8789453" cy="554476"/>
          </a:xfrm>
        </p:spPr>
        <p:txBody>
          <a:bodyPr>
            <a:noAutofit/>
          </a:bodyPr>
          <a:lstStyle/>
          <a:p>
            <a:r>
              <a:rPr lang="en-US" b="1" dirty="0">
                <a:solidFill>
                  <a:srgbClr val="00FF00"/>
                </a:solidFill>
                <a:latin typeface="Times New Roman" panose="02020603050405020304" pitchFamily="18" charset="0"/>
                <a:cs typeface="Times New Roman" panose="02020603050405020304" pitchFamily="18" charset="0"/>
              </a:rPr>
              <a:t>Recall the Dream of Nebuchadnezzar in Daniel 2</a:t>
            </a:r>
            <a:endParaRPr lang="en-US" b="1" dirty="0">
              <a:solidFill>
                <a:srgbClr val="00FF00"/>
              </a:solidFill>
            </a:endParaRPr>
          </a:p>
        </p:txBody>
      </p:sp>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6</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54045" y="714184"/>
            <a:ext cx="5781509" cy="6143816"/>
          </a:xfrm>
        </p:spPr>
        <p:txBody>
          <a:bodyPr>
            <a:noAutofit/>
          </a:bodyPr>
          <a:lstStyle/>
          <a:p>
            <a:pPr>
              <a:lnSpc>
                <a:spcPct val="100000"/>
              </a:lnSpc>
              <a:spcBef>
                <a:spcPts val="0"/>
              </a:spcBef>
            </a:pPr>
            <a:r>
              <a:rPr lang="en-US" sz="32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Four World Empires Prophesied</a:t>
            </a:r>
          </a:p>
          <a:p>
            <a:pPr>
              <a:lnSpc>
                <a:spcPct val="100000"/>
              </a:lnSpc>
              <a:spcBef>
                <a:spcPts val="0"/>
              </a:spcBef>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Head of Gold:</a:t>
            </a:r>
          </a:p>
          <a:p>
            <a:pPr>
              <a:lnSpc>
                <a:spcPct val="100000"/>
              </a:lnSpc>
              <a:spcBef>
                <a:spcPts val="0"/>
              </a:spcBef>
            </a:pPr>
            <a:r>
              <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Babylonian Empire</a:t>
            </a:r>
          </a:p>
          <a:p>
            <a:pPr>
              <a:lnSpc>
                <a:spcPct val="100000"/>
              </a:lnSpc>
              <a:spcBef>
                <a:spcPts val="0"/>
              </a:spcBef>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bg1">
                    <a:lumMod val="75000"/>
                  </a:schemeClr>
                </a:solidFill>
                <a:latin typeface="Times New Roman" panose="02020603050405020304" pitchFamily="18" charset="0"/>
                <a:ea typeface="+mj-ea"/>
                <a:cs typeface="Times New Roman" panose="02020603050405020304" pitchFamily="18" charset="0"/>
              </a:rPr>
              <a:t>Chest of Silver:</a:t>
            </a:r>
          </a:p>
          <a:p>
            <a:pPr>
              <a:lnSpc>
                <a:spcPct val="100000"/>
              </a:lnSpc>
              <a:spcBef>
                <a:spcPts val="0"/>
              </a:spcBef>
            </a:pPr>
            <a:r>
              <a:rPr lang="en-US" sz="2800" dirty="0" err="1">
                <a:solidFill>
                  <a:schemeClr val="bg1">
                    <a:lumMod val="75000"/>
                  </a:schemeClr>
                </a:solidFill>
                <a:latin typeface="Times New Roman" panose="02020603050405020304" pitchFamily="18" charset="0"/>
                <a:ea typeface="+mj-ea"/>
                <a:cs typeface="Times New Roman" panose="02020603050405020304" pitchFamily="18" charset="0"/>
              </a:rPr>
              <a:t>Medo</a:t>
            </a:r>
            <a:r>
              <a:rPr lang="en-US" sz="2800" dirty="0">
                <a:solidFill>
                  <a:schemeClr val="bg1">
                    <a:lumMod val="75000"/>
                  </a:schemeClr>
                </a:solidFill>
                <a:latin typeface="Times New Roman" panose="02020603050405020304" pitchFamily="18" charset="0"/>
                <a:ea typeface="+mj-ea"/>
                <a:cs typeface="Times New Roman" panose="02020603050405020304" pitchFamily="18" charset="0"/>
              </a:rPr>
              <a:t>-Persia Empire</a:t>
            </a:r>
          </a:p>
          <a:p>
            <a:pPr>
              <a:lnSpc>
                <a:spcPct val="100000"/>
              </a:lnSpc>
              <a:spcBef>
                <a:spcPts val="0"/>
              </a:spcBef>
            </a:pPr>
            <a:endParaRPr lang="en-US" sz="28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Belly and Thighs of Bronze:</a:t>
            </a:r>
          </a:p>
          <a:p>
            <a:pPr>
              <a:lnSpc>
                <a:spcPct val="100000"/>
              </a:lnSpc>
              <a:spcBef>
                <a:spcPts val="0"/>
              </a:spcBef>
            </a:pPr>
            <a:r>
              <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Grecian Empire</a:t>
            </a:r>
          </a:p>
          <a:p>
            <a:pPr>
              <a:lnSpc>
                <a:spcPct val="100000"/>
              </a:lnSpc>
              <a:spcBef>
                <a:spcPts val="0"/>
              </a:spcBef>
            </a:pPr>
            <a:endParaRPr lang="en-US" sz="2800" dirty="0">
              <a:solidFill>
                <a:schemeClr val="accent2">
                  <a:lumMod val="60000"/>
                  <a:lumOff val="40000"/>
                </a:schemeClr>
              </a:solidFill>
              <a:latin typeface="Times New Roman" panose="02020603050405020304" pitchFamily="18" charset="0"/>
              <a:ea typeface="+mj-ea"/>
              <a:cs typeface="Times New Roman" panose="02020603050405020304" pitchFamily="18" charset="0"/>
            </a:endParaRPr>
          </a:p>
          <a:p>
            <a:pPr>
              <a:lnSpc>
                <a:spcPct val="100000"/>
              </a:lnSpc>
              <a:spcBef>
                <a:spcPts val="0"/>
              </a:spcBef>
            </a:pPr>
            <a:r>
              <a:rPr lang="en-US" sz="2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Feet and Toes of Iron and Clay:</a:t>
            </a:r>
          </a:p>
          <a:p>
            <a:pPr>
              <a:lnSpc>
                <a:spcPct val="100000"/>
              </a:lnSpc>
              <a:spcBef>
                <a:spcPts val="0"/>
              </a:spcBef>
            </a:pPr>
            <a:r>
              <a:rPr lang="en-US" sz="2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Roman Empire</a:t>
            </a: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pic>
        <p:nvPicPr>
          <p:cNvPr id="8" name="Picture 7">
            <a:extLst>
              <a:ext uri="{FF2B5EF4-FFF2-40B4-BE49-F238E27FC236}">
                <a16:creationId xmlns:a16="http://schemas.microsoft.com/office/drawing/2014/main" id="{1125E7D1-70FD-F6B7-97F5-4B2EEF08B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382" y="671644"/>
            <a:ext cx="3402730" cy="6021421"/>
          </a:xfrm>
          <a:prstGeom prst="rect">
            <a:avLst/>
          </a:prstGeom>
        </p:spPr>
      </p:pic>
      <p:sp>
        <p:nvSpPr>
          <p:cNvPr id="11" name="TextBox 10">
            <a:extLst>
              <a:ext uri="{FF2B5EF4-FFF2-40B4-BE49-F238E27FC236}">
                <a16:creationId xmlns:a16="http://schemas.microsoft.com/office/drawing/2014/main" id="{F210691A-C555-583C-F6A1-10DEA8B6F02B}"/>
              </a:ext>
            </a:extLst>
          </p:cNvPr>
          <p:cNvSpPr txBox="1"/>
          <p:nvPr/>
        </p:nvSpPr>
        <p:spPr>
          <a:xfrm>
            <a:off x="6844495" y="887289"/>
            <a:ext cx="972766" cy="369332"/>
          </a:xfrm>
          <a:prstGeom prst="rect">
            <a:avLst/>
          </a:prstGeom>
          <a:solidFill>
            <a:schemeClr val="tx2">
              <a:alpha val="82000"/>
            </a:schemeClr>
          </a:solidFill>
        </p:spPr>
        <p:txBody>
          <a:bodyPr wrap="square">
            <a:spAutoFit/>
          </a:bodyPr>
          <a:lstStyle/>
          <a:p>
            <a:r>
              <a:rPr lang="en-US" sz="1800" dirty="0">
                <a:solidFill>
                  <a:schemeClr val="accent4">
                    <a:lumMod val="60000"/>
                    <a:lumOff val="40000"/>
                  </a:schemeClr>
                </a:solidFill>
                <a:latin typeface="Times New Roman" panose="02020603050405020304" pitchFamily="18" charset="0"/>
                <a:ea typeface="+mj-ea"/>
                <a:cs typeface="Times New Roman" panose="02020603050405020304" pitchFamily="18" charset="0"/>
              </a:rPr>
              <a:t>Babylon</a:t>
            </a:r>
          </a:p>
        </p:txBody>
      </p:sp>
      <p:sp>
        <p:nvSpPr>
          <p:cNvPr id="12" name="TextBox 11">
            <a:extLst>
              <a:ext uri="{FF2B5EF4-FFF2-40B4-BE49-F238E27FC236}">
                <a16:creationId xmlns:a16="http://schemas.microsoft.com/office/drawing/2014/main" id="{67352F1A-8670-F40F-D59A-C7C8AAC6734F}"/>
              </a:ext>
            </a:extLst>
          </p:cNvPr>
          <p:cNvSpPr txBox="1"/>
          <p:nvPr/>
        </p:nvSpPr>
        <p:spPr>
          <a:xfrm>
            <a:off x="6969010" y="1837357"/>
            <a:ext cx="848251" cy="646331"/>
          </a:xfrm>
          <a:prstGeom prst="rect">
            <a:avLst/>
          </a:prstGeom>
          <a:solidFill>
            <a:schemeClr val="tx2">
              <a:alpha val="82000"/>
            </a:schemeClr>
          </a:solidFill>
        </p:spPr>
        <p:txBody>
          <a:bodyPr wrap="square">
            <a:spAutoFit/>
          </a:bodyPr>
          <a:lstStyle/>
          <a:p>
            <a:r>
              <a:rPr lang="en-US" sz="1800" dirty="0" err="1">
                <a:solidFill>
                  <a:schemeClr val="bg2"/>
                </a:solidFill>
                <a:latin typeface="Times New Roman" panose="02020603050405020304" pitchFamily="18" charset="0"/>
                <a:ea typeface="+mj-ea"/>
                <a:cs typeface="Times New Roman" panose="02020603050405020304" pitchFamily="18" charset="0"/>
              </a:rPr>
              <a:t>Medo</a:t>
            </a:r>
            <a:r>
              <a:rPr lang="en-US" sz="1800" dirty="0">
                <a:solidFill>
                  <a:schemeClr val="bg2"/>
                </a:solidFill>
                <a:latin typeface="Times New Roman" panose="02020603050405020304" pitchFamily="18" charset="0"/>
                <a:ea typeface="+mj-ea"/>
                <a:cs typeface="Times New Roman" panose="02020603050405020304" pitchFamily="18" charset="0"/>
              </a:rPr>
              <a:t>-Persia</a:t>
            </a:r>
          </a:p>
        </p:txBody>
      </p:sp>
      <p:sp>
        <p:nvSpPr>
          <p:cNvPr id="13" name="TextBox 12">
            <a:extLst>
              <a:ext uri="{FF2B5EF4-FFF2-40B4-BE49-F238E27FC236}">
                <a16:creationId xmlns:a16="http://schemas.microsoft.com/office/drawing/2014/main" id="{58B4CA6E-A953-CF60-26B4-3145687B0E1F}"/>
              </a:ext>
            </a:extLst>
          </p:cNvPr>
          <p:cNvSpPr txBox="1"/>
          <p:nvPr/>
        </p:nvSpPr>
        <p:spPr>
          <a:xfrm>
            <a:off x="6969010" y="2689736"/>
            <a:ext cx="972766" cy="369332"/>
          </a:xfrm>
          <a:prstGeom prst="rect">
            <a:avLst/>
          </a:prstGeom>
          <a:solidFill>
            <a:schemeClr val="tx2">
              <a:alpha val="82000"/>
            </a:schemeClr>
          </a:solidFill>
        </p:spPr>
        <p:txBody>
          <a:bodyPr wrap="square">
            <a:spAutoFit/>
          </a:bodyPr>
          <a:lstStyle/>
          <a:p>
            <a:r>
              <a:rPr lang="en-US" sz="1800" dirty="0">
                <a:solidFill>
                  <a:schemeClr val="accent2">
                    <a:lumMod val="60000"/>
                    <a:lumOff val="40000"/>
                  </a:schemeClr>
                </a:solidFill>
                <a:latin typeface="Times New Roman" panose="02020603050405020304" pitchFamily="18" charset="0"/>
                <a:ea typeface="+mj-ea"/>
                <a:cs typeface="Times New Roman" panose="02020603050405020304" pitchFamily="18" charset="0"/>
              </a:rPr>
              <a:t>Grecian</a:t>
            </a:r>
          </a:p>
        </p:txBody>
      </p:sp>
      <p:sp>
        <p:nvSpPr>
          <p:cNvPr id="14" name="TextBox 13">
            <a:extLst>
              <a:ext uri="{FF2B5EF4-FFF2-40B4-BE49-F238E27FC236}">
                <a16:creationId xmlns:a16="http://schemas.microsoft.com/office/drawing/2014/main" id="{B90421FA-1BD1-8815-22AB-D412E4A1F091}"/>
              </a:ext>
            </a:extLst>
          </p:cNvPr>
          <p:cNvSpPr txBox="1"/>
          <p:nvPr/>
        </p:nvSpPr>
        <p:spPr>
          <a:xfrm>
            <a:off x="6906752" y="5381467"/>
            <a:ext cx="972766" cy="369332"/>
          </a:xfrm>
          <a:prstGeom prst="rect">
            <a:avLst/>
          </a:prstGeom>
          <a:solidFill>
            <a:schemeClr val="tx2">
              <a:alpha val="82000"/>
            </a:schemeClr>
          </a:solidFill>
        </p:spPr>
        <p:txBody>
          <a:bodyPr wrap="square">
            <a:spAutoFit/>
          </a:bodyPr>
          <a:lstStyle/>
          <a:p>
            <a:r>
              <a:rPr lang="en-US" sz="1800" dirty="0">
                <a:solidFill>
                  <a:schemeClr val="accent1">
                    <a:lumMod val="40000"/>
                    <a:lumOff val="60000"/>
                  </a:schemeClr>
                </a:solidFill>
                <a:latin typeface="Times New Roman" panose="02020603050405020304" pitchFamily="18" charset="0"/>
                <a:ea typeface="+mj-ea"/>
                <a:cs typeface="Times New Roman" panose="02020603050405020304" pitchFamily="18" charset="0"/>
              </a:rPr>
              <a:t>Rome</a:t>
            </a:r>
          </a:p>
        </p:txBody>
      </p:sp>
      <p:cxnSp>
        <p:nvCxnSpPr>
          <p:cNvPr id="19" name="Straight Connector 18">
            <a:extLst>
              <a:ext uri="{FF2B5EF4-FFF2-40B4-BE49-F238E27FC236}">
                <a16:creationId xmlns:a16="http://schemas.microsoft.com/office/drawing/2014/main" id="{7935CFBF-9331-E7F3-3BBB-2373B2E39549}"/>
              </a:ext>
            </a:extLst>
          </p:cNvPr>
          <p:cNvCxnSpPr/>
          <p:nvPr/>
        </p:nvCxnSpPr>
        <p:spPr>
          <a:xfrm flipH="1">
            <a:off x="6118860" y="4086557"/>
            <a:ext cx="45720" cy="35559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5B9126-F91A-AEE2-02C2-B0DBF9B4E7D7}"/>
              </a:ext>
            </a:extLst>
          </p:cNvPr>
          <p:cNvCxnSpPr>
            <a:cxnSpLocks/>
          </p:cNvCxnSpPr>
          <p:nvPr/>
        </p:nvCxnSpPr>
        <p:spPr>
          <a:xfrm flipH="1">
            <a:off x="6080515" y="3837154"/>
            <a:ext cx="84065" cy="60500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02FF95-C0E1-1E34-F538-EB905163231A}"/>
              </a:ext>
            </a:extLst>
          </p:cNvPr>
          <p:cNvCxnSpPr/>
          <p:nvPr/>
        </p:nvCxnSpPr>
        <p:spPr>
          <a:xfrm flipH="1">
            <a:off x="6049070" y="4018463"/>
            <a:ext cx="45720" cy="35559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564C23-F924-8207-5846-46F2428C0487}"/>
              </a:ext>
            </a:extLst>
          </p:cNvPr>
          <p:cNvCxnSpPr>
            <a:cxnSpLocks/>
          </p:cNvCxnSpPr>
          <p:nvPr/>
        </p:nvCxnSpPr>
        <p:spPr>
          <a:xfrm>
            <a:off x="7306442" y="3943350"/>
            <a:ext cx="35428" cy="56388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6B8201A-F2D0-5846-388D-611434E8287F}"/>
              </a:ext>
            </a:extLst>
          </p:cNvPr>
          <p:cNvSpPr/>
          <p:nvPr/>
        </p:nvSpPr>
        <p:spPr>
          <a:xfrm>
            <a:off x="5935068" y="4419129"/>
            <a:ext cx="195268" cy="944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55CBE65-2290-6A80-B444-A1F983967362}"/>
              </a:ext>
            </a:extLst>
          </p:cNvPr>
          <p:cNvSpPr/>
          <p:nvPr/>
        </p:nvSpPr>
        <p:spPr>
          <a:xfrm>
            <a:off x="6742282" y="4467886"/>
            <a:ext cx="124661" cy="4473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A349391-7C87-CCEC-C4A1-F0E2A347E636}"/>
              </a:ext>
            </a:extLst>
          </p:cNvPr>
          <p:cNvSpPr/>
          <p:nvPr/>
        </p:nvSpPr>
        <p:spPr>
          <a:xfrm>
            <a:off x="7306442" y="4388037"/>
            <a:ext cx="45719" cy="541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76CE68-89CE-A1FD-EF37-A44B8DC4857A}"/>
              </a:ext>
            </a:extLst>
          </p:cNvPr>
          <p:cNvSpPr/>
          <p:nvPr/>
        </p:nvSpPr>
        <p:spPr>
          <a:xfrm>
            <a:off x="6023126" y="4530755"/>
            <a:ext cx="141454" cy="16080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D570475-6F77-E400-BCCB-55A010741CE8}"/>
              </a:ext>
            </a:extLst>
          </p:cNvPr>
          <p:cNvSpPr/>
          <p:nvPr/>
        </p:nvSpPr>
        <p:spPr>
          <a:xfrm>
            <a:off x="7276774" y="4530755"/>
            <a:ext cx="194794" cy="17587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771D7A18-5DAC-62D4-022A-CA6F928F97C4}"/>
              </a:ext>
            </a:extLst>
          </p:cNvPr>
          <p:cNvSpPr/>
          <p:nvPr/>
        </p:nvSpPr>
        <p:spPr>
          <a:xfrm>
            <a:off x="94507" y="5381467"/>
            <a:ext cx="4747200" cy="9525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0F6D087-8341-6D3F-557E-460B16C97819}"/>
              </a:ext>
            </a:extLst>
          </p:cNvPr>
          <p:cNvSpPr/>
          <p:nvPr/>
        </p:nvSpPr>
        <p:spPr>
          <a:xfrm>
            <a:off x="8291427" y="3532365"/>
            <a:ext cx="507931" cy="931019"/>
          </a:xfrm>
          <a:custGeom>
            <a:avLst/>
            <a:gdLst>
              <a:gd name="connsiteX0" fmla="*/ 0 w 850468"/>
              <a:gd name="connsiteY0" fmla="*/ 1536296 h 1536296"/>
              <a:gd name="connsiteX1" fmla="*/ 812800 w 850468"/>
              <a:gd name="connsiteY1" fmla="*/ 154536 h 1536296"/>
              <a:gd name="connsiteX2" fmla="*/ 640080 w 850468"/>
              <a:gd name="connsiteY2" fmla="*/ 93576 h 1536296"/>
            </a:gdLst>
            <a:ahLst/>
            <a:cxnLst>
              <a:cxn ang="0">
                <a:pos x="connsiteX0" y="connsiteY0"/>
              </a:cxn>
              <a:cxn ang="0">
                <a:pos x="connsiteX1" y="connsiteY1"/>
              </a:cxn>
              <a:cxn ang="0">
                <a:pos x="connsiteX2" y="connsiteY2"/>
              </a:cxn>
            </a:cxnLst>
            <a:rect l="l" t="t" r="r" b="b"/>
            <a:pathLst>
              <a:path w="850468" h="1536296">
                <a:moveTo>
                  <a:pt x="0" y="1536296"/>
                </a:moveTo>
                <a:cubicBezTo>
                  <a:pt x="353060" y="965642"/>
                  <a:pt x="706120" y="394989"/>
                  <a:pt x="812800" y="154536"/>
                </a:cubicBezTo>
                <a:cubicBezTo>
                  <a:pt x="919480" y="-85917"/>
                  <a:pt x="779780" y="3829"/>
                  <a:pt x="640080" y="93576"/>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58A3C1C6-A884-BBC3-56E6-6B82B0944CB4}"/>
              </a:ext>
            </a:extLst>
          </p:cNvPr>
          <p:cNvSpPr/>
          <p:nvPr/>
        </p:nvSpPr>
        <p:spPr>
          <a:xfrm>
            <a:off x="8368363" y="3219534"/>
            <a:ext cx="651511" cy="1287696"/>
          </a:xfrm>
          <a:custGeom>
            <a:avLst/>
            <a:gdLst>
              <a:gd name="connsiteX0" fmla="*/ 0 w 850468"/>
              <a:gd name="connsiteY0" fmla="*/ 1536296 h 1536296"/>
              <a:gd name="connsiteX1" fmla="*/ 812800 w 850468"/>
              <a:gd name="connsiteY1" fmla="*/ 154536 h 1536296"/>
              <a:gd name="connsiteX2" fmla="*/ 640080 w 850468"/>
              <a:gd name="connsiteY2" fmla="*/ 93576 h 1536296"/>
            </a:gdLst>
            <a:ahLst/>
            <a:cxnLst>
              <a:cxn ang="0">
                <a:pos x="connsiteX0" y="connsiteY0"/>
              </a:cxn>
              <a:cxn ang="0">
                <a:pos x="connsiteX1" y="connsiteY1"/>
              </a:cxn>
              <a:cxn ang="0">
                <a:pos x="connsiteX2" y="connsiteY2"/>
              </a:cxn>
            </a:cxnLst>
            <a:rect l="l" t="t" r="r" b="b"/>
            <a:pathLst>
              <a:path w="850468" h="1536296">
                <a:moveTo>
                  <a:pt x="0" y="1536296"/>
                </a:moveTo>
                <a:cubicBezTo>
                  <a:pt x="353060" y="965642"/>
                  <a:pt x="706120" y="394989"/>
                  <a:pt x="812800" y="154536"/>
                </a:cubicBezTo>
                <a:cubicBezTo>
                  <a:pt x="919480" y="-85917"/>
                  <a:pt x="779780" y="3829"/>
                  <a:pt x="640080" y="93576"/>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8355445-48A9-C0E2-2430-90A0A317926E}"/>
              </a:ext>
            </a:extLst>
          </p:cNvPr>
          <p:cNvSpPr/>
          <p:nvPr/>
        </p:nvSpPr>
        <p:spPr>
          <a:xfrm>
            <a:off x="8447715" y="3172079"/>
            <a:ext cx="764124" cy="1455618"/>
          </a:xfrm>
          <a:custGeom>
            <a:avLst/>
            <a:gdLst>
              <a:gd name="connsiteX0" fmla="*/ 0 w 690534"/>
              <a:gd name="connsiteY0" fmla="*/ 1362158 h 1362158"/>
              <a:gd name="connsiteX1" fmla="*/ 629920 w 690534"/>
              <a:gd name="connsiteY1" fmla="*/ 122638 h 1362158"/>
              <a:gd name="connsiteX2" fmla="*/ 629920 w 690534"/>
              <a:gd name="connsiteY2" fmla="*/ 112478 h 1362158"/>
            </a:gdLst>
            <a:ahLst/>
            <a:cxnLst>
              <a:cxn ang="0">
                <a:pos x="connsiteX0" y="connsiteY0"/>
              </a:cxn>
              <a:cxn ang="0">
                <a:pos x="connsiteX1" y="connsiteY1"/>
              </a:cxn>
              <a:cxn ang="0">
                <a:pos x="connsiteX2" y="connsiteY2"/>
              </a:cxn>
            </a:cxnLst>
            <a:rect l="l" t="t" r="r" b="b"/>
            <a:pathLst>
              <a:path w="690534" h="1362158">
                <a:moveTo>
                  <a:pt x="0" y="1362158"/>
                </a:moveTo>
                <a:lnTo>
                  <a:pt x="629920" y="122638"/>
                </a:lnTo>
                <a:cubicBezTo>
                  <a:pt x="734907" y="-85642"/>
                  <a:pt x="682413" y="13418"/>
                  <a:pt x="629920" y="112478"/>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lanet&#10;&#10;Description automatically generated with low confidence">
            <a:extLst>
              <a:ext uri="{FF2B5EF4-FFF2-40B4-BE49-F238E27FC236}">
                <a16:creationId xmlns:a16="http://schemas.microsoft.com/office/drawing/2014/main" id="{789220F7-7FF7-D42D-5BF8-A501A05C9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121" y="4530755"/>
            <a:ext cx="914402" cy="707137"/>
          </a:xfrm>
          <a:prstGeom prst="rect">
            <a:avLst/>
          </a:prstGeom>
        </p:spPr>
      </p:pic>
      <p:sp>
        <p:nvSpPr>
          <p:cNvPr id="28" name="TextBox 27">
            <a:extLst>
              <a:ext uri="{FF2B5EF4-FFF2-40B4-BE49-F238E27FC236}">
                <a16:creationId xmlns:a16="http://schemas.microsoft.com/office/drawing/2014/main" id="{AED98727-D56C-9D8A-51D2-D951F82AC489}"/>
              </a:ext>
            </a:extLst>
          </p:cNvPr>
          <p:cNvSpPr txBox="1"/>
          <p:nvPr/>
        </p:nvSpPr>
        <p:spPr>
          <a:xfrm>
            <a:off x="3716551" y="2108217"/>
            <a:ext cx="3402729" cy="2246769"/>
          </a:xfrm>
          <a:prstGeom prst="rect">
            <a:avLst/>
          </a:prstGeom>
          <a:noFill/>
        </p:spPr>
        <p:txBody>
          <a:bodyPr wrap="square">
            <a:spAutoFit/>
          </a:bodyPr>
          <a:lstStyle/>
          <a:p>
            <a:r>
              <a:rPr lang="en-US" sz="2800" i="1" dirty="0">
                <a:solidFill>
                  <a:schemeClr val="bg1"/>
                </a:solidFill>
                <a:effectLst/>
                <a:latin typeface="Times New Roman" panose="02020603050405020304" pitchFamily="18" charset="0"/>
                <a:cs typeface="Times New Roman" panose="02020603050405020304" pitchFamily="18" charset="0"/>
              </a:rPr>
              <a:t>In the days of those kings shall the God of heaven set up a kingdom which shall never be destroyed. </a:t>
            </a:r>
            <a:endParaRPr lang="en-US" sz="2800" i="1" dirty="0">
              <a:solidFill>
                <a:schemeClr val="bg1"/>
              </a:solidFill>
              <a:latin typeface="Times New Roman" panose="02020603050405020304" pitchFamily="18" charset="0"/>
              <a:cs typeface="Times New Roman" panose="02020603050405020304" pitchFamily="18" charset="0"/>
            </a:endParaRPr>
          </a:p>
        </p:txBody>
      </p:sp>
      <p:sp>
        <p:nvSpPr>
          <p:cNvPr id="29" name="Arrow: Down 28">
            <a:extLst>
              <a:ext uri="{FF2B5EF4-FFF2-40B4-BE49-F238E27FC236}">
                <a16:creationId xmlns:a16="http://schemas.microsoft.com/office/drawing/2014/main" id="{6DAC5866-E334-FD7D-EAF8-6E3E5A931665}"/>
              </a:ext>
            </a:extLst>
          </p:cNvPr>
          <p:cNvSpPr/>
          <p:nvPr/>
        </p:nvSpPr>
        <p:spPr>
          <a:xfrm rot="19330092">
            <a:off x="5909365" y="4267460"/>
            <a:ext cx="540783" cy="15276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150B12C-DC38-DE5B-44CC-562B2ED158DC}"/>
              </a:ext>
            </a:extLst>
          </p:cNvPr>
          <p:cNvSpPr/>
          <p:nvPr/>
        </p:nvSpPr>
        <p:spPr>
          <a:xfrm>
            <a:off x="7829444" y="4080062"/>
            <a:ext cx="138668" cy="4985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Object 16">
            <a:extLst>
              <a:ext uri="{FF2B5EF4-FFF2-40B4-BE49-F238E27FC236}">
                <a16:creationId xmlns:a16="http://schemas.microsoft.com/office/drawing/2014/main" id="{5A6F1852-9EA9-DB13-7423-FA894BCFB204}"/>
              </a:ext>
            </a:extLst>
          </p:cNvPr>
          <p:cNvGraphicFramePr>
            <a:graphicFrameLocks noChangeAspect="1"/>
          </p:cNvGraphicFramePr>
          <p:nvPr>
            <p:extLst>
              <p:ext uri="{D42A27DB-BD31-4B8C-83A1-F6EECF244321}">
                <p14:modId xmlns:p14="http://schemas.microsoft.com/office/powerpoint/2010/main" val="437346771"/>
              </p:ext>
            </p:extLst>
          </p:nvPr>
        </p:nvGraphicFramePr>
        <p:xfrm>
          <a:off x="6806379" y="4108473"/>
          <a:ext cx="1161733" cy="514027"/>
        </p:xfrm>
        <a:graphic>
          <a:graphicData uri="http://schemas.openxmlformats.org/presentationml/2006/ole">
            <mc:AlternateContent xmlns:mc="http://schemas.openxmlformats.org/markup-compatibility/2006">
              <mc:Choice xmlns:v="urn:schemas-microsoft-com:vml" Requires="v">
                <p:oleObj name="Bitmap Image" r:id="rId5" imgW="2674800" imgH="708840" progId="PBrush">
                  <p:embed/>
                </p:oleObj>
              </mc:Choice>
              <mc:Fallback>
                <p:oleObj name="Bitmap Image" r:id="rId5" imgW="2674800" imgH="708840" progId="PBrush">
                  <p:embed/>
                  <p:pic>
                    <p:nvPicPr>
                      <p:cNvPr id="17" name="Object 16">
                        <a:extLst>
                          <a:ext uri="{FF2B5EF4-FFF2-40B4-BE49-F238E27FC236}">
                            <a16:creationId xmlns:a16="http://schemas.microsoft.com/office/drawing/2014/main" id="{5A6F1852-9EA9-DB13-7423-FA894BCFB204}"/>
                          </a:ext>
                        </a:extLst>
                      </p:cNvPr>
                      <p:cNvPicPr/>
                      <p:nvPr/>
                    </p:nvPicPr>
                    <p:blipFill>
                      <a:blip r:embed="rId6"/>
                      <a:stretch>
                        <a:fillRect/>
                      </a:stretch>
                    </p:blipFill>
                    <p:spPr>
                      <a:xfrm>
                        <a:off x="6806379" y="4108473"/>
                        <a:ext cx="1161733" cy="514027"/>
                      </a:xfrm>
                      <a:prstGeom prst="rect">
                        <a:avLst/>
                      </a:prstGeom>
                    </p:spPr>
                  </p:pic>
                </p:oleObj>
              </mc:Fallback>
            </mc:AlternateContent>
          </a:graphicData>
        </a:graphic>
      </p:graphicFrame>
    </p:spTree>
    <p:extLst>
      <p:ext uri="{BB962C8B-B14F-4D97-AF65-F5344CB8AC3E}">
        <p14:creationId xmlns:p14="http://schemas.microsoft.com/office/powerpoint/2010/main" val="370287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7</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Christ Comes to Earth</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365760" y="905384"/>
            <a:ext cx="8446880" cy="6001643"/>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Jesus born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in Bethlehem (about 5 miles from Jerusalem), just prior to the</a:t>
            </a:r>
            <a:r>
              <a:rPr lang="en-US" sz="2800" dirty="0">
                <a:solidFill>
                  <a:srgbClr val="FB57D0"/>
                </a:solidFill>
                <a:latin typeface="Times New Roman" panose="02020603050405020304" pitchFamily="18" charset="0"/>
                <a:cs typeface="Times New Roman" panose="02020603050405020304" pitchFamily="18" charset="0"/>
              </a:rPr>
              <a:t> death of Herod the Great</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a:t>
            </a:r>
          </a:p>
          <a:p>
            <a:pPr marL="457200" indent="-457200">
              <a:spcAft>
                <a:spcPts val="600"/>
              </a:spcAft>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Herod sought to kill Jesus, ordered slaughter of male children 2 and under.</a:t>
            </a:r>
          </a:p>
          <a:p>
            <a:pPr marL="457200" indent="-457200">
              <a:spcAft>
                <a:spcPts val="600"/>
              </a:spcAft>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Joseph, Mary</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and baby </a:t>
            </a:r>
            <a:r>
              <a:rPr lang="en-US" sz="2800" dirty="0">
                <a:solidFill>
                  <a:srgbClr val="FB57D0"/>
                </a:solidFill>
                <a:latin typeface="Times New Roman" panose="02020603050405020304" pitchFamily="18" charset="0"/>
                <a:cs typeface="Times New Roman" panose="02020603050405020304" pitchFamily="18" charset="0"/>
              </a:rPr>
              <a:t>Jesus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flee to Egypt, return and live in Nazareth in Galilee, where Jesus grows up.</a:t>
            </a:r>
          </a:p>
          <a:p>
            <a:pPr marL="457200" indent="-457200">
              <a:spcAft>
                <a:spcPts val="600"/>
              </a:spcAft>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Jerusalem</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remained the cultural and religious center of Judea.  Jews traveled there to attend Passover, Pentecost, Feast of Purim (from Esther’s day), Feast of Dedication.</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52257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8</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140848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1040860" y="118762"/>
            <a:ext cx="7286017" cy="584775"/>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Christ Comes to Earth</a:t>
            </a:r>
            <a:endParaRPr lang="en-US" sz="3200" b="1" dirty="0">
              <a:solidFill>
                <a:srgbClr val="00FF00"/>
              </a:solidFill>
            </a:endParaRPr>
          </a:p>
        </p:txBody>
      </p:sp>
      <p:sp>
        <p:nvSpPr>
          <p:cNvPr id="5" name="TextBox 4">
            <a:extLst>
              <a:ext uri="{FF2B5EF4-FFF2-40B4-BE49-F238E27FC236}">
                <a16:creationId xmlns:a16="http://schemas.microsoft.com/office/drawing/2014/main" id="{C558ED5D-531D-D4EF-6F78-8FAB6B0CAD90}"/>
              </a:ext>
            </a:extLst>
          </p:cNvPr>
          <p:cNvSpPr txBox="1"/>
          <p:nvPr/>
        </p:nvSpPr>
        <p:spPr>
          <a:xfrm>
            <a:off x="1" y="752984"/>
            <a:ext cx="9056480" cy="6555641"/>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John the Baptist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begins preaching in the Wilderness of Judea.</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Much of Jesus’ work takes place in</a:t>
            </a:r>
            <a:r>
              <a:rPr lang="en-US" sz="2800" dirty="0">
                <a:solidFill>
                  <a:srgbClr val="FB57D0"/>
                </a:solidFill>
                <a:latin typeface="Times New Roman" panose="02020603050405020304" pitchFamily="18" charset="0"/>
                <a:cs typeface="Times New Roman" panose="02020603050405020304" pitchFamily="18" charset="0"/>
              </a:rPr>
              <a:t> Galilee</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Capernaum prominent in Jesus’ work.  It was located on two important trade routes and had a Roman Garrison.</a:t>
            </a:r>
          </a:p>
          <a:p>
            <a:pPr marL="457200" indent="-457200">
              <a:buFont typeface="Arial" panose="020B0604020202020204" pitchFamily="34" charset="0"/>
              <a:buChar char="•"/>
            </a:pP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Jesus does many works in</a:t>
            </a:r>
            <a:r>
              <a:rPr lang="en-US" sz="2800" dirty="0">
                <a:solidFill>
                  <a:srgbClr val="FB57D0"/>
                </a:solidFill>
                <a:latin typeface="Times New Roman" panose="02020603050405020304" pitchFamily="18" charset="0"/>
                <a:cs typeface="Times New Roman" panose="02020603050405020304" pitchFamily="18" charset="0"/>
              </a:rPr>
              <a:t> Cana, Nain, Bethsaida, and </a:t>
            </a:r>
            <a:r>
              <a:rPr lang="en-US" sz="2800" dirty="0" err="1">
                <a:solidFill>
                  <a:srgbClr val="FB57D0"/>
                </a:solidFill>
                <a:latin typeface="Times New Roman" panose="02020603050405020304" pitchFamily="18" charset="0"/>
                <a:cs typeface="Times New Roman" panose="02020603050405020304" pitchFamily="18" charset="0"/>
              </a:rPr>
              <a:t>Chorazin</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He also went into </a:t>
            </a:r>
            <a:r>
              <a:rPr lang="en-US" sz="2800" dirty="0">
                <a:solidFill>
                  <a:srgbClr val="FB57D0"/>
                </a:solidFill>
                <a:latin typeface="Times New Roman" panose="02020603050405020304" pitchFamily="18" charset="0"/>
                <a:cs typeface="Times New Roman" panose="02020603050405020304" pitchFamily="18" charset="0"/>
              </a:rPr>
              <a:t>Samaria</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Jacob’s well is still there today.</a:t>
            </a:r>
          </a:p>
          <a:p>
            <a:pPr marL="457200" indent="-457200">
              <a:buFont typeface="Arial" panose="020B0604020202020204" pitchFamily="34" charset="0"/>
              <a:buChar char="•"/>
            </a:pPr>
            <a:r>
              <a:rPr lang="en-US" sz="2800" dirty="0">
                <a:solidFill>
                  <a:srgbClr val="FB57D0"/>
                </a:solidFill>
                <a:latin typeface="Times New Roman" panose="02020603050405020304" pitchFamily="18" charset="0"/>
                <a:cs typeface="Times New Roman" panose="02020603050405020304" pitchFamily="18" charset="0"/>
              </a:rPr>
              <a:t>Decapolis</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was a region primarily east of the Jordan, that was comprised of 10 Model Greek Cities.</a:t>
            </a:r>
          </a:p>
          <a:p>
            <a:pPr marL="457200" indent="-457200">
              <a:buFont typeface="Arial" panose="020B0604020202020204" pitchFamily="34" charset="0"/>
              <a:buChar char="•"/>
            </a:pPr>
            <a:r>
              <a:rPr lang="en-US" sz="2800" dirty="0" err="1">
                <a:solidFill>
                  <a:srgbClr val="FB57D0"/>
                </a:solidFill>
                <a:latin typeface="Times New Roman" panose="02020603050405020304" pitchFamily="18" charset="0"/>
                <a:cs typeface="Times New Roman" panose="02020603050405020304" pitchFamily="18" charset="0"/>
              </a:rPr>
              <a:t>Tyre</a:t>
            </a:r>
            <a:r>
              <a:rPr lang="en-US" sz="2800" dirty="0">
                <a:solidFill>
                  <a:srgbClr val="FB57D0"/>
                </a:solidFill>
                <a:latin typeface="Times New Roman" panose="02020603050405020304" pitchFamily="18" charset="0"/>
                <a:cs typeface="Times New Roman" panose="02020603050405020304" pitchFamily="18" charset="0"/>
              </a:rPr>
              <a:t> and Sidon </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were the two main cities in Phoenicia.</a:t>
            </a: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accent4">
                  <a:lumMod val="60000"/>
                  <a:lumOff val="40000"/>
                </a:schemeClr>
              </a:solidFill>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4621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CC022-AADF-69DA-B5D6-31ECEB17211A}"/>
              </a:ext>
            </a:extLst>
          </p:cNvPr>
          <p:cNvSpPr>
            <a:spLocks noGrp="1"/>
          </p:cNvSpPr>
          <p:nvPr>
            <p:ph type="sldNum" sz="quarter" idx="12"/>
          </p:nvPr>
        </p:nvSpPr>
        <p:spPr/>
        <p:txBody>
          <a:bodyPr/>
          <a:lstStyle/>
          <a:p>
            <a:fld id="{828D620C-E048-4DF2-865A-5BE58B03BB1E}" type="slidenum">
              <a:rPr lang="en-US" smtClean="0"/>
              <a:t>9</a:t>
            </a:fld>
            <a:endParaRPr lang="en-US"/>
          </a:p>
        </p:txBody>
      </p:sp>
      <p:sp>
        <p:nvSpPr>
          <p:cNvPr id="7" name="Text Placeholder 5">
            <a:extLst>
              <a:ext uri="{FF2B5EF4-FFF2-40B4-BE49-F238E27FC236}">
                <a16:creationId xmlns:a16="http://schemas.microsoft.com/office/drawing/2014/main" id="{DE9F485A-FE36-A4B2-DC9A-A655B6891A81}"/>
              </a:ext>
            </a:extLst>
          </p:cNvPr>
          <p:cNvSpPr>
            <a:spLocks noGrp="1"/>
          </p:cNvSpPr>
          <p:nvPr>
            <p:ph type="body" sz="half" idx="2"/>
          </p:nvPr>
        </p:nvSpPr>
        <p:spPr>
          <a:xfrm>
            <a:off x="3176322" y="1146168"/>
            <a:ext cx="6550832" cy="4241808"/>
          </a:xfrm>
        </p:spPr>
        <p:txBody>
          <a:bodyPr>
            <a:noAutofit/>
          </a:bodyPr>
          <a:lstStyle/>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342900" indent="-34290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endParaRPr lang="en-US" sz="2400" dirty="0">
              <a:solidFill>
                <a:schemeClr val="accent4">
                  <a:lumMod val="60000"/>
                  <a:lumOff val="40000"/>
                </a:schemeClr>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FC6D3C27-2DF6-54C7-D226-43E594F92873}"/>
              </a:ext>
            </a:extLst>
          </p:cNvPr>
          <p:cNvSpPr txBox="1"/>
          <p:nvPr/>
        </p:nvSpPr>
        <p:spPr>
          <a:xfrm>
            <a:off x="606031" y="1023002"/>
            <a:ext cx="2346496" cy="2062103"/>
          </a:xfrm>
          <a:prstGeom prst="rect">
            <a:avLst/>
          </a:prstGeom>
          <a:noFill/>
        </p:spPr>
        <p:txBody>
          <a:bodyPr wrap="square">
            <a:spAutoFit/>
          </a:bodyPr>
          <a:lstStyle/>
          <a:p>
            <a:pPr algn="ctr"/>
            <a:r>
              <a:rPr lang="en-US" sz="3200" b="1" dirty="0">
                <a:solidFill>
                  <a:srgbClr val="00FF00"/>
                </a:solidFill>
                <a:latin typeface="Times New Roman" panose="02020603050405020304" pitchFamily="18" charset="0"/>
                <a:cs typeface="Times New Roman" panose="02020603050405020304" pitchFamily="18" charset="0"/>
              </a:rPr>
              <a:t>Palestine during the Days of Christ</a:t>
            </a:r>
            <a:endParaRPr lang="en-US" sz="3200" b="1" dirty="0">
              <a:solidFill>
                <a:srgbClr val="00FF00"/>
              </a:solidFill>
            </a:endParaRPr>
          </a:p>
        </p:txBody>
      </p:sp>
      <p:pic>
        <p:nvPicPr>
          <p:cNvPr id="7170" name="Picture 2">
            <a:extLst>
              <a:ext uri="{FF2B5EF4-FFF2-40B4-BE49-F238E27FC236}">
                <a16:creationId xmlns:a16="http://schemas.microsoft.com/office/drawing/2014/main" id="{0263C045-87E5-1662-51E7-5D62BB9DD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031" y="0"/>
            <a:ext cx="4951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96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16645</TotalTime>
  <Words>1596</Words>
  <Application>Microsoft Office PowerPoint</Application>
  <PresentationFormat>On-screen Show (4:3)</PresentationFormat>
  <Paragraphs>250</Paragraphs>
  <Slides>22</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Bahnschrift SemiBold Condensed</vt:lpstr>
      <vt:lpstr>Bahnschrift SemiLight Condensed</vt:lpstr>
      <vt:lpstr>Calibri</vt:lpstr>
      <vt:lpstr>Calibri Light</vt:lpstr>
      <vt:lpstr>Times New Roman</vt:lpstr>
      <vt:lpstr>Office Theme</vt:lpstr>
      <vt:lpstr>Bitmap Image</vt:lpstr>
      <vt:lpstr>History and Geography of Bible Lands</vt:lpstr>
      <vt:lpstr>The Bible Presents One Complete, Unified Story</vt:lpstr>
      <vt:lpstr>Jewish/World Affairs at the time of Christ’s Birth</vt:lpstr>
      <vt:lpstr>PowerPoint Presentation</vt:lpstr>
      <vt:lpstr>PowerPoint Presentation</vt:lpstr>
      <vt:lpstr>Recall the Dream of Nebuchadnezzar in Daniel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Geography of Bible Lands</dc:title>
  <dc:creator>trent</dc:creator>
  <cp:lastModifiedBy>Scott Abernathy</cp:lastModifiedBy>
  <cp:revision>249</cp:revision>
  <cp:lastPrinted>2022-10-26T23:37:48Z</cp:lastPrinted>
  <dcterms:created xsi:type="dcterms:W3CDTF">2022-08-06T12:40:21Z</dcterms:created>
  <dcterms:modified xsi:type="dcterms:W3CDTF">2022-10-26T23:39:59Z</dcterms:modified>
</cp:coreProperties>
</file>