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12"/>
  </p:notesMasterIdLst>
  <p:sldIdLst>
    <p:sldId id="266" r:id="rId3"/>
    <p:sldId id="309" r:id="rId4"/>
    <p:sldId id="293" r:id="rId5"/>
    <p:sldId id="304" r:id="rId6"/>
    <p:sldId id="295" r:id="rId7"/>
    <p:sldId id="307" r:id="rId8"/>
    <p:sldId id="306" r:id="rId9"/>
    <p:sldId id="308" r:id="rId10"/>
    <p:sldId id="256" r:id="rId11"/>
  </p:sldIdLst>
  <p:sldSz cx="9144000" cy="6858000" type="screen4x3"/>
  <p:notesSz cx="7023100" cy="9309100"/>
  <p:defaultTextStyle>
    <a:defPPr>
      <a:defRPr lang="en-US"/>
    </a:defPPr>
    <a:lvl1pPr algn="l" rtl="0" fontAlgn="base">
      <a:spcBef>
        <a:spcPct val="20000"/>
      </a:spcBef>
      <a:spcAft>
        <a:spcPct val="0"/>
      </a:spcAft>
      <a:buChar char="•"/>
      <a:defRPr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582FF"/>
    <a:srgbClr val="B82C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74" d="100"/>
          <a:sy n="74" d="100"/>
        </p:scale>
        <p:origin x="17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D52402EE-7F44-42CF-85B6-90DA3ED48567}" type="datetimeFigureOut">
              <a:rPr lang="en-US" smtClean="0"/>
              <a:t>4/8/2020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46BF4FDF-A9CF-40FE-882E-AE64A7261A16}" type="slidenum">
              <a:rPr lang="en-US" smtClean="0"/>
              <a:t>‹#›</a:t>
            </a:fld>
            <a:endParaRPr lang="en-US"/>
          </a:p>
        </p:txBody>
      </p:sp>
    </p:spTree>
    <p:extLst>
      <p:ext uri="{BB962C8B-B14F-4D97-AF65-F5344CB8AC3E}">
        <p14:creationId xmlns:p14="http://schemas.microsoft.com/office/powerpoint/2010/main" val="5206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a:t>
            </a:fld>
            <a:endParaRPr lang="en-US"/>
          </a:p>
        </p:txBody>
      </p:sp>
    </p:spTree>
    <p:extLst>
      <p:ext uri="{BB962C8B-B14F-4D97-AF65-F5344CB8AC3E}">
        <p14:creationId xmlns:p14="http://schemas.microsoft.com/office/powerpoint/2010/main" val="173967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2</a:t>
            </a:fld>
            <a:endParaRPr lang="en-US"/>
          </a:p>
        </p:txBody>
      </p:sp>
    </p:spTree>
    <p:extLst>
      <p:ext uri="{BB962C8B-B14F-4D97-AF65-F5344CB8AC3E}">
        <p14:creationId xmlns:p14="http://schemas.microsoft.com/office/powerpoint/2010/main" val="34530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152AAA-63E3-4614-AC51-568550F912A5}"/>
              </a:ext>
            </a:extLst>
          </p:cNvPr>
          <p:cNvSpPr>
            <a:spLocks noGrp="1" noChangeArrowheads="1"/>
          </p:cNvSpPr>
          <p:nvPr>
            <p:ph type="sldNum" sz="quarter" idx="5"/>
          </p:nvPr>
        </p:nvSpPr>
        <p:spPr>
          <a:ln/>
        </p:spPr>
        <p:txBody>
          <a:bodyPr/>
          <a:lstStyle/>
          <a:p>
            <a:fld id="{762CBA2B-C6F5-47B0-A727-79194EEF95F7}" type="slidenum">
              <a:rPr lang="en-US" altLang="en-US"/>
              <a:pPr/>
              <a:t>3</a:t>
            </a:fld>
            <a:endParaRPr lang="en-US" altLang="en-US"/>
          </a:p>
        </p:txBody>
      </p:sp>
      <p:sp>
        <p:nvSpPr>
          <p:cNvPr id="112642" name="Rectangle 2">
            <a:extLst>
              <a:ext uri="{FF2B5EF4-FFF2-40B4-BE49-F238E27FC236}">
                <a16:creationId xmlns:a16="http://schemas.microsoft.com/office/drawing/2014/main" id="{D1CE71A9-19B1-445D-9C41-74606966F3A3}"/>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0BCB2939-243B-44AB-9DA5-F108945F23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B48631-E6F1-4096-9342-290C030F43A2}"/>
              </a:ext>
            </a:extLst>
          </p:cNvPr>
          <p:cNvSpPr>
            <a:spLocks noGrp="1" noChangeArrowheads="1"/>
          </p:cNvSpPr>
          <p:nvPr>
            <p:ph type="sldNum" sz="quarter" idx="5"/>
          </p:nvPr>
        </p:nvSpPr>
        <p:spPr>
          <a:ln/>
        </p:spPr>
        <p:txBody>
          <a:bodyPr/>
          <a:lstStyle/>
          <a:p>
            <a:fld id="{B9873A1D-AD6D-4C16-9683-6F33BD0E4793}" type="slidenum">
              <a:rPr lang="en-US" altLang="en-US"/>
              <a:pPr/>
              <a:t>4</a:t>
            </a:fld>
            <a:endParaRPr lang="en-US" altLang="en-US"/>
          </a:p>
        </p:txBody>
      </p:sp>
      <p:sp>
        <p:nvSpPr>
          <p:cNvPr id="116738" name="Rectangle 2">
            <a:extLst>
              <a:ext uri="{FF2B5EF4-FFF2-40B4-BE49-F238E27FC236}">
                <a16:creationId xmlns:a16="http://schemas.microsoft.com/office/drawing/2014/main" id="{A8A5C017-F71F-418E-B572-0F803362756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E25A981E-2C6F-4AAE-BCCE-3A976867131E}"/>
              </a:ext>
            </a:extLst>
          </p:cNvPr>
          <p:cNvSpPr>
            <a:spLocks noGrp="1" noChangeArrowheads="1"/>
          </p:cNvSpPr>
          <p:nvPr>
            <p:ph type="body" idx="1"/>
          </p:nvPr>
        </p:nvSpPr>
        <p:spPr/>
        <p:txBody>
          <a:bodyPr/>
          <a:lstStyle/>
          <a:p>
            <a:r>
              <a:rPr lang="en-US" altLang="en-US" dirty="0"/>
              <a:t>Some form of the word “hear” is found 13 times in Mark 4.</a:t>
            </a: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E5BE99-1CED-4BD7-9199-E0DA66DA67EE}"/>
              </a:ext>
            </a:extLst>
          </p:cNvPr>
          <p:cNvSpPr>
            <a:spLocks noGrp="1" noChangeArrowheads="1"/>
          </p:cNvSpPr>
          <p:nvPr>
            <p:ph type="sldNum" sz="quarter" idx="5"/>
          </p:nvPr>
        </p:nvSpPr>
        <p:spPr>
          <a:ln/>
        </p:spPr>
        <p:txBody>
          <a:bodyPr/>
          <a:lstStyle/>
          <a:p>
            <a:fld id="{C6CBB39C-8A33-4E0F-9DD9-F294B31ACB7F}" type="slidenum">
              <a:rPr lang="en-US" altLang="en-US"/>
              <a:pPr/>
              <a:t>5</a:t>
            </a:fld>
            <a:endParaRPr lang="en-US" altLang="en-US"/>
          </a:p>
        </p:txBody>
      </p:sp>
      <p:sp>
        <p:nvSpPr>
          <p:cNvPr id="118786" name="Rectangle 2">
            <a:extLst>
              <a:ext uri="{FF2B5EF4-FFF2-40B4-BE49-F238E27FC236}">
                <a16:creationId xmlns:a16="http://schemas.microsoft.com/office/drawing/2014/main" id="{E8682435-5742-4233-BE0D-454CCD7D4E4B}"/>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AB22B854-768B-4F65-903F-093349831C4B}"/>
              </a:ext>
            </a:extLst>
          </p:cNvPr>
          <p:cNvSpPr>
            <a:spLocks noGrp="1" noChangeArrowheads="1"/>
          </p:cNvSpPr>
          <p:nvPr>
            <p:ph type="body" idx="1"/>
          </p:nvPr>
        </p:nvSpPr>
        <p:spPr/>
        <p:txBody>
          <a:bodyPr/>
          <a:lstStyle/>
          <a:p>
            <a:r>
              <a:rPr lang="en-US" altLang="en-US" b="1" dirty="0"/>
              <a:t>Isaiah 6:9-10  </a:t>
            </a:r>
            <a:r>
              <a:rPr lang="en-US" altLang="en-US" dirty="0"/>
              <a:t>And He said, "Go, and tell this people: 'Keep on hearing, but do not understand; Keep on seeing, but do not perceive.'  10  "Make the heart of this people dull, And their ears heavy, And shut their eyes; Lest they see with their eyes, And hear with their ears, And understand with their heart, And return and be healed.“</a:t>
            </a:r>
          </a:p>
          <a:p>
            <a:r>
              <a:rPr lang="en-US" altLang="en-US" b="1" dirty="0"/>
              <a:t>HEAT of PERSECUTION: 2 Timothy 3:12  </a:t>
            </a:r>
            <a:r>
              <a:rPr lang="en-US" altLang="en-US" dirty="0"/>
              <a:t>Yes, and all who desire to live godly in Christ Jesus will suffer persecution.</a:t>
            </a:r>
          </a:p>
          <a:p>
            <a:r>
              <a:rPr lang="en-US" altLang="en-US" b="1" i="1" dirty="0"/>
              <a:t>Heat makes those with deep roots grow even faster, produce even more!  </a:t>
            </a:r>
          </a:p>
          <a:p>
            <a:r>
              <a:rPr lang="en-US" altLang="en-US" b="1" dirty="0"/>
              <a:t>CARES &amp; Riches 1 Timothy 6:6-10  </a:t>
            </a:r>
            <a:r>
              <a:rPr lang="en-US" altLang="en-US" dirty="0"/>
              <a:t>Now godliness with contentment is great gain.  7  For we brought nothing into this world, and it is certain we can carry nothing out.  8  And having food and clothing, with these we shall be content.  9  But those who desire to be rich fall into temptation and a snare, and into many foolish and harmful lusts which drown men in destruction and perdition.  10  For the love of money is a root of all kinds of evil, for which some have strayed from the faith in their greediness, and pierced themselves through with many sorrows.</a:t>
            </a:r>
          </a:p>
          <a:p>
            <a:r>
              <a:rPr lang="en-US" altLang="en-US" b="1" dirty="0"/>
              <a:t>Even daily needs can be distracting cares of the world if we let them be, Matthew 6:25-32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B48631-E6F1-4096-9342-290C030F43A2}"/>
              </a:ext>
            </a:extLst>
          </p:cNvPr>
          <p:cNvSpPr>
            <a:spLocks noGrp="1" noChangeArrowheads="1"/>
          </p:cNvSpPr>
          <p:nvPr>
            <p:ph type="sldNum" sz="quarter" idx="5"/>
          </p:nvPr>
        </p:nvSpPr>
        <p:spPr>
          <a:ln/>
        </p:spPr>
        <p:txBody>
          <a:bodyPr/>
          <a:lstStyle/>
          <a:p>
            <a:fld id="{B9873A1D-AD6D-4C16-9683-6F33BD0E4793}" type="slidenum">
              <a:rPr lang="en-US" altLang="en-US"/>
              <a:pPr/>
              <a:t>6</a:t>
            </a:fld>
            <a:endParaRPr lang="en-US" altLang="en-US"/>
          </a:p>
        </p:txBody>
      </p:sp>
      <p:sp>
        <p:nvSpPr>
          <p:cNvPr id="116738" name="Rectangle 2">
            <a:extLst>
              <a:ext uri="{FF2B5EF4-FFF2-40B4-BE49-F238E27FC236}">
                <a16:creationId xmlns:a16="http://schemas.microsoft.com/office/drawing/2014/main" id="{A8A5C017-F71F-418E-B572-0F803362756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E25A981E-2C6F-4AAE-BCCE-3A976867131E}"/>
              </a:ext>
            </a:extLst>
          </p:cNvPr>
          <p:cNvSpPr>
            <a:spLocks noGrp="1" noChangeArrowheads="1"/>
          </p:cNvSpPr>
          <p:nvPr>
            <p:ph type="body" idx="1"/>
          </p:nvPr>
        </p:nvSpPr>
        <p:spPr/>
        <p:txBody>
          <a:bodyPr/>
          <a:lstStyle/>
          <a:p>
            <a:r>
              <a:rPr lang="en-US" altLang="en-US" dirty="0"/>
              <a:t>Luke 8:18  Take care then how you hear, for to the one who has, more will be given, and from the one who has not, even what he thinks that he has will be taken away.”</a:t>
            </a:r>
          </a:p>
          <a:p>
            <a:r>
              <a:rPr lang="en-US" altLang="en-US" b="1" dirty="0"/>
              <a:t>Acts 17:11  </a:t>
            </a:r>
            <a:r>
              <a:rPr lang="en-US" altLang="en-US" dirty="0"/>
              <a:t>Now these Jews were more noble than those in Thessalonica; they received the word with all eagerness, examining the Scriptures daily to see if these things were so.</a:t>
            </a:r>
          </a:p>
        </p:txBody>
      </p:sp>
    </p:spTree>
    <p:extLst>
      <p:ext uri="{BB962C8B-B14F-4D97-AF65-F5344CB8AC3E}">
        <p14:creationId xmlns:p14="http://schemas.microsoft.com/office/powerpoint/2010/main" val="326328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A596B-049D-4A82-B60B-1130BFF6D6DE}"/>
              </a:ext>
            </a:extLst>
          </p:cNvPr>
          <p:cNvSpPr>
            <a:spLocks noGrp="1" noChangeArrowheads="1"/>
          </p:cNvSpPr>
          <p:nvPr>
            <p:ph type="sldNum" sz="quarter" idx="5"/>
          </p:nvPr>
        </p:nvSpPr>
        <p:spPr>
          <a:ln/>
        </p:spPr>
        <p:txBody>
          <a:bodyPr/>
          <a:lstStyle/>
          <a:p>
            <a:fld id="{0E99E8AC-B198-4B79-8090-B221AD8751EB}" type="slidenum">
              <a:rPr lang="en-US" altLang="en-US"/>
              <a:pPr/>
              <a:t>7</a:t>
            </a:fld>
            <a:endParaRPr lang="en-US" altLang="en-US"/>
          </a:p>
        </p:txBody>
      </p:sp>
      <p:sp>
        <p:nvSpPr>
          <p:cNvPr id="121858" name="Rectangle 2">
            <a:extLst>
              <a:ext uri="{FF2B5EF4-FFF2-40B4-BE49-F238E27FC236}">
                <a16:creationId xmlns:a16="http://schemas.microsoft.com/office/drawing/2014/main" id="{244BC330-91E9-49D9-BEEB-DC8AEE9FD563}"/>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ECA1120A-5243-4E8D-8148-AC0CAD51389B}"/>
              </a:ext>
            </a:extLst>
          </p:cNvPr>
          <p:cNvSpPr>
            <a:spLocks noGrp="1" noChangeArrowheads="1"/>
          </p:cNvSpPr>
          <p:nvPr>
            <p:ph type="body" idx="1"/>
          </p:nvPr>
        </p:nvSpPr>
        <p:spPr/>
        <p:txBody>
          <a:bodyPr/>
          <a:lstStyle/>
          <a:p>
            <a:pPr marL="174982" indent="-174982">
              <a:buFont typeface="Arial" panose="020B0604020202020204" pitchFamily="34" charset="0"/>
              <a:buChar char="•"/>
            </a:pPr>
            <a:r>
              <a:rPr lang="en-US" altLang="en-US" dirty="0"/>
              <a:t>Seed produces after its kind!</a:t>
            </a:r>
          </a:p>
          <a:p>
            <a:pPr marL="174982" indent="-174982">
              <a:buFont typeface="Arial" panose="020B0604020202020204" pitchFamily="34" charset="0"/>
              <a:buChar char="•"/>
            </a:pPr>
            <a:r>
              <a:rPr lang="en-US" altLang="en-US" b="1" dirty="0"/>
              <a:t>(Gr. </a:t>
            </a:r>
            <a:r>
              <a:rPr lang="en-US" altLang="en-US" b="1" dirty="0" err="1"/>
              <a:t>Automatos</a:t>
            </a:r>
            <a:r>
              <a:rPr lang="en-US" altLang="en-US" b="1" dirty="0"/>
              <a:t>)</a:t>
            </a:r>
          </a:p>
          <a:p>
            <a:pPr marL="174982" indent="-174982">
              <a:buFont typeface="Arial" panose="020B0604020202020204" pitchFamily="34" charset="0"/>
              <a:buChar char="•"/>
            </a:pPr>
            <a:r>
              <a:rPr lang="en-US" altLang="en-US" dirty="0"/>
              <a:t>Romans 7:4 “…we should bear fruit to God.”</a:t>
            </a:r>
          </a:p>
        </p:txBody>
      </p:sp>
    </p:spTree>
    <p:extLst>
      <p:ext uri="{BB962C8B-B14F-4D97-AF65-F5344CB8AC3E}">
        <p14:creationId xmlns:p14="http://schemas.microsoft.com/office/powerpoint/2010/main" val="205589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B48631-E6F1-4096-9342-290C030F43A2}"/>
              </a:ext>
            </a:extLst>
          </p:cNvPr>
          <p:cNvSpPr>
            <a:spLocks noGrp="1" noChangeArrowheads="1"/>
          </p:cNvSpPr>
          <p:nvPr>
            <p:ph type="sldNum" sz="quarter" idx="5"/>
          </p:nvPr>
        </p:nvSpPr>
        <p:spPr>
          <a:ln/>
        </p:spPr>
        <p:txBody>
          <a:bodyPr/>
          <a:lstStyle/>
          <a:p>
            <a:fld id="{B9873A1D-AD6D-4C16-9683-6F33BD0E4793}" type="slidenum">
              <a:rPr lang="en-US" altLang="en-US"/>
              <a:pPr/>
              <a:t>8</a:t>
            </a:fld>
            <a:endParaRPr lang="en-US" altLang="en-US"/>
          </a:p>
        </p:txBody>
      </p:sp>
      <p:sp>
        <p:nvSpPr>
          <p:cNvPr id="116738" name="Rectangle 2">
            <a:extLst>
              <a:ext uri="{FF2B5EF4-FFF2-40B4-BE49-F238E27FC236}">
                <a16:creationId xmlns:a16="http://schemas.microsoft.com/office/drawing/2014/main" id="{A8A5C017-F71F-418E-B572-0F803362756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E25A981E-2C6F-4AAE-BCCE-3A976867131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402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9</a:t>
            </a:fld>
            <a:endParaRPr lang="en-US"/>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9073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8527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4065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384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6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4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21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94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01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958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6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6727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57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418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281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4DE84-72CF-42DA-A1D1-0DB468E949D9}"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726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4DE84-72CF-42DA-A1D1-0DB468E949D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51203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4DE84-72CF-42DA-A1D1-0DB468E949D9}"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2207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4DE84-72CF-42DA-A1D1-0DB468E949D9}"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2353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DE84-72CF-42DA-A1D1-0DB468E949D9}"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7138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55443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6488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DE84-72CF-42DA-A1D1-0DB468E949D9}" type="datetimeFigureOut">
              <a:rPr lang="en-US" smtClean="0"/>
              <a:t>4/8/2020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5C1E-7E81-439B-AF42-12C306CA2813}" type="slidenum">
              <a:rPr lang="en-US" smtClean="0"/>
              <a:t>‹#›</a:t>
            </a:fld>
            <a:endParaRPr lang="en-US"/>
          </a:p>
        </p:txBody>
      </p:sp>
    </p:spTree>
    <p:extLst>
      <p:ext uri="{BB962C8B-B14F-4D97-AF65-F5344CB8AC3E}">
        <p14:creationId xmlns:p14="http://schemas.microsoft.com/office/powerpoint/2010/main" val="2965663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4/8/2020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69475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652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99731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8" name="Rectangle 2">
            <a:extLst>
              <a:ext uri="{FF2B5EF4-FFF2-40B4-BE49-F238E27FC236}">
                <a16:creationId xmlns:a16="http://schemas.microsoft.com/office/drawing/2014/main" id="{D52D47A9-69CE-4368-B8C6-64ACC53F44A4}"/>
              </a:ext>
            </a:extLst>
          </p:cNvPr>
          <p:cNvSpPr>
            <a:spLocks noGrp="1" noChangeArrowheads="1"/>
          </p:cNvSpPr>
          <p:nvPr>
            <p:ph type="title"/>
          </p:nvPr>
        </p:nvSpPr>
        <p:spPr>
          <a:xfrm>
            <a:off x="531993" y="752563"/>
            <a:ext cx="3581400" cy="2439455"/>
          </a:xfrm>
        </p:spPr>
        <p:txBody>
          <a:bodyPr>
            <a:normAutofit/>
          </a:bodyPr>
          <a:lstStyle/>
          <a:p>
            <a:r>
              <a:rPr lang="en-US" altLang="en-US" sz="4800" dirty="0">
                <a:latin typeface="Bernard MT Condensed" panose="02050806060905020404" pitchFamily="18" charset="0"/>
              </a:rPr>
              <a:t>Jesus Teaches in Parables</a:t>
            </a:r>
          </a:p>
        </p:txBody>
      </p:sp>
      <p:sp>
        <p:nvSpPr>
          <p:cNvPr id="140" name="Rectangle 13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43"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Rectangle 16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9" name="Rectangle 3">
            <a:extLst>
              <a:ext uri="{FF2B5EF4-FFF2-40B4-BE49-F238E27FC236}">
                <a16:creationId xmlns:a16="http://schemas.microsoft.com/office/drawing/2014/main" id="{CA1FE2BE-0165-41D4-92A7-B0D821D5F43A}"/>
              </a:ext>
            </a:extLst>
          </p:cNvPr>
          <p:cNvSpPr>
            <a:spLocks noGrp="1" noChangeArrowheads="1"/>
          </p:cNvSpPr>
          <p:nvPr>
            <p:ph type="body" idx="1"/>
          </p:nvPr>
        </p:nvSpPr>
        <p:spPr>
          <a:xfrm>
            <a:off x="498591" y="2327862"/>
            <a:ext cx="3523439" cy="4785861"/>
          </a:xfrm>
        </p:spPr>
        <p:txBody>
          <a:bodyPr anchor="b">
            <a:normAutofit/>
          </a:bodyPr>
          <a:lstStyle/>
          <a:p>
            <a:pPr marL="284163" indent="-284163">
              <a:buFontTx/>
              <a:buNone/>
            </a:pPr>
            <a:r>
              <a:rPr lang="en-US" altLang="en-US" sz="3000" b="1" i="1" dirty="0"/>
              <a:t> Mark 4:1-34</a:t>
            </a:r>
          </a:p>
          <a:p>
            <a:pPr marL="284163" indent="-284163">
              <a:buFontTx/>
              <a:buNone/>
            </a:pPr>
            <a:endParaRPr lang="en-US" altLang="en-US" sz="1900" b="1" i="1" dirty="0"/>
          </a:p>
          <a:p>
            <a:pPr marL="284163" indent="-284163"/>
            <a:r>
              <a:rPr lang="en-US" altLang="en-US" dirty="0"/>
              <a:t>Jesus enters a boat  and teaches a large crowd as they stand on the shore facing Him (4:1).</a:t>
            </a:r>
          </a:p>
          <a:p>
            <a:pPr marL="284163" indent="-284163"/>
            <a:r>
              <a:rPr lang="en-US" altLang="en-US" dirty="0"/>
              <a:t>Jesus taught “many things by parables” (4:2, 34).</a:t>
            </a:r>
          </a:p>
          <a:p>
            <a:pPr marL="284163" indent="-284163"/>
            <a:endParaRPr lang="en-US" altLang="en-US" sz="1600" dirty="0"/>
          </a:p>
        </p:txBody>
      </p:sp>
      <p:pic>
        <p:nvPicPr>
          <p:cNvPr id="11266" name="Picture 2">
            <a:extLst>
              <a:ext uri="{FF2B5EF4-FFF2-40B4-BE49-F238E27FC236}">
                <a16:creationId xmlns:a16="http://schemas.microsoft.com/office/drawing/2014/main" id="{D4D7BAFF-84F0-4927-9146-336BC7F350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36" r="32727" b="2"/>
          <a:stretch/>
        </p:blipFill>
        <p:spPr bwMode="auto">
          <a:xfrm>
            <a:off x="4063108" y="306114"/>
            <a:ext cx="4895881" cy="6260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4" name="Rectangle 2">
            <a:extLst>
              <a:ext uri="{FF2B5EF4-FFF2-40B4-BE49-F238E27FC236}">
                <a16:creationId xmlns:a16="http://schemas.microsoft.com/office/drawing/2014/main" id="{65628A5C-CFB5-4A53-BD54-1623EBFC4269}"/>
              </a:ext>
            </a:extLst>
          </p:cNvPr>
          <p:cNvSpPr>
            <a:spLocks noGrp="1" noChangeArrowheads="1"/>
          </p:cNvSpPr>
          <p:nvPr>
            <p:ph type="title"/>
          </p:nvPr>
        </p:nvSpPr>
        <p:spPr>
          <a:xfrm>
            <a:off x="838200" y="476009"/>
            <a:ext cx="5102012" cy="1690320"/>
          </a:xfrm>
        </p:spPr>
        <p:txBody>
          <a:bodyPr>
            <a:normAutofit/>
          </a:bodyPr>
          <a:lstStyle/>
          <a:p>
            <a:r>
              <a:rPr lang="en-US" altLang="en-US" sz="5400" dirty="0">
                <a:latin typeface="Bernard MT Condensed" panose="02050806060905020404" pitchFamily="18" charset="0"/>
              </a:rPr>
              <a:t>Jesus Teaches in Parables</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2"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5" name="Rectangle 3">
            <a:extLst>
              <a:ext uri="{FF2B5EF4-FFF2-40B4-BE49-F238E27FC236}">
                <a16:creationId xmlns:a16="http://schemas.microsoft.com/office/drawing/2014/main" id="{90BDC66C-3295-4E91-9384-CB972D1D8F6E}"/>
              </a:ext>
            </a:extLst>
          </p:cNvPr>
          <p:cNvSpPr>
            <a:spLocks noGrp="1" noChangeArrowheads="1"/>
          </p:cNvSpPr>
          <p:nvPr>
            <p:ph type="body" idx="1"/>
          </p:nvPr>
        </p:nvSpPr>
        <p:spPr>
          <a:xfrm>
            <a:off x="455228" y="2233553"/>
            <a:ext cx="8686486" cy="4624446"/>
          </a:xfrm>
          <a:solidFill>
            <a:schemeClr val="bg1"/>
          </a:solidFill>
        </p:spPr>
        <p:txBody>
          <a:bodyPr anchor="ctr">
            <a:normAutofit fontScale="92500" lnSpcReduction="10000"/>
          </a:bodyPr>
          <a:lstStyle/>
          <a:p>
            <a:pPr marL="284163" indent="-174625">
              <a:spcBef>
                <a:spcPts val="600"/>
              </a:spcBef>
              <a:buFontTx/>
              <a:buNone/>
            </a:pPr>
            <a:endParaRPr lang="en-US" altLang="en-US" sz="900" b="1" i="1" dirty="0"/>
          </a:p>
          <a:p>
            <a:pPr marL="284163" indent="-174625">
              <a:spcBef>
                <a:spcPts val="600"/>
              </a:spcBef>
              <a:buFontTx/>
              <a:buNone/>
            </a:pPr>
            <a:r>
              <a:rPr lang="en-US" altLang="en-US" sz="3500" b="1" i="1" dirty="0"/>
              <a:t>The Parable of the Sower </a:t>
            </a:r>
            <a:r>
              <a:rPr lang="en-US" altLang="en-US" sz="3000" b="1" i="1" dirty="0"/>
              <a:t>(4:3-20)</a:t>
            </a:r>
          </a:p>
          <a:p>
            <a:pPr marL="344488" indent="-285750">
              <a:spcBef>
                <a:spcPct val="15000"/>
              </a:spcBef>
            </a:pPr>
            <a:r>
              <a:rPr lang="en-US" altLang="en-US" sz="3000" dirty="0"/>
              <a:t>Begins and ends with exhortations to </a:t>
            </a:r>
            <a:r>
              <a:rPr lang="en-US" altLang="en-US" sz="3000" b="1" dirty="0"/>
              <a:t>listen* </a:t>
            </a:r>
            <a:r>
              <a:rPr lang="en-US" altLang="en-US" sz="3000" dirty="0"/>
              <a:t>(4:3, 9)</a:t>
            </a:r>
          </a:p>
          <a:p>
            <a:pPr marL="344488" indent="-285750">
              <a:spcBef>
                <a:spcPct val="15000"/>
              </a:spcBef>
            </a:pPr>
            <a:r>
              <a:rPr lang="en-US" altLang="en-US" sz="3000" dirty="0"/>
              <a:t>In the parable, a sower sows seed on four kinds of soil with varying results (4:3-8)</a:t>
            </a:r>
          </a:p>
          <a:p>
            <a:pPr marL="569913" lvl="2" indent="-225425">
              <a:spcBef>
                <a:spcPct val="15000"/>
              </a:spcBef>
            </a:pPr>
            <a:r>
              <a:rPr lang="en-US" altLang="en-US" sz="2600" dirty="0">
                <a:solidFill>
                  <a:srgbClr val="A50021"/>
                </a:solidFill>
                <a:effectLst>
                  <a:outerShdw blurRad="38100" dist="38100" dir="2700000" algn="tl">
                    <a:srgbClr val="000000">
                      <a:alpha val="43137"/>
                    </a:srgbClr>
                  </a:outerShdw>
                </a:effectLst>
              </a:rPr>
              <a:t>The seed sown on the wayside soil was eaten by birds.</a:t>
            </a:r>
          </a:p>
          <a:p>
            <a:pPr marL="569913" lvl="2" indent="-225425">
              <a:spcBef>
                <a:spcPct val="15000"/>
              </a:spcBef>
            </a:pPr>
            <a:r>
              <a:rPr lang="en-US" altLang="en-US" sz="2600" dirty="0">
                <a:solidFill>
                  <a:srgbClr val="A50021"/>
                </a:solidFill>
                <a:effectLst>
                  <a:outerShdw blurRad="38100" dist="38100" dir="2700000" algn="tl">
                    <a:srgbClr val="000000">
                      <a:alpha val="43137"/>
                    </a:srgbClr>
                  </a:outerShdw>
                </a:effectLst>
              </a:rPr>
              <a:t>The seed sown on the rocky ground soon withered because its roots were not deep.</a:t>
            </a:r>
          </a:p>
          <a:p>
            <a:pPr marL="569913" lvl="2" indent="-225425">
              <a:spcBef>
                <a:spcPct val="15000"/>
              </a:spcBef>
            </a:pPr>
            <a:r>
              <a:rPr lang="en-US" altLang="en-US" sz="2600" dirty="0">
                <a:solidFill>
                  <a:srgbClr val="A50021"/>
                </a:solidFill>
                <a:effectLst>
                  <a:outerShdw blurRad="38100" dist="38100" dir="2700000" algn="tl">
                    <a:srgbClr val="000000">
                      <a:alpha val="43137"/>
                    </a:srgbClr>
                  </a:outerShdw>
                </a:effectLst>
              </a:rPr>
              <a:t>The seed that fell among the thorns was choked out by the thorns.</a:t>
            </a:r>
          </a:p>
          <a:p>
            <a:pPr marL="569913" lvl="2" indent="-225425">
              <a:spcBef>
                <a:spcPct val="15000"/>
              </a:spcBef>
            </a:pPr>
            <a:r>
              <a:rPr lang="en-US" altLang="en-US" sz="2600" dirty="0">
                <a:solidFill>
                  <a:srgbClr val="A50021"/>
                </a:solidFill>
                <a:effectLst>
                  <a:outerShdw blurRad="38100" dist="38100" dir="2700000" algn="tl">
                    <a:srgbClr val="000000">
                      <a:alpha val="43137"/>
                    </a:srgbClr>
                  </a:outerShdw>
                </a:effectLst>
              </a:rPr>
              <a:t>The seed that fell on good ground yielded a crop.</a:t>
            </a:r>
          </a:p>
          <a:p>
            <a:pPr marL="344488" indent="-234950">
              <a:spcBef>
                <a:spcPct val="15000"/>
              </a:spcBef>
            </a:pPr>
            <a:r>
              <a:rPr lang="en-US" altLang="en-US" sz="3000" dirty="0"/>
              <a:t>When they are alone with Jesus, the disciples ask Him to explain about the parable (4:10)</a:t>
            </a:r>
          </a:p>
          <a:p>
            <a:pPr marL="630238" lvl="1" indent="-231775"/>
            <a:endParaRPr lang="en-US" altLang="en-US" sz="900" dirty="0"/>
          </a:p>
        </p:txBody>
      </p:sp>
      <p:pic>
        <p:nvPicPr>
          <p:cNvPr id="30" name="Picture 6">
            <a:extLst>
              <a:ext uri="{FF2B5EF4-FFF2-40B4-BE49-F238E27FC236}">
                <a16:creationId xmlns:a16="http://schemas.microsoft.com/office/drawing/2014/main" id="{AF140E07-7AED-4084-9E9D-E5917223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4674"/>
            <a:ext cx="2151316" cy="197882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fade">
                                      <p:cBhvr>
                                        <p:cTn id="7" dur="1000"/>
                                        <p:tgtEl>
                                          <p:spTgt spid="115715">
                                            <p:txEl>
                                              <p:pRg st="1" end="1"/>
                                            </p:txEl>
                                          </p:spTgt>
                                        </p:tgtEl>
                                      </p:cBhvr>
                                    </p:animEffect>
                                    <p:anim calcmode="lin" valueType="num">
                                      <p:cBhvr>
                                        <p:cTn id="8"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2" end="2"/>
                                            </p:txEl>
                                          </p:spTgt>
                                        </p:tgtEl>
                                        <p:attrNameLst>
                                          <p:attrName>style.visibility</p:attrName>
                                        </p:attrNameLst>
                                      </p:cBhvr>
                                      <p:to>
                                        <p:strVal val="visible"/>
                                      </p:to>
                                    </p:set>
                                    <p:animEffect transition="in" filter="fade">
                                      <p:cBhvr>
                                        <p:cTn id="14" dur="1000"/>
                                        <p:tgtEl>
                                          <p:spTgt spid="115715">
                                            <p:txEl>
                                              <p:pRg st="2" end="2"/>
                                            </p:txEl>
                                          </p:spTgt>
                                        </p:tgtEl>
                                      </p:cBhvr>
                                    </p:animEffect>
                                    <p:anim calcmode="lin" valueType="num">
                                      <p:cBhvr>
                                        <p:cTn id="15"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Effect transition="in" filter="fade">
                                      <p:cBhvr>
                                        <p:cTn id="21" dur="1000"/>
                                        <p:tgtEl>
                                          <p:spTgt spid="115715">
                                            <p:txEl>
                                              <p:pRg st="3" end="3"/>
                                            </p:txEl>
                                          </p:spTgt>
                                        </p:tgtEl>
                                      </p:cBhvr>
                                    </p:animEffect>
                                    <p:anim calcmode="lin" valueType="num">
                                      <p:cBhvr>
                                        <p:cTn id="22"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5715">
                                            <p:txEl>
                                              <p:pRg st="4" end="4"/>
                                            </p:txEl>
                                          </p:spTgt>
                                        </p:tgtEl>
                                        <p:attrNameLst>
                                          <p:attrName>style.visibility</p:attrName>
                                        </p:attrNameLst>
                                      </p:cBhvr>
                                      <p:to>
                                        <p:strVal val="visible"/>
                                      </p:to>
                                    </p:set>
                                    <p:animEffect transition="in" filter="fade">
                                      <p:cBhvr>
                                        <p:cTn id="26" dur="1000"/>
                                        <p:tgtEl>
                                          <p:spTgt spid="115715">
                                            <p:txEl>
                                              <p:pRg st="4" end="4"/>
                                            </p:txEl>
                                          </p:spTgt>
                                        </p:tgtEl>
                                      </p:cBhvr>
                                    </p:animEffect>
                                    <p:anim calcmode="lin" valueType="num">
                                      <p:cBhvr>
                                        <p:cTn id="27"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571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5715">
                                            <p:txEl>
                                              <p:pRg st="5" end="5"/>
                                            </p:txEl>
                                          </p:spTgt>
                                        </p:tgtEl>
                                        <p:attrNameLst>
                                          <p:attrName>style.visibility</p:attrName>
                                        </p:attrNameLst>
                                      </p:cBhvr>
                                      <p:to>
                                        <p:strVal val="visible"/>
                                      </p:to>
                                    </p:set>
                                    <p:animEffect transition="in" filter="fade">
                                      <p:cBhvr>
                                        <p:cTn id="31" dur="1000"/>
                                        <p:tgtEl>
                                          <p:spTgt spid="115715">
                                            <p:txEl>
                                              <p:pRg st="5" end="5"/>
                                            </p:txEl>
                                          </p:spTgt>
                                        </p:tgtEl>
                                      </p:cBhvr>
                                    </p:animEffect>
                                    <p:anim calcmode="lin" valueType="num">
                                      <p:cBhvr>
                                        <p:cTn id="32"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5715">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5715">
                                            <p:txEl>
                                              <p:pRg st="6" end="6"/>
                                            </p:txEl>
                                          </p:spTgt>
                                        </p:tgtEl>
                                        <p:attrNameLst>
                                          <p:attrName>style.visibility</p:attrName>
                                        </p:attrNameLst>
                                      </p:cBhvr>
                                      <p:to>
                                        <p:strVal val="visible"/>
                                      </p:to>
                                    </p:set>
                                    <p:animEffect transition="in" filter="fade">
                                      <p:cBhvr>
                                        <p:cTn id="36" dur="1000"/>
                                        <p:tgtEl>
                                          <p:spTgt spid="115715">
                                            <p:txEl>
                                              <p:pRg st="6" end="6"/>
                                            </p:txEl>
                                          </p:spTgt>
                                        </p:tgtEl>
                                      </p:cBhvr>
                                    </p:animEffect>
                                    <p:anim calcmode="lin" valueType="num">
                                      <p:cBhvr>
                                        <p:cTn id="37" dur="10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1571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5715">
                                            <p:txEl>
                                              <p:pRg st="7" end="7"/>
                                            </p:txEl>
                                          </p:spTgt>
                                        </p:tgtEl>
                                        <p:attrNameLst>
                                          <p:attrName>style.visibility</p:attrName>
                                        </p:attrNameLst>
                                      </p:cBhvr>
                                      <p:to>
                                        <p:strVal val="visible"/>
                                      </p:to>
                                    </p:set>
                                    <p:animEffect transition="in" filter="fade">
                                      <p:cBhvr>
                                        <p:cTn id="41" dur="1000"/>
                                        <p:tgtEl>
                                          <p:spTgt spid="115715">
                                            <p:txEl>
                                              <p:pRg st="7" end="7"/>
                                            </p:txEl>
                                          </p:spTgt>
                                        </p:tgtEl>
                                      </p:cBhvr>
                                    </p:animEffect>
                                    <p:anim calcmode="lin" valueType="num">
                                      <p:cBhvr>
                                        <p:cTn id="42" dur="1000" fill="hold"/>
                                        <p:tgtEl>
                                          <p:spTgt spid="11571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157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5715">
                                            <p:txEl>
                                              <p:pRg st="8" end="8"/>
                                            </p:txEl>
                                          </p:spTgt>
                                        </p:tgtEl>
                                        <p:attrNameLst>
                                          <p:attrName>style.visibility</p:attrName>
                                        </p:attrNameLst>
                                      </p:cBhvr>
                                      <p:to>
                                        <p:strVal val="visible"/>
                                      </p:to>
                                    </p:set>
                                    <p:animEffect transition="in" filter="fade">
                                      <p:cBhvr>
                                        <p:cTn id="48" dur="1000"/>
                                        <p:tgtEl>
                                          <p:spTgt spid="115715">
                                            <p:txEl>
                                              <p:pRg st="8" end="8"/>
                                            </p:txEl>
                                          </p:spTgt>
                                        </p:tgtEl>
                                      </p:cBhvr>
                                    </p:animEffect>
                                    <p:anim calcmode="lin" valueType="num">
                                      <p:cBhvr>
                                        <p:cTn id="49" dur="1000" fill="hold"/>
                                        <p:tgtEl>
                                          <p:spTgt spid="11571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157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CFCF8341-47D4-4576-8F57-2EFE65B5E5A3}"/>
              </a:ext>
            </a:extLst>
          </p:cNvPr>
          <p:cNvSpPr>
            <a:spLocks noGrp="1" noChangeArrowheads="1"/>
          </p:cNvSpPr>
          <p:nvPr>
            <p:ph type="title"/>
          </p:nvPr>
        </p:nvSpPr>
        <p:spPr>
          <a:xfrm>
            <a:off x="228600" y="12290"/>
            <a:ext cx="5605629" cy="994172"/>
          </a:xfrm>
        </p:spPr>
        <p:txBody>
          <a:bodyPr>
            <a:normAutofit/>
          </a:bodyPr>
          <a:lstStyle/>
          <a:p>
            <a:r>
              <a:rPr lang="en-US" altLang="en-US" sz="4100" dirty="0">
                <a:latin typeface="Bernard MT Condensed" panose="02050806060905020404" pitchFamily="18" charset="0"/>
              </a:rPr>
              <a:t>Jesus Teaches in Parables</a:t>
            </a:r>
          </a:p>
        </p:txBody>
      </p:sp>
      <p:sp>
        <p:nvSpPr>
          <p:cNvPr id="117763" name="Rectangle 3">
            <a:extLst>
              <a:ext uri="{FF2B5EF4-FFF2-40B4-BE49-F238E27FC236}">
                <a16:creationId xmlns:a16="http://schemas.microsoft.com/office/drawing/2014/main" id="{8F8BDF55-192C-425F-9A0B-3F8595BCB528}"/>
              </a:ext>
            </a:extLst>
          </p:cNvPr>
          <p:cNvSpPr>
            <a:spLocks noGrp="1" noChangeArrowheads="1"/>
          </p:cNvSpPr>
          <p:nvPr>
            <p:ph type="body" idx="1"/>
          </p:nvPr>
        </p:nvSpPr>
        <p:spPr>
          <a:xfrm>
            <a:off x="152401" y="838200"/>
            <a:ext cx="7414260" cy="6019800"/>
          </a:xfrm>
        </p:spPr>
        <p:txBody>
          <a:bodyPr anchor="ctr">
            <a:noAutofit/>
          </a:bodyPr>
          <a:lstStyle/>
          <a:p>
            <a:pPr marL="284163" indent="-225425">
              <a:spcBef>
                <a:spcPct val="10000"/>
              </a:spcBef>
            </a:pPr>
            <a:r>
              <a:rPr lang="en-US" altLang="en-US" dirty="0"/>
              <a:t>Jesus explains that parables are designed to reveal truth to disciples while concealing it from those with hardened hearts (4:11-13, Isa. 6:9f.).</a:t>
            </a:r>
          </a:p>
          <a:p>
            <a:pPr marL="284163" indent="-225425">
              <a:spcBef>
                <a:spcPct val="10000"/>
              </a:spcBef>
            </a:pPr>
            <a:r>
              <a:rPr lang="en-US" altLang="en-US" dirty="0"/>
              <a:t>The parable of the sower shows the effect of God’s word on different kinds of hearts.</a:t>
            </a:r>
          </a:p>
          <a:p>
            <a:pPr marL="569913" lvl="1" indent="-284163">
              <a:spcBef>
                <a:spcPct val="10000"/>
              </a:spcBef>
            </a:pPr>
            <a:r>
              <a:rPr lang="en-US" altLang="en-US" sz="2800" i="1" dirty="0">
                <a:solidFill>
                  <a:srgbClr val="A50021"/>
                </a:solidFill>
                <a:effectLst>
                  <a:outerShdw blurRad="38100" dist="38100" dir="2700000" algn="tl">
                    <a:srgbClr val="000000">
                      <a:alpha val="43137"/>
                    </a:srgbClr>
                  </a:outerShdw>
                </a:effectLst>
              </a:rPr>
              <a:t>The seed is the word (4:14).</a:t>
            </a:r>
          </a:p>
          <a:p>
            <a:pPr marL="569913" lvl="1" indent="-284163">
              <a:spcBef>
                <a:spcPct val="10000"/>
              </a:spcBef>
            </a:pPr>
            <a:r>
              <a:rPr lang="en-US" altLang="en-US" sz="2800" i="1" dirty="0">
                <a:solidFill>
                  <a:srgbClr val="A50021"/>
                </a:solidFill>
                <a:effectLst>
                  <a:outerShdw blurRad="38100" dist="38100" dir="2700000" algn="tl">
                    <a:srgbClr val="000000">
                      <a:alpha val="43137"/>
                    </a:srgbClr>
                  </a:outerShdw>
                </a:effectLst>
              </a:rPr>
              <a:t>Satan takes the word out of the hearts           of those symbolized by the wayside soil.</a:t>
            </a:r>
          </a:p>
          <a:p>
            <a:pPr marL="569913" lvl="1" indent="-284163">
              <a:spcBef>
                <a:spcPct val="10000"/>
              </a:spcBef>
            </a:pPr>
            <a:r>
              <a:rPr lang="en-US" altLang="en-US" sz="2800" i="1" dirty="0">
                <a:solidFill>
                  <a:srgbClr val="A50021"/>
                </a:solidFill>
                <a:effectLst>
                  <a:outerShdw blurRad="38100" dist="38100" dir="2700000" algn="tl">
                    <a:srgbClr val="000000">
                      <a:alpha val="43137"/>
                    </a:srgbClr>
                  </a:outerShdw>
                </a:effectLst>
              </a:rPr>
              <a:t>The word does not take deep root in the  rocky soil – these can’t take </a:t>
            </a:r>
            <a:r>
              <a:rPr lang="en-US" altLang="en-US" sz="2800" b="1" i="1" dirty="0">
                <a:solidFill>
                  <a:srgbClr val="A50021"/>
                </a:solidFill>
                <a:effectLst>
                  <a:outerShdw blurRad="38100" dist="38100" dir="2700000" algn="tl">
                    <a:srgbClr val="000000">
                      <a:alpha val="43137"/>
                    </a:srgbClr>
                  </a:outerShdw>
                </a:effectLst>
              </a:rPr>
              <a:t>the heat of persecution </a:t>
            </a:r>
            <a:r>
              <a:rPr lang="en-US" altLang="en-US" sz="2800" i="1" dirty="0">
                <a:solidFill>
                  <a:srgbClr val="A50021"/>
                </a:solidFill>
                <a:effectLst>
                  <a:outerShdw blurRad="38100" dist="38100" dir="2700000" algn="tl">
                    <a:srgbClr val="000000">
                      <a:alpha val="43137"/>
                    </a:srgbClr>
                  </a:outerShdw>
                </a:effectLst>
              </a:rPr>
              <a:t>and fall away.</a:t>
            </a:r>
          </a:p>
          <a:p>
            <a:pPr marL="569913" lvl="1" indent="-284163">
              <a:spcBef>
                <a:spcPct val="10000"/>
              </a:spcBef>
            </a:pPr>
            <a:r>
              <a:rPr lang="en-US" altLang="en-US" sz="2800" i="1" dirty="0">
                <a:solidFill>
                  <a:srgbClr val="A50021"/>
                </a:solidFill>
                <a:effectLst>
                  <a:outerShdw blurRad="38100" dist="38100" dir="2700000" algn="tl">
                    <a:srgbClr val="000000">
                      <a:alpha val="43137"/>
                    </a:srgbClr>
                  </a:outerShdw>
                </a:effectLst>
              </a:rPr>
              <a:t>The word is choked by the </a:t>
            </a:r>
            <a:r>
              <a:rPr lang="en-US" altLang="en-US" sz="2800" b="1" i="1" dirty="0">
                <a:solidFill>
                  <a:srgbClr val="A50021"/>
                </a:solidFill>
                <a:effectLst>
                  <a:outerShdw blurRad="38100" dist="38100" dir="2700000" algn="tl">
                    <a:srgbClr val="000000">
                      <a:alpha val="43137"/>
                    </a:srgbClr>
                  </a:outerShdw>
                </a:effectLst>
              </a:rPr>
              <a:t>cares</a:t>
            </a:r>
            <a:r>
              <a:rPr lang="en-US" altLang="en-US" sz="2800" i="1" dirty="0">
                <a:solidFill>
                  <a:srgbClr val="A50021"/>
                </a:solidFill>
                <a:effectLst>
                  <a:outerShdw blurRad="38100" dist="38100" dir="2700000" algn="tl">
                    <a:srgbClr val="000000">
                      <a:alpha val="43137"/>
                    </a:srgbClr>
                  </a:outerShdw>
                </a:effectLst>
              </a:rPr>
              <a:t>, </a:t>
            </a:r>
            <a:r>
              <a:rPr lang="en-US" altLang="en-US" sz="2800" b="1" i="1" dirty="0">
                <a:solidFill>
                  <a:srgbClr val="A50021"/>
                </a:solidFill>
                <a:effectLst>
                  <a:outerShdw blurRad="38100" dist="38100" dir="2700000" algn="tl">
                    <a:srgbClr val="000000">
                      <a:alpha val="43137"/>
                    </a:srgbClr>
                  </a:outerShdw>
                </a:effectLst>
              </a:rPr>
              <a:t>riches</a:t>
            </a:r>
            <a:r>
              <a:rPr lang="en-US" altLang="en-US" sz="2800" i="1" dirty="0">
                <a:solidFill>
                  <a:srgbClr val="A50021"/>
                </a:solidFill>
                <a:effectLst>
                  <a:outerShdw blurRad="38100" dist="38100" dir="2700000" algn="tl">
                    <a:srgbClr val="000000">
                      <a:alpha val="43137"/>
                    </a:srgbClr>
                  </a:outerShdw>
                </a:effectLst>
              </a:rPr>
              <a:t>, and the </a:t>
            </a:r>
            <a:r>
              <a:rPr lang="en-US" altLang="en-US" sz="2800" b="1" i="1" dirty="0">
                <a:solidFill>
                  <a:srgbClr val="A50021"/>
                </a:solidFill>
                <a:effectLst>
                  <a:outerShdw blurRad="38100" dist="38100" dir="2700000" algn="tl">
                    <a:srgbClr val="000000">
                      <a:alpha val="43137"/>
                    </a:srgbClr>
                  </a:outerShdw>
                </a:effectLst>
              </a:rPr>
              <a:t>desire for other things </a:t>
            </a:r>
            <a:r>
              <a:rPr lang="en-US" altLang="en-US" sz="2800" i="1" dirty="0">
                <a:solidFill>
                  <a:srgbClr val="A50021"/>
                </a:solidFill>
                <a:effectLst>
                  <a:outerShdw blurRad="38100" dist="38100" dir="2700000" algn="tl">
                    <a:srgbClr val="000000">
                      <a:alpha val="43137"/>
                    </a:srgbClr>
                  </a:outerShdw>
                </a:effectLst>
              </a:rPr>
              <a:t>in the thorny soil.</a:t>
            </a:r>
          </a:p>
          <a:p>
            <a:pPr marL="569913" lvl="1" indent="-284163">
              <a:spcBef>
                <a:spcPct val="10000"/>
              </a:spcBef>
            </a:pPr>
            <a:r>
              <a:rPr lang="en-US" altLang="en-US" sz="2800" i="1" dirty="0">
                <a:solidFill>
                  <a:srgbClr val="A50021"/>
                </a:solidFill>
                <a:effectLst>
                  <a:outerShdw blurRad="38100" dist="38100" dir="2700000" algn="tl">
                    <a:srgbClr val="000000">
                      <a:alpha val="43137"/>
                    </a:srgbClr>
                  </a:outerShdw>
                </a:effectLst>
              </a:rPr>
              <a:t>The good soil hears the word, accepts it and bears fruit in </a:t>
            </a:r>
            <a:r>
              <a:rPr lang="en-US" altLang="en-US" sz="2800" b="1" i="1" dirty="0">
                <a:solidFill>
                  <a:srgbClr val="A50021"/>
                </a:solidFill>
                <a:effectLst>
                  <a:outerShdw blurRad="38100" dist="38100" dir="2700000" algn="tl">
                    <a:srgbClr val="000000">
                      <a:alpha val="43137"/>
                    </a:srgbClr>
                  </a:outerShdw>
                </a:effectLst>
              </a:rPr>
              <a:t>varying </a:t>
            </a:r>
            <a:r>
              <a:rPr lang="en-US" altLang="en-US" sz="2800" i="1" dirty="0">
                <a:solidFill>
                  <a:srgbClr val="A50021"/>
                </a:solidFill>
                <a:effectLst>
                  <a:outerShdw blurRad="38100" dist="38100" dir="2700000" algn="tl">
                    <a:srgbClr val="000000">
                      <a:alpha val="43137"/>
                    </a:srgbClr>
                  </a:outerShdw>
                </a:effectLst>
              </a:rPr>
              <a:t>amounts.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94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AD7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7764" name="Picture 4">
            <a:extLst>
              <a:ext uri="{FF2B5EF4-FFF2-40B4-BE49-F238E27FC236}">
                <a16:creationId xmlns:a16="http://schemas.microsoft.com/office/drawing/2014/main" id="{6B861CFB-6DEA-467D-BB1E-2DA9A78CDAF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976" r="7063" b="6"/>
          <a:stretch/>
        </p:blipFill>
        <p:spPr bwMode="auto">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anim calcmode="lin" valueType="num">
                                      <p:cBhvr>
                                        <p:cTn id="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Effect transition="in" filter="fade">
                                      <p:cBhvr>
                                        <p:cTn id="14" dur="1000"/>
                                        <p:tgtEl>
                                          <p:spTgt spid="117763">
                                            <p:txEl>
                                              <p:pRg st="1" end="1"/>
                                            </p:txEl>
                                          </p:spTgt>
                                        </p:tgtEl>
                                      </p:cBhvr>
                                    </p:animEffect>
                                    <p:anim calcmode="lin" valueType="num">
                                      <p:cBhvr>
                                        <p:cTn id="15" dur="1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776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Effect transition="in" filter="fade">
                                      <p:cBhvr>
                                        <p:cTn id="19" dur="1000"/>
                                        <p:tgtEl>
                                          <p:spTgt spid="117763">
                                            <p:txEl>
                                              <p:pRg st="2" end="2"/>
                                            </p:txEl>
                                          </p:spTgt>
                                        </p:tgtEl>
                                      </p:cBhvr>
                                    </p:animEffect>
                                    <p:anim calcmode="lin" valueType="num">
                                      <p:cBhvr>
                                        <p:cTn id="20"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77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7763">
                                            <p:txEl>
                                              <p:pRg st="3" end="3"/>
                                            </p:txEl>
                                          </p:spTgt>
                                        </p:tgtEl>
                                        <p:attrNameLst>
                                          <p:attrName>style.visibility</p:attrName>
                                        </p:attrNameLst>
                                      </p:cBhvr>
                                      <p:to>
                                        <p:strVal val="visible"/>
                                      </p:to>
                                    </p:set>
                                    <p:animEffect transition="in" filter="fade">
                                      <p:cBhvr>
                                        <p:cTn id="26" dur="1000"/>
                                        <p:tgtEl>
                                          <p:spTgt spid="117763">
                                            <p:txEl>
                                              <p:pRg st="3" end="3"/>
                                            </p:txEl>
                                          </p:spTgt>
                                        </p:tgtEl>
                                      </p:cBhvr>
                                    </p:animEffect>
                                    <p:anim calcmode="lin" valueType="num">
                                      <p:cBhvr>
                                        <p:cTn id="27" dur="1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77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7763">
                                            <p:txEl>
                                              <p:pRg st="4" end="4"/>
                                            </p:txEl>
                                          </p:spTgt>
                                        </p:tgtEl>
                                        <p:attrNameLst>
                                          <p:attrName>style.visibility</p:attrName>
                                        </p:attrNameLst>
                                      </p:cBhvr>
                                      <p:to>
                                        <p:strVal val="visible"/>
                                      </p:to>
                                    </p:set>
                                    <p:animEffect transition="in" filter="fade">
                                      <p:cBhvr>
                                        <p:cTn id="33" dur="1000"/>
                                        <p:tgtEl>
                                          <p:spTgt spid="117763">
                                            <p:txEl>
                                              <p:pRg st="4" end="4"/>
                                            </p:txEl>
                                          </p:spTgt>
                                        </p:tgtEl>
                                      </p:cBhvr>
                                    </p:animEffect>
                                    <p:anim calcmode="lin" valueType="num">
                                      <p:cBhvr>
                                        <p:cTn id="34" dur="10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77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7763">
                                            <p:txEl>
                                              <p:pRg st="5" end="5"/>
                                            </p:txEl>
                                          </p:spTgt>
                                        </p:tgtEl>
                                        <p:attrNameLst>
                                          <p:attrName>style.visibility</p:attrName>
                                        </p:attrNameLst>
                                      </p:cBhvr>
                                      <p:to>
                                        <p:strVal val="visible"/>
                                      </p:to>
                                    </p:set>
                                    <p:animEffect transition="in" filter="fade">
                                      <p:cBhvr>
                                        <p:cTn id="40" dur="1000"/>
                                        <p:tgtEl>
                                          <p:spTgt spid="117763">
                                            <p:txEl>
                                              <p:pRg st="5" end="5"/>
                                            </p:txEl>
                                          </p:spTgt>
                                        </p:tgtEl>
                                      </p:cBhvr>
                                    </p:animEffect>
                                    <p:anim calcmode="lin" valueType="num">
                                      <p:cBhvr>
                                        <p:cTn id="41" dur="10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177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7763">
                                            <p:txEl>
                                              <p:pRg st="6" end="6"/>
                                            </p:txEl>
                                          </p:spTgt>
                                        </p:tgtEl>
                                        <p:attrNameLst>
                                          <p:attrName>style.visibility</p:attrName>
                                        </p:attrNameLst>
                                      </p:cBhvr>
                                      <p:to>
                                        <p:strVal val="visible"/>
                                      </p:to>
                                    </p:set>
                                    <p:animEffect transition="in" filter="fade">
                                      <p:cBhvr>
                                        <p:cTn id="47" dur="1000"/>
                                        <p:tgtEl>
                                          <p:spTgt spid="117763">
                                            <p:txEl>
                                              <p:pRg st="6" end="6"/>
                                            </p:txEl>
                                          </p:spTgt>
                                        </p:tgtEl>
                                      </p:cBhvr>
                                    </p:animEffect>
                                    <p:anim calcmode="lin" valueType="num">
                                      <p:cBhvr>
                                        <p:cTn id="48" dur="10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177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4" name="Rectangle 2">
            <a:extLst>
              <a:ext uri="{FF2B5EF4-FFF2-40B4-BE49-F238E27FC236}">
                <a16:creationId xmlns:a16="http://schemas.microsoft.com/office/drawing/2014/main" id="{65628A5C-CFB5-4A53-BD54-1623EBFC4269}"/>
              </a:ext>
            </a:extLst>
          </p:cNvPr>
          <p:cNvSpPr>
            <a:spLocks noGrp="1" noChangeArrowheads="1"/>
          </p:cNvSpPr>
          <p:nvPr>
            <p:ph type="title"/>
          </p:nvPr>
        </p:nvSpPr>
        <p:spPr>
          <a:xfrm>
            <a:off x="800548" y="521067"/>
            <a:ext cx="4120287" cy="1690320"/>
          </a:xfrm>
        </p:spPr>
        <p:txBody>
          <a:bodyPr>
            <a:normAutofit/>
          </a:bodyPr>
          <a:lstStyle/>
          <a:p>
            <a:r>
              <a:rPr lang="en-US" altLang="en-US" sz="5400" dirty="0">
                <a:latin typeface="Bernard MT Condensed" panose="02050806060905020404" pitchFamily="18" charset="0"/>
              </a:rPr>
              <a:t>Jesus Teaches in Parables</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2"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5" name="Rectangle 3">
            <a:extLst>
              <a:ext uri="{FF2B5EF4-FFF2-40B4-BE49-F238E27FC236}">
                <a16:creationId xmlns:a16="http://schemas.microsoft.com/office/drawing/2014/main" id="{90BDC66C-3295-4E91-9384-CB972D1D8F6E}"/>
              </a:ext>
            </a:extLst>
          </p:cNvPr>
          <p:cNvSpPr>
            <a:spLocks noGrp="1" noChangeArrowheads="1"/>
          </p:cNvSpPr>
          <p:nvPr>
            <p:ph type="body" idx="1"/>
          </p:nvPr>
        </p:nvSpPr>
        <p:spPr>
          <a:xfrm>
            <a:off x="455228" y="2539667"/>
            <a:ext cx="8686486" cy="4318332"/>
          </a:xfrm>
          <a:solidFill>
            <a:schemeClr val="bg1"/>
          </a:solidFill>
        </p:spPr>
        <p:txBody>
          <a:bodyPr anchor="t">
            <a:normAutofit lnSpcReduction="10000"/>
          </a:bodyPr>
          <a:lstStyle/>
          <a:p>
            <a:pPr marL="284163" indent="-174625">
              <a:spcBef>
                <a:spcPts val="600"/>
              </a:spcBef>
              <a:buFontTx/>
              <a:buNone/>
            </a:pPr>
            <a:endParaRPr lang="en-US" altLang="en-US" sz="3000" b="1" i="1" dirty="0"/>
          </a:p>
          <a:p>
            <a:pPr marL="284163" indent="-174625">
              <a:spcBef>
                <a:spcPts val="600"/>
              </a:spcBef>
              <a:buFontTx/>
              <a:buNone/>
            </a:pPr>
            <a:r>
              <a:rPr lang="en-US" altLang="en-US" sz="3000" b="1" i="1" dirty="0"/>
              <a:t>The Parable of the Lamp (4:21-25)</a:t>
            </a:r>
          </a:p>
          <a:p>
            <a:pPr marL="344488" indent="-285750">
              <a:spcBef>
                <a:spcPct val="15000"/>
              </a:spcBef>
            </a:pPr>
            <a:r>
              <a:rPr lang="en-US" altLang="en-US" sz="3000" dirty="0"/>
              <a:t>The gospel light is designed to reveal, not conceal   or be concealed.</a:t>
            </a:r>
          </a:p>
          <a:p>
            <a:pPr marL="344488" indent="-285750">
              <a:spcBef>
                <a:spcPct val="15000"/>
              </a:spcBef>
            </a:pPr>
            <a:r>
              <a:rPr lang="en-US" altLang="en-US" sz="3000" dirty="0"/>
              <a:t>Careful </a:t>
            </a:r>
            <a:r>
              <a:rPr lang="en-US" altLang="en-US" sz="3000" b="1" dirty="0"/>
              <a:t>hearing </a:t>
            </a:r>
            <a:r>
              <a:rPr lang="en-US" altLang="en-US" sz="3000" dirty="0"/>
              <a:t>is necessary. </a:t>
            </a:r>
          </a:p>
          <a:p>
            <a:pPr marL="631825" lvl="1" indent="-284163">
              <a:spcBef>
                <a:spcPct val="15000"/>
              </a:spcBef>
            </a:pPr>
            <a:r>
              <a:rPr lang="en-US" altLang="en-US" sz="2600" i="1" dirty="0">
                <a:solidFill>
                  <a:srgbClr val="A50021"/>
                </a:solidFill>
                <a:effectLst>
                  <a:outerShdw blurRad="38100" dist="38100" dir="2700000" algn="tl">
                    <a:srgbClr val="000000">
                      <a:alpha val="43137"/>
                    </a:srgbClr>
                  </a:outerShdw>
                </a:effectLst>
              </a:rPr>
              <a:t>We must watch both “what” and “how” we hear                   (Luke 8:18, Acts 17:11)</a:t>
            </a:r>
          </a:p>
          <a:p>
            <a:pPr marL="344488" indent="-285750">
              <a:spcBef>
                <a:spcPct val="15000"/>
              </a:spcBef>
            </a:pPr>
            <a:r>
              <a:rPr lang="en-US" altLang="en-US" sz="3000" dirty="0"/>
              <a:t>The more we hear, receive, and understand the truth of God’ word, the more of God’s word we will be able to hear, receive, and understand.</a:t>
            </a:r>
          </a:p>
          <a:p>
            <a:pPr marL="630238" lvl="1" indent="-231775"/>
            <a:endParaRPr lang="en-US" altLang="en-US" sz="900" dirty="0"/>
          </a:p>
        </p:txBody>
      </p:sp>
      <p:pic>
        <p:nvPicPr>
          <p:cNvPr id="15362" name="Picture 2" descr="Lamp, Oil Lamp, Flame, Fire, Light, Christmas, Bill">
            <a:extLst>
              <a:ext uri="{FF2B5EF4-FFF2-40B4-BE49-F238E27FC236}">
                <a16:creationId xmlns:a16="http://schemas.microsoft.com/office/drawing/2014/main" id="{0F02B2DD-46B9-4AE7-96DE-60673AE5E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51" y="209994"/>
            <a:ext cx="3479208" cy="2609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fade">
                                      <p:cBhvr>
                                        <p:cTn id="7" dur="1000"/>
                                        <p:tgtEl>
                                          <p:spTgt spid="115715">
                                            <p:txEl>
                                              <p:pRg st="1" end="1"/>
                                            </p:txEl>
                                          </p:spTgt>
                                        </p:tgtEl>
                                      </p:cBhvr>
                                    </p:animEffect>
                                    <p:anim calcmode="lin" valueType="num">
                                      <p:cBhvr>
                                        <p:cTn id="8"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2" end="2"/>
                                            </p:txEl>
                                          </p:spTgt>
                                        </p:tgtEl>
                                        <p:attrNameLst>
                                          <p:attrName>style.visibility</p:attrName>
                                        </p:attrNameLst>
                                      </p:cBhvr>
                                      <p:to>
                                        <p:strVal val="visible"/>
                                      </p:to>
                                    </p:set>
                                    <p:animEffect transition="in" filter="fade">
                                      <p:cBhvr>
                                        <p:cTn id="14" dur="1000"/>
                                        <p:tgtEl>
                                          <p:spTgt spid="115715">
                                            <p:txEl>
                                              <p:pRg st="2" end="2"/>
                                            </p:txEl>
                                          </p:spTgt>
                                        </p:tgtEl>
                                      </p:cBhvr>
                                    </p:animEffect>
                                    <p:anim calcmode="lin" valueType="num">
                                      <p:cBhvr>
                                        <p:cTn id="15"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Effect transition="in" filter="fade">
                                      <p:cBhvr>
                                        <p:cTn id="21" dur="1000"/>
                                        <p:tgtEl>
                                          <p:spTgt spid="115715">
                                            <p:txEl>
                                              <p:pRg st="3" end="3"/>
                                            </p:txEl>
                                          </p:spTgt>
                                        </p:tgtEl>
                                      </p:cBhvr>
                                    </p:animEffect>
                                    <p:anim calcmode="lin" valueType="num">
                                      <p:cBhvr>
                                        <p:cTn id="22"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5715">
                                            <p:txEl>
                                              <p:pRg st="4" end="4"/>
                                            </p:txEl>
                                          </p:spTgt>
                                        </p:tgtEl>
                                        <p:attrNameLst>
                                          <p:attrName>style.visibility</p:attrName>
                                        </p:attrNameLst>
                                      </p:cBhvr>
                                      <p:to>
                                        <p:strVal val="visible"/>
                                      </p:to>
                                    </p:set>
                                    <p:animEffect transition="in" filter="fade">
                                      <p:cBhvr>
                                        <p:cTn id="26" dur="1000"/>
                                        <p:tgtEl>
                                          <p:spTgt spid="115715">
                                            <p:txEl>
                                              <p:pRg st="4" end="4"/>
                                            </p:txEl>
                                          </p:spTgt>
                                        </p:tgtEl>
                                      </p:cBhvr>
                                    </p:animEffect>
                                    <p:anim calcmode="lin" valueType="num">
                                      <p:cBhvr>
                                        <p:cTn id="27"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571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5715">
                                            <p:txEl>
                                              <p:pRg st="5" end="5"/>
                                            </p:txEl>
                                          </p:spTgt>
                                        </p:tgtEl>
                                        <p:attrNameLst>
                                          <p:attrName>style.visibility</p:attrName>
                                        </p:attrNameLst>
                                      </p:cBhvr>
                                      <p:to>
                                        <p:strVal val="visible"/>
                                      </p:to>
                                    </p:set>
                                    <p:animEffect transition="in" filter="fade">
                                      <p:cBhvr>
                                        <p:cTn id="31" dur="1000"/>
                                        <p:tgtEl>
                                          <p:spTgt spid="115715">
                                            <p:txEl>
                                              <p:pRg st="5" end="5"/>
                                            </p:txEl>
                                          </p:spTgt>
                                        </p:tgtEl>
                                      </p:cBhvr>
                                    </p:animEffect>
                                    <p:anim calcmode="lin" valueType="num">
                                      <p:cBhvr>
                                        <p:cTn id="32"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41D2B9D-DDED-4B64-9919-BEC6F076189B}"/>
              </a:ext>
            </a:extLst>
          </p:cNvPr>
          <p:cNvSpPr>
            <a:spLocks noGrp="1" noChangeArrowheads="1"/>
          </p:cNvSpPr>
          <p:nvPr>
            <p:ph type="title"/>
          </p:nvPr>
        </p:nvSpPr>
        <p:spPr>
          <a:xfrm>
            <a:off x="360758" y="3752849"/>
            <a:ext cx="2807227" cy="3028951"/>
          </a:xfrm>
        </p:spPr>
        <p:txBody>
          <a:bodyPr anchor="ctr">
            <a:normAutofit fontScale="90000"/>
          </a:bodyPr>
          <a:lstStyle/>
          <a:p>
            <a:r>
              <a:rPr lang="en-US" altLang="en-US" sz="5400" dirty="0">
                <a:latin typeface="Bernard MT Condensed" panose="02050806060905020404" pitchFamily="18" charset="0"/>
              </a:rPr>
              <a:t>Jesus Teaches in Parables</a:t>
            </a:r>
          </a:p>
        </p:txBody>
      </p:sp>
      <p:pic>
        <p:nvPicPr>
          <p:cNvPr id="13314" name="Picture 2" descr="Germination, Monocotyledon, Sprout, Seed, Plant">
            <a:extLst>
              <a:ext uri="{FF2B5EF4-FFF2-40B4-BE49-F238E27FC236}">
                <a16:creationId xmlns:a16="http://schemas.microsoft.com/office/drawing/2014/main" id="{3AAA1236-A0FD-43FC-8403-DED3C6906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69" b="2206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20835" name="Rectangle 3">
            <a:extLst>
              <a:ext uri="{FF2B5EF4-FFF2-40B4-BE49-F238E27FC236}">
                <a16:creationId xmlns:a16="http://schemas.microsoft.com/office/drawing/2014/main" id="{336ED47E-60C8-4599-A602-9B5F854AB112}"/>
              </a:ext>
            </a:extLst>
          </p:cNvPr>
          <p:cNvSpPr>
            <a:spLocks noGrp="1" noChangeArrowheads="1"/>
          </p:cNvSpPr>
          <p:nvPr>
            <p:ph type="body" idx="1"/>
          </p:nvPr>
        </p:nvSpPr>
        <p:spPr>
          <a:xfrm>
            <a:off x="2988010" y="3699232"/>
            <a:ext cx="5976014" cy="3028950"/>
          </a:xfrm>
        </p:spPr>
        <p:txBody>
          <a:bodyPr anchor="ctr">
            <a:normAutofit/>
          </a:bodyPr>
          <a:lstStyle/>
          <a:p>
            <a:pPr marL="109538" indent="0">
              <a:spcBef>
                <a:spcPct val="15000"/>
              </a:spcBef>
              <a:buNone/>
            </a:pPr>
            <a:r>
              <a:rPr lang="en-US" altLang="en-US" sz="3200" b="1" dirty="0"/>
              <a:t>The Parable of the Seed </a:t>
            </a:r>
            <a:r>
              <a:rPr lang="en-US" altLang="en-US" dirty="0"/>
              <a:t>(4:26-29)</a:t>
            </a:r>
          </a:p>
          <a:p>
            <a:pPr marL="630238" lvl="1" indent="-282575">
              <a:spcBef>
                <a:spcPct val="15000"/>
              </a:spcBef>
            </a:pPr>
            <a:r>
              <a:rPr lang="en-US" altLang="en-US" sz="2800" dirty="0"/>
              <a:t>The gospel has great power to grow and </a:t>
            </a:r>
            <a:r>
              <a:rPr lang="en-US" altLang="en-US" sz="2800" b="1" dirty="0"/>
              <a:t>bear fruit </a:t>
            </a:r>
            <a:r>
              <a:rPr lang="en-US" altLang="en-US" sz="2800" dirty="0"/>
              <a:t>on its own; it does not need to be altered, just sown.</a:t>
            </a:r>
          </a:p>
          <a:p>
            <a:pPr marL="630238" lvl="1" indent="-282575">
              <a:spcBef>
                <a:spcPct val="15000"/>
              </a:spcBef>
            </a:pPr>
            <a:r>
              <a:rPr lang="en-US" altLang="en-US" sz="2800" dirty="0"/>
              <a:t>The seed sown in good ground will  yield fruit </a:t>
            </a:r>
            <a:r>
              <a:rPr lang="en-US" altLang="en-US" sz="2800" b="1" dirty="0"/>
              <a:t>“by itself.”</a:t>
            </a:r>
          </a:p>
          <a:p>
            <a:pPr marL="630238" lvl="1" indent="-282575">
              <a:spcBef>
                <a:spcPct val="15000"/>
              </a:spcBef>
            </a:pPr>
            <a:r>
              <a:rPr lang="en-US" altLang="en-US" sz="2800" dirty="0"/>
              <a:t>When it is ripe, harvest comes!</a:t>
            </a:r>
            <a:r>
              <a:rPr lang="en-US" altLang="en-US" sz="2800" b="1" dirty="0"/>
              <a:t> </a:t>
            </a:r>
          </a:p>
        </p:txBody>
      </p:sp>
    </p:spTree>
    <p:extLst>
      <p:ext uri="{BB962C8B-B14F-4D97-AF65-F5344CB8AC3E}">
        <p14:creationId xmlns:p14="http://schemas.microsoft.com/office/powerpoint/2010/main" val="64683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1000"/>
                                        <p:tgtEl>
                                          <p:spTgt spid="120835">
                                            <p:txEl>
                                              <p:pRg st="0" end="0"/>
                                            </p:txEl>
                                          </p:spTgt>
                                        </p:tgtEl>
                                      </p:cBhvr>
                                    </p:animEffect>
                                    <p:anim calcmode="lin" valueType="num">
                                      <p:cBhvr>
                                        <p:cTn id="8" dur="10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08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0835">
                                            <p:txEl>
                                              <p:pRg st="1" end="1"/>
                                            </p:txEl>
                                          </p:spTgt>
                                        </p:tgtEl>
                                        <p:attrNameLst>
                                          <p:attrName>style.visibility</p:attrName>
                                        </p:attrNameLst>
                                      </p:cBhvr>
                                      <p:to>
                                        <p:strVal val="visible"/>
                                      </p:to>
                                    </p:set>
                                    <p:animEffect transition="in" filter="fade">
                                      <p:cBhvr>
                                        <p:cTn id="14" dur="1000"/>
                                        <p:tgtEl>
                                          <p:spTgt spid="120835">
                                            <p:txEl>
                                              <p:pRg st="1" end="1"/>
                                            </p:txEl>
                                          </p:spTgt>
                                        </p:tgtEl>
                                      </p:cBhvr>
                                    </p:animEffect>
                                    <p:anim calcmode="lin" valueType="num">
                                      <p:cBhvr>
                                        <p:cTn id="15" dur="10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08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835">
                                            <p:txEl>
                                              <p:pRg st="2" end="2"/>
                                            </p:txEl>
                                          </p:spTgt>
                                        </p:tgtEl>
                                        <p:attrNameLst>
                                          <p:attrName>style.visibility</p:attrName>
                                        </p:attrNameLst>
                                      </p:cBhvr>
                                      <p:to>
                                        <p:strVal val="visible"/>
                                      </p:to>
                                    </p:set>
                                    <p:animEffect transition="in" filter="fade">
                                      <p:cBhvr>
                                        <p:cTn id="21" dur="1000"/>
                                        <p:tgtEl>
                                          <p:spTgt spid="120835">
                                            <p:txEl>
                                              <p:pRg st="2" end="2"/>
                                            </p:txEl>
                                          </p:spTgt>
                                        </p:tgtEl>
                                      </p:cBhvr>
                                    </p:animEffect>
                                    <p:anim calcmode="lin" valueType="num">
                                      <p:cBhvr>
                                        <p:cTn id="22" dur="10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08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0835">
                                            <p:txEl>
                                              <p:pRg st="3" end="3"/>
                                            </p:txEl>
                                          </p:spTgt>
                                        </p:tgtEl>
                                        <p:attrNameLst>
                                          <p:attrName>style.visibility</p:attrName>
                                        </p:attrNameLst>
                                      </p:cBhvr>
                                      <p:to>
                                        <p:strVal val="visible"/>
                                      </p:to>
                                    </p:set>
                                    <p:animEffect transition="in" filter="fade">
                                      <p:cBhvr>
                                        <p:cTn id="28" dur="1000"/>
                                        <p:tgtEl>
                                          <p:spTgt spid="120835">
                                            <p:txEl>
                                              <p:pRg st="3" end="3"/>
                                            </p:txEl>
                                          </p:spTgt>
                                        </p:tgtEl>
                                      </p:cBhvr>
                                    </p:animEffect>
                                    <p:anim calcmode="lin" valueType="num">
                                      <p:cBhvr>
                                        <p:cTn id="29" dur="10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08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360789-6E28-4563-A67E-6B21A525331E}"/>
              </a:ext>
            </a:extLst>
          </p:cNvPr>
          <p:cNvPicPr>
            <a:picLocks noChangeAspect="1"/>
          </p:cNvPicPr>
          <p:nvPr/>
        </p:nvPicPr>
        <p:blipFill rotWithShape="1">
          <a:blip r:embed="rId3"/>
          <a:srcRect t="13244" r="-2" b="4907"/>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2" name="Picture 1">
            <a:extLst>
              <a:ext uri="{FF2B5EF4-FFF2-40B4-BE49-F238E27FC236}">
                <a16:creationId xmlns:a16="http://schemas.microsoft.com/office/drawing/2014/main" id="{66279E37-0094-4CD3-A1A7-132A164A620E}"/>
              </a:ext>
            </a:extLst>
          </p:cNvPr>
          <p:cNvPicPr>
            <a:picLocks noChangeAspect="1"/>
          </p:cNvPicPr>
          <p:nvPr/>
        </p:nvPicPr>
        <p:blipFill rotWithShape="1">
          <a:blip r:embed="rId4"/>
          <a:srcRect t="15499" r="-2" b="265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8" name="Freeform: Shape 13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0" name="Freeform: Shape 13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5714" name="Rectangle 2">
            <a:extLst>
              <a:ext uri="{FF2B5EF4-FFF2-40B4-BE49-F238E27FC236}">
                <a16:creationId xmlns:a16="http://schemas.microsoft.com/office/drawing/2014/main" id="{65628A5C-CFB5-4A53-BD54-1623EBFC4269}"/>
              </a:ext>
            </a:extLst>
          </p:cNvPr>
          <p:cNvSpPr>
            <a:spLocks noGrp="1" noChangeArrowheads="1"/>
          </p:cNvSpPr>
          <p:nvPr>
            <p:ph type="title"/>
          </p:nvPr>
        </p:nvSpPr>
        <p:spPr>
          <a:xfrm>
            <a:off x="291614" y="646176"/>
            <a:ext cx="3669030" cy="1456944"/>
          </a:xfrm>
        </p:spPr>
        <p:txBody>
          <a:bodyPr>
            <a:normAutofit/>
          </a:bodyPr>
          <a:lstStyle/>
          <a:p>
            <a:r>
              <a:rPr lang="en-US" altLang="en-US" sz="4800" dirty="0">
                <a:latin typeface="Bernard MT Condensed" panose="02050806060905020404" pitchFamily="18" charset="0"/>
              </a:rPr>
              <a:t>Jesus Teaches in Parables</a:t>
            </a:r>
          </a:p>
        </p:txBody>
      </p:sp>
      <p:sp>
        <p:nvSpPr>
          <p:cNvPr id="142" name="Rectangle 14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4" name="Rectangle 14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5715" name="Rectangle 3">
            <a:extLst>
              <a:ext uri="{FF2B5EF4-FFF2-40B4-BE49-F238E27FC236}">
                <a16:creationId xmlns:a16="http://schemas.microsoft.com/office/drawing/2014/main" id="{90BDC66C-3295-4E91-9384-CB972D1D8F6E}"/>
              </a:ext>
            </a:extLst>
          </p:cNvPr>
          <p:cNvSpPr>
            <a:spLocks noGrp="1" noChangeArrowheads="1"/>
          </p:cNvSpPr>
          <p:nvPr>
            <p:ph type="body" idx="1"/>
          </p:nvPr>
        </p:nvSpPr>
        <p:spPr>
          <a:xfrm>
            <a:off x="282294" y="2320413"/>
            <a:ext cx="3778758" cy="4482713"/>
          </a:xfrm>
        </p:spPr>
        <p:txBody>
          <a:bodyPr anchor="ctr">
            <a:normAutofit fontScale="77500" lnSpcReduction="20000"/>
          </a:bodyPr>
          <a:lstStyle/>
          <a:p>
            <a:pPr marL="0" indent="0">
              <a:spcBef>
                <a:spcPts val="600"/>
              </a:spcBef>
              <a:buFontTx/>
              <a:buNone/>
            </a:pPr>
            <a:endParaRPr lang="en-US" altLang="en-US" sz="2200" b="1" i="1" dirty="0"/>
          </a:p>
          <a:p>
            <a:pPr marL="0" indent="0">
              <a:spcBef>
                <a:spcPts val="600"/>
              </a:spcBef>
              <a:buFontTx/>
              <a:buNone/>
            </a:pPr>
            <a:r>
              <a:rPr lang="en-US" altLang="en-US" sz="3600" b="1" i="1" dirty="0"/>
              <a:t>The Parable of the mustard seed (4:30-32)</a:t>
            </a:r>
          </a:p>
          <a:p>
            <a:pPr marL="231775" indent="-231775">
              <a:lnSpc>
                <a:spcPct val="100000"/>
              </a:lnSpc>
              <a:spcBef>
                <a:spcPts val="300"/>
              </a:spcBef>
            </a:pPr>
            <a:r>
              <a:rPr lang="en-US" altLang="en-US" sz="3600" dirty="0"/>
              <a:t>The kingdom may start small, but it would grow large and become a refuge for many.</a:t>
            </a:r>
          </a:p>
          <a:p>
            <a:pPr marL="231775" indent="-231775">
              <a:lnSpc>
                <a:spcPct val="100000"/>
              </a:lnSpc>
              <a:spcBef>
                <a:spcPts val="300"/>
              </a:spcBef>
            </a:pPr>
            <a:r>
              <a:rPr lang="en-US" altLang="en-US" sz="3600" dirty="0"/>
              <a:t>Jesus consistently taught with parables and explained things in detail to His disciples (4:34-35)</a:t>
            </a:r>
          </a:p>
          <a:p>
            <a:pPr marL="58738" indent="0">
              <a:spcBef>
                <a:spcPct val="15000"/>
              </a:spcBef>
              <a:buNone/>
            </a:pPr>
            <a:endParaRPr lang="en-US" altLang="en-US" sz="1700" dirty="0"/>
          </a:p>
          <a:p>
            <a:pPr marL="630238" lvl="1" indent="-231775"/>
            <a:endParaRPr lang="en-US" altLang="en-US" sz="1700" dirty="0"/>
          </a:p>
        </p:txBody>
      </p:sp>
    </p:spTree>
    <p:extLst>
      <p:ext uri="{BB962C8B-B14F-4D97-AF65-F5344CB8AC3E}">
        <p14:creationId xmlns:p14="http://schemas.microsoft.com/office/powerpoint/2010/main" val="16699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fade">
                                      <p:cBhvr>
                                        <p:cTn id="7" dur="1000"/>
                                        <p:tgtEl>
                                          <p:spTgt spid="115715">
                                            <p:txEl>
                                              <p:pRg st="1" end="1"/>
                                            </p:txEl>
                                          </p:spTgt>
                                        </p:tgtEl>
                                      </p:cBhvr>
                                    </p:animEffect>
                                    <p:anim calcmode="lin" valueType="num">
                                      <p:cBhvr>
                                        <p:cTn id="8"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2" end="2"/>
                                            </p:txEl>
                                          </p:spTgt>
                                        </p:tgtEl>
                                        <p:attrNameLst>
                                          <p:attrName>style.visibility</p:attrName>
                                        </p:attrNameLst>
                                      </p:cBhvr>
                                      <p:to>
                                        <p:strVal val="visible"/>
                                      </p:to>
                                    </p:set>
                                    <p:animEffect transition="in" filter="fade">
                                      <p:cBhvr>
                                        <p:cTn id="14" dur="1000"/>
                                        <p:tgtEl>
                                          <p:spTgt spid="115715">
                                            <p:txEl>
                                              <p:pRg st="2" end="2"/>
                                            </p:txEl>
                                          </p:spTgt>
                                        </p:tgtEl>
                                      </p:cBhvr>
                                    </p:animEffect>
                                    <p:anim calcmode="lin" valueType="num">
                                      <p:cBhvr>
                                        <p:cTn id="15"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Effect transition="in" filter="fade">
                                      <p:cBhvr>
                                        <p:cTn id="21" dur="1000"/>
                                        <p:tgtEl>
                                          <p:spTgt spid="115715">
                                            <p:txEl>
                                              <p:pRg st="3" end="3"/>
                                            </p:txEl>
                                          </p:spTgt>
                                        </p:tgtEl>
                                      </p:cBhvr>
                                    </p:animEffect>
                                    <p:anim calcmode="lin" valueType="num">
                                      <p:cBhvr>
                                        <p:cTn id="22"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877</Words>
  <Application>Microsoft Office PowerPoint</Application>
  <PresentationFormat>On-screen Show (4:3)</PresentationFormat>
  <Paragraphs>66</Paragraphs>
  <Slides>9</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Agency FB</vt:lpstr>
      <vt:lpstr>Arial</vt:lpstr>
      <vt:lpstr>Berlin Sans FB Demi</vt:lpstr>
      <vt:lpstr>Bernard MT Condensed</vt:lpstr>
      <vt:lpstr>Calibri</vt:lpstr>
      <vt:lpstr>Calibri Light</vt:lpstr>
      <vt:lpstr>Rage Italic</vt:lpstr>
      <vt:lpstr>Rockwell</vt:lpstr>
      <vt:lpstr>The Hand</vt:lpstr>
      <vt:lpstr>The Serif Hand Black</vt:lpstr>
      <vt:lpstr>Office Theme</vt:lpstr>
      <vt:lpstr>SketchyVTI</vt:lpstr>
      <vt:lpstr>A Study of the Gospel  of Mark</vt:lpstr>
      <vt:lpstr>A Study of the Gospel  of Mark</vt:lpstr>
      <vt:lpstr>Jesus Teaches in Parables</vt:lpstr>
      <vt:lpstr>Jesus Teaches in Parables</vt:lpstr>
      <vt:lpstr>Jesus Teaches in Parables</vt:lpstr>
      <vt:lpstr>Jesus Teaches in Parables</vt:lpstr>
      <vt:lpstr>Jesus Teaches in Parables</vt:lpstr>
      <vt:lpstr>Jesus Teaches in Parables</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Gospel  of Mark</dc:title>
  <dc:creator>Eastside Enlightener</dc:creator>
  <cp:lastModifiedBy>Eastside</cp:lastModifiedBy>
  <cp:revision>22</cp:revision>
  <cp:lastPrinted>2020-04-08T19:59:02Z</cp:lastPrinted>
  <dcterms:created xsi:type="dcterms:W3CDTF">2020-04-06T18:43:18Z</dcterms:created>
  <dcterms:modified xsi:type="dcterms:W3CDTF">2020-04-09T00:41:12Z</dcterms:modified>
</cp:coreProperties>
</file>