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Lst>
  <p:notesMasterIdLst>
    <p:notesMasterId r:id="rId27"/>
  </p:notesMasterIdLst>
  <p:sldIdLst>
    <p:sldId id="266" r:id="rId3"/>
    <p:sldId id="320" r:id="rId4"/>
    <p:sldId id="396" r:id="rId5"/>
    <p:sldId id="317" r:id="rId6"/>
    <p:sldId id="397" r:id="rId7"/>
    <p:sldId id="391" r:id="rId8"/>
    <p:sldId id="392" r:id="rId9"/>
    <p:sldId id="398" r:id="rId10"/>
    <p:sldId id="399" r:id="rId11"/>
    <p:sldId id="400" r:id="rId12"/>
    <p:sldId id="321" r:id="rId13"/>
    <p:sldId id="394" r:id="rId14"/>
    <p:sldId id="322" r:id="rId15"/>
    <p:sldId id="323" r:id="rId16"/>
    <p:sldId id="324" r:id="rId17"/>
    <p:sldId id="401" r:id="rId18"/>
    <p:sldId id="403" r:id="rId19"/>
    <p:sldId id="328" r:id="rId20"/>
    <p:sldId id="405" r:id="rId21"/>
    <p:sldId id="404" r:id="rId22"/>
    <p:sldId id="402" r:id="rId23"/>
    <p:sldId id="331" r:id="rId24"/>
    <p:sldId id="332" r:id="rId25"/>
    <p:sldId id="256" r:id="rId26"/>
  </p:sldIdLst>
  <p:sldSz cx="9144000" cy="6858000" type="screen4x3"/>
  <p:notesSz cx="6954838" cy="9239250"/>
  <p:defaultTextStyle>
    <a:defPPr>
      <a:defRPr lang="en-US"/>
    </a:defPPr>
    <a:lvl1pPr algn="l" rtl="0" fontAlgn="base">
      <a:spcBef>
        <a:spcPct val="20000"/>
      </a:spcBef>
      <a:spcAft>
        <a:spcPct val="0"/>
      </a:spcAft>
      <a:buChar char="•"/>
      <a:defRPr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har char="•"/>
      <a:defRPr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har char="•"/>
      <a:defRPr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har char="•"/>
      <a:defRPr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har char="•"/>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B82C00"/>
    <a:srgbClr val="A50021"/>
    <a:srgbClr val="864300"/>
    <a:srgbClr val="FFE79B"/>
    <a:srgbClr val="580058"/>
    <a:srgbClr val="058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67" autoAdjust="0"/>
  </p:normalViewPr>
  <p:slideViewPr>
    <p:cSldViewPr>
      <p:cViewPr varScale="1">
        <p:scale>
          <a:sx n="71" d="100"/>
          <a:sy n="71" d="100"/>
        </p:scale>
        <p:origin x="171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20" tIns="46260" rIns="92520" bIns="46260" rtlCol="0"/>
          <a:lstStyle>
            <a:lvl1pPr algn="l">
              <a:defRPr sz="1200"/>
            </a:lvl1pPr>
          </a:lstStyle>
          <a:p>
            <a:endParaRPr lang="en-US"/>
          </a:p>
        </p:txBody>
      </p:sp>
      <p:sp>
        <p:nvSpPr>
          <p:cNvPr id="3" name="Date Placeholder 2"/>
          <p:cNvSpPr>
            <a:spLocks noGrp="1"/>
          </p:cNvSpPr>
          <p:nvPr>
            <p:ph type="dt" idx="1"/>
          </p:nvPr>
        </p:nvSpPr>
        <p:spPr>
          <a:xfrm>
            <a:off x="3939467" y="0"/>
            <a:ext cx="3013763" cy="463567"/>
          </a:xfrm>
          <a:prstGeom prst="rect">
            <a:avLst/>
          </a:prstGeom>
        </p:spPr>
        <p:txBody>
          <a:bodyPr vert="horz" lIns="92520" tIns="46260" rIns="92520" bIns="46260" rtlCol="0"/>
          <a:lstStyle>
            <a:lvl1pPr algn="r">
              <a:defRPr sz="1200"/>
            </a:lvl1pPr>
          </a:lstStyle>
          <a:p>
            <a:fld id="{D52402EE-7F44-42CF-85B6-90DA3ED48567}" type="datetimeFigureOut">
              <a:rPr lang="en-US" smtClean="0"/>
              <a:t>4/22/2020</a:t>
            </a:fld>
            <a:endParaRPr lang="en-US"/>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2520" tIns="46260" rIns="92520" bIns="46260" rtlCol="0" anchor="ctr"/>
          <a:lstStyle/>
          <a:p>
            <a:endParaRPr lang="en-US"/>
          </a:p>
        </p:txBody>
      </p:sp>
      <p:sp>
        <p:nvSpPr>
          <p:cNvPr id="5" name="Notes Placeholder 4"/>
          <p:cNvSpPr>
            <a:spLocks noGrp="1"/>
          </p:cNvSpPr>
          <p:nvPr>
            <p:ph type="body" sz="quarter" idx="3"/>
          </p:nvPr>
        </p:nvSpPr>
        <p:spPr>
          <a:xfrm>
            <a:off x="695484" y="4446388"/>
            <a:ext cx="5563870" cy="3637955"/>
          </a:xfrm>
          <a:prstGeom prst="rect">
            <a:avLst/>
          </a:prstGeom>
        </p:spPr>
        <p:txBody>
          <a:bodyPr vert="horz" lIns="92520" tIns="46260" rIns="92520" bIns="462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6"/>
            <a:ext cx="3013763" cy="463566"/>
          </a:xfrm>
          <a:prstGeom prst="rect">
            <a:avLst/>
          </a:prstGeom>
        </p:spPr>
        <p:txBody>
          <a:bodyPr vert="horz" lIns="92520" tIns="46260" rIns="92520" bIns="46260"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6"/>
            <a:ext cx="3013763" cy="463566"/>
          </a:xfrm>
          <a:prstGeom prst="rect">
            <a:avLst/>
          </a:prstGeom>
        </p:spPr>
        <p:txBody>
          <a:bodyPr vert="horz" lIns="92520" tIns="46260" rIns="92520" bIns="46260" rtlCol="0" anchor="b"/>
          <a:lstStyle>
            <a:lvl1pPr algn="r">
              <a:defRPr sz="1200"/>
            </a:lvl1pPr>
          </a:lstStyle>
          <a:p>
            <a:fld id="{46BF4FDF-A9CF-40FE-882E-AE64A7261A16}" type="slidenum">
              <a:rPr lang="en-US" smtClean="0"/>
              <a:t>‹#›</a:t>
            </a:fld>
            <a:endParaRPr lang="en-US"/>
          </a:p>
        </p:txBody>
      </p:sp>
    </p:spTree>
    <p:extLst>
      <p:ext uri="{BB962C8B-B14F-4D97-AF65-F5344CB8AC3E}">
        <p14:creationId xmlns:p14="http://schemas.microsoft.com/office/powerpoint/2010/main" val="52065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1</a:t>
            </a:fld>
            <a:endParaRPr lang="en-US"/>
          </a:p>
        </p:txBody>
      </p:sp>
    </p:spTree>
    <p:extLst>
      <p:ext uri="{BB962C8B-B14F-4D97-AF65-F5344CB8AC3E}">
        <p14:creationId xmlns:p14="http://schemas.microsoft.com/office/powerpoint/2010/main" val="173967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DD4187-0055-4173-8C7E-5F6499BFB852}"/>
              </a:ext>
            </a:extLst>
          </p:cNvPr>
          <p:cNvSpPr>
            <a:spLocks noGrp="1" noChangeArrowheads="1"/>
          </p:cNvSpPr>
          <p:nvPr>
            <p:ph type="sldNum" sz="quarter" idx="5"/>
          </p:nvPr>
        </p:nvSpPr>
        <p:spPr>
          <a:ln/>
        </p:spPr>
        <p:txBody>
          <a:bodyPr/>
          <a:lstStyle/>
          <a:p>
            <a:fld id="{A5815440-3587-401F-A863-AC69941501E7}" type="slidenum">
              <a:rPr lang="en-US" altLang="en-US"/>
              <a:pPr/>
              <a:t>11</a:t>
            </a:fld>
            <a:endParaRPr lang="en-US" altLang="en-US"/>
          </a:p>
        </p:txBody>
      </p:sp>
      <p:sp>
        <p:nvSpPr>
          <p:cNvPr id="175106" name="Rectangle 7">
            <a:extLst>
              <a:ext uri="{FF2B5EF4-FFF2-40B4-BE49-F238E27FC236}">
                <a16:creationId xmlns:a16="http://schemas.microsoft.com/office/drawing/2014/main" id="{502E5DD7-173A-4AC2-8712-96956743361F}"/>
              </a:ext>
            </a:extLst>
          </p:cNvPr>
          <p:cNvSpPr txBox="1">
            <a:spLocks noGrp="1" noChangeArrowheads="1"/>
          </p:cNvSpPr>
          <p:nvPr/>
        </p:nvSpPr>
        <p:spPr bwMode="auto">
          <a:xfrm>
            <a:off x="3846856" y="8620045"/>
            <a:ext cx="2942915"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3" tIns="45331" rIns="90663" bIns="45331"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360B4486-A1A3-4DF2-A16D-E32056C36633}" type="slidenum">
              <a:rPr lang="en-US" altLang="en-US" sz="1200"/>
              <a:pPr algn="r">
                <a:buFontTx/>
                <a:buNone/>
              </a:pPr>
              <a:t>11</a:t>
            </a:fld>
            <a:endParaRPr lang="en-US" altLang="en-US" sz="1200"/>
          </a:p>
        </p:txBody>
      </p:sp>
      <p:sp>
        <p:nvSpPr>
          <p:cNvPr id="175107" name="Rectangle 2">
            <a:extLst>
              <a:ext uri="{FF2B5EF4-FFF2-40B4-BE49-F238E27FC236}">
                <a16:creationId xmlns:a16="http://schemas.microsoft.com/office/drawing/2014/main" id="{0FF6F33E-3E71-49D1-86AF-1A036AA8349C}"/>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B754975E-528F-4BE7-8465-4CF5915FD4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C2F76E-5D33-4BB2-9C0C-ED0C00D3E1BD}"/>
              </a:ext>
            </a:extLst>
          </p:cNvPr>
          <p:cNvSpPr>
            <a:spLocks noGrp="1" noChangeArrowheads="1"/>
          </p:cNvSpPr>
          <p:nvPr>
            <p:ph type="sldNum" sz="quarter" idx="5"/>
          </p:nvPr>
        </p:nvSpPr>
        <p:spPr>
          <a:ln/>
        </p:spPr>
        <p:txBody>
          <a:bodyPr/>
          <a:lstStyle/>
          <a:p>
            <a:fld id="{60C03144-1B1A-4B08-AD14-0B3B91991B27}" type="slidenum">
              <a:rPr lang="en-US" altLang="en-US"/>
              <a:pPr/>
              <a:t>12</a:t>
            </a:fld>
            <a:endParaRPr lang="en-US" altLang="en-US"/>
          </a:p>
        </p:txBody>
      </p:sp>
      <p:sp>
        <p:nvSpPr>
          <p:cNvPr id="173058" name="Rectangle 7">
            <a:extLst>
              <a:ext uri="{FF2B5EF4-FFF2-40B4-BE49-F238E27FC236}">
                <a16:creationId xmlns:a16="http://schemas.microsoft.com/office/drawing/2014/main" id="{5F93A941-8DC4-49D2-9AF0-85F3D32DE566}"/>
              </a:ext>
            </a:extLst>
          </p:cNvPr>
          <p:cNvSpPr txBox="1">
            <a:spLocks noGrp="1" noChangeArrowheads="1"/>
          </p:cNvSpPr>
          <p:nvPr/>
        </p:nvSpPr>
        <p:spPr bwMode="auto">
          <a:xfrm>
            <a:off x="3846856" y="8620045"/>
            <a:ext cx="2942915"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3" tIns="45331" rIns="90663" bIns="45331"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47EEC9A9-51CD-45F1-BCCF-98FE7B6A0173}" type="slidenum">
              <a:rPr lang="en-US" altLang="en-US" sz="1200"/>
              <a:pPr algn="r">
                <a:buFontTx/>
                <a:buNone/>
              </a:pPr>
              <a:t>12</a:t>
            </a:fld>
            <a:endParaRPr lang="en-US" altLang="en-US" sz="1200"/>
          </a:p>
        </p:txBody>
      </p:sp>
      <p:sp>
        <p:nvSpPr>
          <p:cNvPr id="173059" name="Rectangle 2">
            <a:extLst>
              <a:ext uri="{FF2B5EF4-FFF2-40B4-BE49-F238E27FC236}">
                <a16:creationId xmlns:a16="http://schemas.microsoft.com/office/drawing/2014/main" id="{6BE9971B-F1BE-43CE-A546-8DE16831528E}"/>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8C9834C7-6574-44E0-B132-240DF5B3DA6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F14447-D09A-4568-92DD-D50FBC8C4328}"/>
              </a:ext>
            </a:extLst>
          </p:cNvPr>
          <p:cNvSpPr>
            <a:spLocks noGrp="1" noChangeArrowheads="1"/>
          </p:cNvSpPr>
          <p:nvPr>
            <p:ph type="sldNum" sz="quarter" idx="5"/>
          </p:nvPr>
        </p:nvSpPr>
        <p:spPr>
          <a:ln/>
        </p:spPr>
        <p:txBody>
          <a:bodyPr/>
          <a:lstStyle/>
          <a:p>
            <a:fld id="{3C9ED117-C137-43AC-A4BC-BDFBA8214B4B}" type="slidenum">
              <a:rPr lang="en-US" altLang="en-US"/>
              <a:pPr/>
              <a:t>13</a:t>
            </a:fld>
            <a:endParaRPr lang="en-US" altLang="en-US"/>
          </a:p>
        </p:txBody>
      </p:sp>
      <p:sp>
        <p:nvSpPr>
          <p:cNvPr id="177154" name="Rectangle 7">
            <a:extLst>
              <a:ext uri="{FF2B5EF4-FFF2-40B4-BE49-F238E27FC236}">
                <a16:creationId xmlns:a16="http://schemas.microsoft.com/office/drawing/2014/main" id="{B13E069A-832F-4768-8417-E9D51E0AF3C1}"/>
              </a:ext>
            </a:extLst>
          </p:cNvPr>
          <p:cNvSpPr txBox="1">
            <a:spLocks noGrp="1" noChangeArrowheads="1"/>
          </p:cNvSpPr>
          <p:nvPr/>
        </p:nvSpPr>
        <p:spPr bwMode="auto">
          <a:xfrm>
            <a:off x="3846856" y="8620045"/>
            <a:ext cx="2942915"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3" tIns="45331" rIns="90663" bIns="45331"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A7FC9144-8CA7-41C5-9FBF-BE344054FB36}" type="slidenum">
              <a:rPr lang="en-US" altLang="en-US" sz="1200"/>
              <a:pPr algn="r">
                <a:buFontTx/>
                <a:buNone/>
              </a:pPr>
              <a:t>13</a:t>
            </a:fld>
            <a:endParaRPr lang="en-US" altLang="en-US" sz="1200"/>
          </a:p>
        </p:txBody>
      </p:sp>
      <p:sp>
        <p:nvSpPr>
          <p:cNvPr id="177155" name="Rectangle 2">
            <a:extLst>
              <a:ext uri="{FF2B5EF4-FFF2-40B4-BE49-F238E27FC236}">
                <a16:creationId xmlns:a16="http://schemas.microsoft.com/office/drawing/2014/main" id="{44B8F7C0-0E36-4EE1-A2C3-658900E846AE}"/>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61D677DF-38A9-40A4-8CCF-69155500F1E8}"/>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19E8CD-D040-463F-977C-0B4DEC454907}"/>
              </a:ext>
            </a:extLst>
          </p:cNvPr>
          <p:cNvSpPr>
            <a:spLocks noGrp="1" noChangeArrowheads="1"/>
          </p:cNvSpPr>
          <p:nvPr>
            <p:ph type="sldNum" sz="quarter" idx="5"/>
          </p:nvPr>
        </p:nvSpPr>
        <p:spPr>
          <a:ln/>
        </p:spPr>
        <p:txBody>
          <a:bodyPr/>
          <a:lstStyle/>
          <a:p>
            <a:fld id="{B0A5A505-5870-4ED7-87B7-85B66E768DF7}" type="slidenum">
              <a:rPr lang="en-US" altLang="en-US"/>
              <a:pPr/>
              <a:t>14</a:t>
            </a:fld>
            <a:endParaRPr lang="en-US" altLang="en-US"/>
          </a:p>
        </p:txBody>
      </p:sp>
      <p:sp>
        <p:nvSpPr>
          <p:cNvPr id="181250" name="Rectangle 7">
            <a:extLst>
              <a:ext uri="{FF2B5EF4-FFF2-40B4-BE49-F238E27FC236}">
                <a16:creationId xmlns:a16="http://schemas.microsoft.com/office/drawing/2014/main" id="{5BA50754-2E48-4F12-B489-13DAAD437E92}"/>
              </a:ext>
            </a:extLst>
          </p:cNvPr>
          <p:cNvSpPr txBox="1">
            <a:spLocks noGrp="1" noChangeArrowheads="1"/>
          </p:cNvSpPr>
          <p:nvPr/>
        </p:nvSpPr>
        <p:spPr bwMode="auto">
          <a:xfrm>
            <a:off x="3846856" y="8620045"/>
            <a:ext cx="2942915"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3" tIns="45331" rIns="90663" bIns="45331"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2E3BD129-04A3-4464-8711-075D30218D23}" type="slidenum">
              <a:rPr lang="en-US" altLang="en-US" sz="1200"/>
              <a:pPr algn="r">
                <a:buFontTx/>
                <a:buNone/>
              </a:pPr>
              <a:t>14</a:t>
            </a:fld>
            <a:endParaRPr lang="en-US" altLang="en-US" sz="1200"/>
          </a:p>
        </p:txBody>
      </p:sp>
      <p:sp>
        <p:nvSpPr>
          <p:cNvPr id="181251" name="Rectangle 2">
            <a:extLst>
              <a:ext uri="{FF2B5EF4-FFF2-40B4-BE49-F238E27FC236}">
                <a16:creationId xmlns:a16="http://schemas.microsoft.com/office/drawing/2014/main" id="{100B7A69-FC2C-4E38-86BC-94950B0F8B56}"/>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5E3E26E9-C4B6-454C-8930-2991729420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EF5632-530C-4C11-82F5-679EF270EDAE}"/>
              </a:ext>
            </a:extLst>
          </p:cNvPr>
          <p:cNvSpPr>
            <a:spLocks noGrp="1" noChangeArrowheads="1"/>
          </p:cNvSpPr>
          <p:nvPr>
            <p:ph type="sldNum" sz="quarter" idx="5"/>
          </p:nvPr>
        </p:nvSpPr>
        <p:spPr>
          <a:ln/>
        </p:spPr>
        <p:txBody>
          <a:bodyPr/>
          <a:lstStyle/>
          <a:p>
            <a:fld id="{AAB5AAFA-087C-4E4E-94F2-8F976C065023}" type="slidenum">
              <a:rPr lang="en-US" altLang="en-US"/>
              <a:pPr/>
              <a:t>15</a:t>
            </a:fld>
            <a:endParaRPr lang="en-US" altLang="en-US"/>
          </a:p>
        </p:txBody>
      </p:sp>
      <p:sp>
        <p:nvSpPr>
          <p:cNvPr id="183298" name="Rectangle 7">
            <a:extLst>
              <a:ext uri="{FF2B5EF4-FFF2-40B4-BE49-F238E27FC236}">
                <a16:creationId xmlns:a16="http://schemas.microsoft.com/office/drawing/2014/main" id="{A2933C99-4983-49D3-97AD-B6618DD6D333}"/>
              </a:ext>
            </a:extLst>
          </p:cNvPr>
          <p:cNvSpPr txBox="1">
            <a:spLocks noGrp="1" noChangeArrowheads="1"/>
          </p:cNvSpPr>
          <p:nvPr/>
        </p:nvSpPr>
        <p:spPr bwMode="auto">
          <a:xfrm>
            <a:off x="3846856" y="8620045"/>
            <a:ext cx="2942915"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3" tIns="45331" rIns="90663" bIns="45331"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CB4169D1-19DD-4684-BA76-2FB905F45613}" type="slidenum">
              <a:rPr lang="en-US" altLang="en-US" sz="1200"/>
              <a:pPr algn="r">
                <a:buFontTx/>
                <a:buNone/>
              </a:pPr>
              <a:t>15</a:t>
            </a:fld>
            <a:endParaRPr lang="en-US" altLang="en-US" sz="1200"/>
          </a:p>
        </p:txBody>
      </p:sp>
      <p:sp>
        <p:nvSpPr>
          <p:cNvPr id="183299" name="Rectangle 2">
            <a:extLst>
              <a:ext uri="{FF2B5EF4-FFF2-40B4-BE49-F238E27FC236}">
                <a16:creationId xmlns:a16="http://schemas.microsoft.com/office/drawing/2014/main" id="{2A8A7DF5-D191-441C-AED0-B93CE34B3ACB}"/>
              </a:ext>
            </a:extLst>
          </p:cNvPr>
          <p:cNvSpPr>
            <a:spLocks noGrp="1" noRot="1" noChangeAspect="1" noChangeArrowheads="1" noTextEdit="1"/>
          </p:cNvSpPr>
          <p:nvPr>
            <p:ph type="sldImg"/>
          </p:nvPr>
        </p:nvSpPr>
        <p:spPr>
          <a:ln/>
        </p:spPr>
      </p:sp>
      <p:sp>
        <p:nvSpPr>
          <p:cNvPr id="183300" name="Rectangle 3">
            <a:extLst>
              <a:ext uri="{FF2B5EF4-FFF2-40B4-BE49-F238E27FC236}">
                <a16:creationId xmlns:a16="http://schemas.microsoft.com/office/drawing/2014/main" id="{26D54030-A961-47E4-B31C-13A074C0925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285912-0FD9-4B40-A23C-BBB45071ADF6}"/>
              </a:ext>
            </a:extLst>
          </p:cNvPr>
          <p:cNvSpPr>
            <a:spLocks noGrp="1" noChangeArrowheads="1"/>
          </p:cNvSpPr>
          <p:nvPr>
            <p:ph type="sldNum" sz="quarter" idx="5"/>
          </p:nvPr>
        </p:nvSpPr>
        <p:spPr>
          <a:ln/>
        </p:spPr>
        <p:txBody>
          <a:bodyPr/>
          <a:lstStyle/>
          <a:p>
            <a:fld id="{6572088F-A2C6-4FA6-A2B4-C2ADB58A7BA5}" type="slidenum">
              <a:rPr lang="en-US" altLang="en-US"/>
              <a:pPr/>
              <a:t>16</a:t>
            </a:fld>
            <a:endParaRPr lang="en-US" altLang="en-US"/>
          </a:p>
        </p:txBody>
      </p:sp>
      <p:sp>
        <p:nvSpPr>
          <p:cNvPr id="185346" name="Rectangle 7">
            <a:extLst>
              <a:ext uri="{FF2B5EF4-FFF2-40B4-BE49-F238E27FC236}">
                <a16:creationId xmlns:a16="http://schemas.microsoft.com/office/drawing/2014/main" id="{6B4D2E15-6BB8-478C-83FD-81F9F28B4702}"/>
              </a:ext>
            </a:extLst>
          </p:cNvPr>
          <p:cNvSpPr txBox="1">
            <a:spLocks noGrp="1" noChangeArrowheads="1"/>
          </p:cNvSpPr>
          <p:nvPr/>
        </p:nvSpPr>
        <p:spPr bwMode="auto">
          <a:xfrm>
            <a:off x="3846856" y="8620045"/>
            <a:ext cx="2942915"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3" tIns="45331" rIns="90663" bIns="45331"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FDEDAB77-FBB5-408A-9C31-24CE7B29F25D}" type="slidenum">
              <a:rPr lang="en-US" altLang="en-US" sz="1200"/>
              <a:pPr algn="r">
                <a:buFontTx/>
                <a:buNone/>
              </a:pPr>
              <a:t>16</a:t>
            </a:fld>
            <a:endParaRPr lang="en-US" altLang="en-US" sz="1200"/>
          </a:p>
        </p:txBody>
      </p:sp>
      <p:sp>
        <p:nvSpPr>
          <p:cNvPr id="185347" name="Rectangle 2">
            <a:extLst>
              <a:ext uri="{FF2B5EF4-FFF2-40B4-BE49-F238E27FC236}">
                <a16:creationId xmlns:a16="http://schemas.microsoft.com/office/drawing/2014/main" id="{4F024C49-B412-4234-AC8B-E03FE6C7B761}"/>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id="{DA76C722-AEA1-4615-B30C-001EDBA31C2D}"/>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0002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defTabSz="906628">
              <a:defRPr/>
            </a:pPr>
            <a:fld id="{E514F564-9A47-4851-9E6B-B96B631A0162}" type="slidenum">
              <a:rPr lang="en-US" altLang="en-US">
                <a:solidFill>
                  <a:prstClr val="black"/>
                </a:solidFill>
              </a:rPr>
              <a:pPr defTabSz="906628">
                <a:defRPr/>
              </a:pPr>
              <a:t>17</a:t>
            </a:fld>
            <a:endParaRPr lang="en-US" altLang="en-US">
              <a:solidFill>
                <a:prstClr val="black"/>
              </a:solidFill>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59297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defTabSz="906628">
              <a:defRPr/>
            </a:pPr>
            <a:fld id="{E514F564-9A47-4851-9E6B-B96B631A0162}" type="slidenum">
              <a:rPr lang="en-US" altLang="en-US">
                <a:solidFill>
                  <a:prstClr val="black"/>
                </a:solidFill>
              </a:rPr>
              <a:pPr defTabSz="906628">
                <a:defRPr/>
              </a:pPr>
              <a:t>19</a:t>
            </a:fld>
            <a:endParaRPr lang="en-US" altLang="en-US">
              <a:solidFill>
                <a:prstClr val="black"/>
              </a:solidFill>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589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defTabSz="906628">
              <a:defRPr/>
            </a:pPr>
            <a:fld id="{E514F564-9A47-4851-9E6B-B96B631A0162}" type="slidenum">
              <a:rPr lang="en-US" altLang="en-US">
                <a:solidFill>
                  <a:prstClr val="black"/>
                </a:solidFill>
              </a:rPr>
              <a:pPr defTabSz="906628">
                <a:defRPr/>
              </a:pPr>
              <a:t>20</a:t>
            </a:fld>
            <a:endParaRPr lang="en-US" altLang="en-US">
              <a:solidFill>
                <a:prstClr val="black"/>
              </a:solidFill>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6256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701AD-6E07-4F4A-86E1-6B5DF68F3F78}"/>
              </a:ext>
            </a:extLst>
          </p:cNvPr>
          <p:cNvSpPr>
            <a:spLocks noGrp="1" noChangeArrowheads="1"/>
          </p:cNvSpPr>
          <p:nvPr>
            <p:ph type="sldNum" sz="quarter" idx="5"/>
          </p:nvPr>
        </p:nvSpPr>
        <p:spPr>
          <a:ln/>
        </p:spPr>
        <p:txBody>
          <a:bodyPr/>
          <a:lstStyle/>
          <a:p>
            <a:fld id="{6CB4CA3E-9AAD-4BA6-B360-9840EBE092F6}" type="slidenum">
              <a:rPr lang="en-US" altLang="en-US"/>
              <a:pPr/>
              <a:t>21</a:t>
            </a:fld>
            <a:endParaRPr lang="en-US" altLang="en-US"/>
          </a:p>
        </p:txBody>
      </p:sp>
      <p:sp>
        <p:nvSpPr>
          <p:cNvPr id="195586" name="Rectangle 7">
            <a:extLst>
              <a:ext uri="{FF2B5EF4-FFF2-40B4-BE49-F238E27FC236}">
                <a16:creationId xmlns:a16="http://schemas.microsoft.com/office/drawing/2014/main" id="{DD88466E-1A4C-4F28-AAC3-3D747864D6E2}"/>
              </a:ext>
            </a:extLst>
          </p:cNvPr>
          <p:cNvSpPr txBox="1">
            <a:spLocks noGrp="1" noChangeArrowheads="1"/>
          </p:cNvSpPr>
          <p:nvPr/>
        </p:nvSpPr>
        <p:spPr bwMode="auto">
          <a:xfrm>
            <a:off x="3846856" y="8620045"/>
            <a:ext cx="2942915"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3" tIns="45331" rIns="90663" bIns="45331"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EEC4FD3F-724E-4320-A9A4-595B9B8EC57D}" type="slidenum">
              <a:rPr lang="en-US" altLang="en-US" sz="1200"/>
              <a:pPr algn="r">
                <a:buFontTx/>
                <a:buNone/>
              </a:pPr>
              <a:t>21</a:t>
            </a:fld>
            <a:endParaRPr lang="en-US" altLang="en-US" sz="1200"/>
          </a:p>
        </p:txBody>
      </p:sp>
      <p:sp>
        <p:nvSpPr>
          <p:cNvPr id="195587" name="Rectangle 2">
            <a:extLst>
              <a:ext uri="{FF2B5EF4-FFF2-40B4-BE49-F238E27FC236}">
                <a16:creationId xmlns:a16="http://schemas.microsoft.com/office/drawing/2014/main" id="{84F535EA-A00A-4737-B119-2F55E8B62927}"/>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8773DB6E-B5C2-4CB3-835E-EE0D5ECF960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7805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F4FDF-A9CF-40FE-882E-AE64A7261A16}" type="slidenum">
              <a:rPr lang="en-US" smtClean="0"/>
              <a:t>2</a:t>
            </a:fld>
            <a:endParaRPr lang="en-US"/>
          </a:p>
        </p:txBody>
      </p:sp>
    </p:spTree>
    <p:extLst>
      <p:ext uri="{BB962C8B-B14F-4D97-AF65-F5344CB8AC3E}">
        <p14:creationId xmlns:p14="http://schemas.microsoft.com/office/powerpoint/2010/main" val="2615309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7F1A5A-1337-4D7B-933F-8704D86F28C3}"/>
              </a:ext>
            </a:extLst>
          </p:cNvPr>
          <p:cNvSpPr>
            <a:spLocks noGrp="1" noChangeArrowheads="1"/>
          </p:cNvSpPr>
          <p:nvPr>
            <p:ph type="sldNum" sz="quarter" idx="5"/>
          </p:nvPr>
        </p:nvSpPr>
        <p:spPr>
          <a:ln/>
        </p:spPr>
        <p:txBody>
          <a:bodyPr/>
          <a:lstStyle/>
          <a:p>
            <a:fld id="{1A730483-B644-4A99-85CB-D257E81F9B48}" type="slidenum">
              <a:rPr lang="en-US" altLang="en-US"/>
              <a:pPr/>
              <a:t>22</a:t>
            </a:fld>
            <a:endParaRPr lang="en-US" altLang="en-US"/>
          </a:p>
        </p:txBody>
      </p:sp>
      <p:sp>
        <p:nvSpPr>
          <p:cNvPr id="197634" name="Rectangle 7">
            <a:extLst>
              <a:ext uri="{FF2B5EF4-FFF2-40B4-BE49-F238E27FC236}">
                <a16:creationId xmlns:a16="http://schemas.microsoft.com/office/drawing/2014/main" id="{2B9AEAC0-BE16-4089-BB27-C37C9EA0FEC3}"/>
              </a:ext>
            </a:extLst>
          </p:cNvPr>
          <p:cNvSpPr txBox="1">
            <a:spLocks noGrp="1" noChangeArrowheads="1"/>
          </p:cNvSpPr>
          <p:nvPr/>
        </p:nvSpPr>
        <p:spPr bwMode="auto">
          <a:xfrm>
            <a:off x="3846856" y="8620045"/>
            <a:ext cx="2942915"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3" tIns="45331" rIns="90663" bIns="45331"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4141A5C9-112B-4E8C-BEF1-152FE5C5F6F4}" type="slidenum">
              <a:rPr lang="en-US" altLang="en-US" sz="1200"/>
              <a:pPr algn="r">
                <a:buFontTx/>
                <a:buNone/>
              </a:pPr>
              <a:t>22</a:t>
            </a:fld>
            <a:endParaRPr lang="en-US" altLang="en-US" sz="1200"/>
          </a:p>
        </p:txBody>
      </p:sp>
      <p:sp>
        <p:nvSpPr>
          <p:cNvPr id="197635" name="Rectangle 2">
            <a:extLst>
              <a:ext uri="{FF2B5EF4-FFF2-40B4-BE49-F238E27FC236}">
                <a16:creationId xmlns:a16="http://schemas.microsoft.com/office/drawing/2014/main" id="{1056EFBB-F8FE-4F65-AEFD-1343157C9575}"/>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8E45E089-1FA0-437A-AF18-6ECD5E1263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F292B3-C654-47CD-9E95-8C38A9A6DCA8}"/>
              </a:ext>
            </a:extLst>
          </p:cNvPr>
          <p:cNvSpPr>
            <a:spLocks noGrp="1" noChangeArrowheads="1"/>
          </p:cNvSpPr>
          <p:nvPr>
            <p:ph type="sldNum" sz="quarter" idx="5"/>
          </p:nvPr>
        </p:nvSpPr>
        <p:spPr>
          <a:ln/>
        </p:spPr>
        <p:txBody>
          <a:bodyPr/>
          <a:lstStyle/>
          <a:p>
            <a:fld id="{A108CB1E-68A3-4FC6-8003-D867CC65F658}" type="slidenum">
              <a:rPr lang="en-US" altLang="en-US"/>
              <a:pPr/>
              <a:t>23</a:t>
            </a:fld>
            <a:endParaRPr lang="en-US" altLang="en-US"/>
          </a:p>
        </p:txBody>
      </p:sp>
      <p:sp>
        <p:nvSpPr>
          <p:cNvPr id="199682" name="Rectangle 7">
            <a:extLst>
              <a:ext uri="{FF2B5EF4-FFF2-40B4-BE49-F238E27FC236}">
                <a16:creationId xmlns:a16="http://schemas.microsoft.com/office/drawing/2014/main" id="{E02B6BD0-487C-4E53-8704-3D70843147F0}"/>
              </a:ext>
            </a:extLst>
          </p:cNvPr>
          <p:cNvSpPr txBox="1">
            <a:spLocks noGrp="1" noChangeArrowheads="1"/>
          </p:cNvSpPr>
          <p:nvPr/>
        </p:nvSpPr>
        <p:spPr bwMode="auto">
          <a:xfrm>
            <a:off x="3846856" y="8620045"/>
            <a:ext cx="2942915" cy="45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63" tIns="45331" rIns="90663" bIns="45331"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EF5FBCC4-EA51-4989-9EB7-1BEEC725BB4A}" type="slidenum">
              <a:rPr lang="en-US" altLang="en-US" sz="1200"/>
              <a:pPr algn="r">
                <a:buFontTx/>
                <a:buNone/>
              </a:pPr>
              <a:t>23</a:t>
            </a:fld>
            <a:endParaRPr lang="en-US" altLang="en-US" sz="1200"/>
          </a:p>
        </p:txBody>
      </p:sp>
      <p:sp>
        <p:nvSpPr>
          <p:cNvPr id="199683" name="Rectangle 2">
            <a:extLst>
              <a:ext uri="{FF2B5EF4-FFF2-40B4-BE49-F238E27FC236}">
                <a16:creationId xmlns:a16="http://schemas.microsoft.com/office/drawing/2014/main" id="{710C1F94-8FD2-41F8-A12E-6AF2A107DEFC}"/>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FCA16DC6-5C9B-49E9-B2E4-FE225A6164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24</a:t>
            </a:fld>
            <a:endParaRPr lang="en-US"/>
          </a:p>
        </p:txBody>
      </p:sp>
    </p:spTree>
    <p:extLst>
      <p:ext uri="{BB962C8B-B14F-4D97-AF65-F5344CB8AC3E}">
        <p14:creationId xmlns:p14="http://schemas.microsoft.com/office/powerpoint/2010/main" val="164538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BBAB34-06CD-4D52-B8E3-F22607FC04AB}"/>
              </a:ext>
            </a:extLst>
          </p:cNvPr>
          <p:cNvSpPr>
            <a:spLocks noGrp="1" noChangeArrowheads="1"/>
          </p:cNvSpPr>
          <p:nvPr>
            <p:ph type="sldNum" sz="quarter" idx="5"/>
          </p:nvPr>
        </p:nvSpPr>
        <p:spPr>
          <a:ln/>
        </p:spPr>
        <p:txBody>
          <a:bodyPr/>
          <a:lstStyle/>
          <a:p>
            <a:fld id="{48A6B073-942A-4CB6-9EDF-9344C084CF4B}" type="slidenum">
              <a:rPr lang="en-US" altLang="en-US"/>
              <a:pPr/>
              <a:t>3</a:t>
            </a:fld>
            <a:endParaRPr lang="en-US" altLang="en-US"/>
          </a:p>
        </p:txBody>
      </p:sp>
      <p:sp>
        <p:nvSpPr>
          <p:cNvPr id="158722" name="Rectangle 2">
            <a:extLst>
              <a:ext uri="{FF2B5EF4-FFF2-40B4-BE49-F238E27FC236}">
                <a16:creationId xmlns:a16="http://schemas.microsoft.com/office/drawing/2014/main" id="{E1DBF0D6-BC17-45D5-ACC3-8D28B8F4DDA2}"/>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F30CE2FB-CF0F-437A-B784-456C92B4B7DF}"/>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fld id="{E514F564-9A47-4851-9E6B-B96B631A0162}" type="slidenum">
              <a:rPr lang="en-US" altLang="en-US"/>
              <a:pPr/>
              <a:t>4</a:t>
            </a:fld>
            <a:endParaRPr lang="en-US" altLang="en-US"/>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0777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fld id="{E514F564-9A47-4851-9E6B-B96B631A0162}" type="slidenum">
              <a:rPr lang="en-US" altLang="en-US"/>
              <a:pPr/>
              <a:t>5</a:t>
            </a:fld>
            <a:endParaRPr lang="en-US" altLang="en-US"/>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7739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8A58EB-8966-4231-A6FB-38902775ABF4}"/>
              </a:ext>
            </a:extLst>
          </p:cNvPr>
          <p:cNvSpPr>
            <a:spLocks noGrp="1" noChangeArrowheads="1"/>
          </p:cNvSpPr>
          <p:nvPr>
            <p:ph type="sldNum" sz="quarter" idx="5"/>
          </p:nvPr>
        </p:nvSpPr>
        <p:spPr>
          <a:ln/>
        </p:spPr>
        <p:txBody>
          <a:bodyPr/>
          <a:lstStyle/>
          <a:p>
            <a:fld id="{EDB68E45-8ADB-48F5-8240-4FE5B0E34E74}" type="slidenum">
              <a:rPr lang="en-US" altLang="en-US"/>
              <a:pPr/>
              <a:t>6</a:t>
            </a:fld>
            <a:endParaRPr lang="en-US" altLang="en-US"/>
          </a:p>
        </p:txBody>
      </p:sp>
      <p:sp>
        <p:nvSpPr>
          <p:cNvPr id="178178" name="Rectangle 2">
            <a:extLst>
              <a:ext uri="{FF2B5EF4-FFF2-40B4-BE49-F238E27FC236}">
                <a16:creationId xmlns:a16="http://schemas.microsoft.com/office/drawing/2014/main" id="{C28F73C3-5444-4EEB-9331-A7E4B1B1371A}"/>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1A333A37-9928-4922-BC06-9881FA33388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AFB107-0900-4227-A533-02B20C1E7A64}"/>
              </a:ext>
            </a:extLst>
          </p:cNvPr>
          <p:cNvSpPr>
            <a:spLocks noGrp="1" noChangeArrowheads="1"/>
          </p:cNvSpPr>
          <p:nvPr>
            <p:ph type="sldNum" sz="quarter" idx="5"/>
          </p:nvPr>
        </p:nvSpPr>
        <p:spPr>
          <a:ln/>
        </p:spPr>
        <p:txBody>
          <a:bodyPr/>
          <a:lstStyle/>
          <a:p>
            <a:fld id="{6B4D0DC6-11C0-40CB-BF7D-591508205397}" type="slidenum">
              <a:rPr lang="en-US" altLang="en-US"/>
              <a:pPr/>
              <a:t>7</a:t>
            </a:fld>
            <a:endParaRPr lang="en-US" altLang="en-US"/>
          </a:p>
        </p:txBody>
      </p:sp>
      <p:sp>
        <p:nvSpPr>
          <p:cNvPr id="179202" name="Rectangle 2">
            <a:extLst>
              <a:ext uri="{FF2B5EF4-FFF2-40B4-BE49-F238E27FC236}">
                <a16:creationId xmlns:a16="http://schemas.microsoft.com/office/drawing/2014/main" id="{667DCCD8-BD3E-4C9B-AA9C-44B0DB13D1D0}"/>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1173C74B-F8A3-4F59-991B-49A90762FA4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defTabSz="906628">
              <a:defRPr/>
            </a:pPr>
            <a:fld id="{E514F564-9A47-4851-9E6B-B96B631A0162}" type="slidenum">
              <a:rPr lang="en-US" altLang="en-US">
                <a:solidFill>
                  <a:prstClr val="black"/>
                </a:solidFill>
              </a:rPr>
              <a:pPr defTabSz="906628">
                <a:defRPr/>
              </a:pPr>
              <a:t>9</a:t>
            </a:fld>
            <a:endParaRPr lang="en-US" altLang="en-US">
              <a:solidFill>
                <a:prstClr val="black"/>
              </a:solidFill>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574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defTabSz="906628">
              <a:defRPr/>
            </a:pPr>
            <a:fld id="{E514F564-9A47-4851-9E6B-B96B631A0162}" type="slidenum">
              <a:rPr lang="en-US" altLang="en-US">
                <a:solidFill>
                  <a:prstClr val="black"/>
                </a:solidFill>
              </a:rPr>
              <a:pPr defTabSz="906628">
                <a:defRPr/>
              </a:pPr>
              <a:t>10</a:t>
            </a:fld>
            <a:endParaRPr lang="en-US" altLang="en-US">
              <a:solidFill>
                <a:prstClr val="black"/>
              </a:solidFill>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780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9073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85270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40658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384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316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884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521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394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001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2958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6727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85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41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6281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04DE84-72CF-42DA-A1D1-0DB468E949D9}"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72633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4DE84-72CF-42DA-A1D1-0DB468E949D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51203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4DE84-72CF-42DA-A1D1-0DB468E949D9}"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2207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4DE84-72CF-42DA-A1D1-0DB468E949D9}"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23537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4DE84-72CF-42DA-A1D1-0DB468E949D9}"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7138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55443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64889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4DE84-72CF-42DA-A1D1-0DB468E949D9}" type="datetimeFigureOut">
              <a:rPr lang="en-US" smtClean="0"/>
              <a:t>4/22/2020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5C1E-7E81-439B-AF42-12C306CA2813}" type="slidenum">
              <a:rPr lang="en-US" smtClean="0"/>
              <a:t>‹#›</a:t>
            </a:fld>
            <a:endParaRPr lang="en-US"/>
          </a:p>
        </p:txBody>
      </p:sp>
    </p:spTree>
    <p:extLst>
      <p:ext uri="{BB962C8B-B14F-4D97-AF65-F5344CB8AC3E}">
        <p14:creationId xmlns:p14="http://schemas.microsoft.com/office/powerpoint/2010/main" val="29656630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7694759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valleybrookchurch.com/images/Jesus_Walking_on_Water.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www.valleybrookchurch.com/images/Jesus_Walking_on_Water.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CA5A7C-FA28-40BD-81CD-1DA9F70D1786}"/>
              </a:ext>
            </a:extLst>
          </p:cNvPr>
          <p:cNvSpPr>
            <a:spLocks noGrp="1"/>
          </p:cNvSpPr>
          <p:nvPr>
            <p:ph type="ctrTitle"/>
          </p:nvPr>
        </p:nvSpPr>
        <p:spPr>
          <a:xfrm>
            <a:off x="5664595" y="1371686"/>
            <a:ext cx="3296156" cy="3870146"/>
          </a:xfrm>
        </p:spPr>
        <p:txBody>
          <a:bodyPr>
            <a:normAutofit/>
          </a:bodyPr>
          <a:lstStyle/>
          <a:p>
            <a:r>
              <a:rPr lang="en-US" sz="6600" dirty="0">
                <a:latin typeface="Bernard MT Condensed" panose="02050806060905020404" pitchFamily="18" charset="0"/>
              </a:rPr>
              <a:t>A Study of the Gospel  of Mark</a:t>
            </a:r>
            <a:endParaRPr lang="en-US" sz="3600" dirty="0"/>
          </a:p>
        </p:txBody>
      </p:sp>
      <p:sp>
        <p:nvSpPr>
          <p:cNvPr id="3" name="Subtitle 2">
            <a:extLst>
              <a:ext uri="{FF2B5EF4-FFF2-40B4-BE49-F238E27FC236}">
                <a16:creationId xmlns:a16="http://schemas.microsoft.com/office/drawing/2014/main" id="{D7D3753C-4F35-470C-81F1-82E061EDEB2A}"/>
              </a:ext>
            </a:extLst>
          </p:cNvPr>
          <p:cNvSpPr>
            <a:spLocks noGrp="1"/>
          </p:cNvSpPr>
          <p:nvPr>
            <p:ph type="subTitle" idx="1"/>
          </p:nvPr>
        </p:nvSpPr>
        <p:spPr>
          <a:xfrm>
            <a:off x="5147710" y="5441734"/>
            <a:ext cx="3656165" cy="1549229"/>
          </a:xfrm>
        </p:spPr>
        <p:txBody>
          <a:bodyPr>
            <a:normAutofit/>
          </a:bodyPr>
          <a:lstStyle/>
          <a:p>
            <a:r>
              <a:rPr lang="en-US" sz="3600" dirty="0">
                <a:latin typeface="Rage Italic" panose="03070502040507070304" pitchFamily="66" charset="0"/>
              </a:rPr>
              <a:t>Leading the Lost to Belief and Obedience</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5A7D1938-D405-4265-861C-5A8833955E45}"/>
              </a:ext>
            </a:extLst>
          </p:cNvPr>
          <p:cNvPicPr>
            <a:picLocks noChangeAspect="1"/>
          </p:cNvPicPr>
          <p:nvPr/>
        </p:nvPicPr>
        <p:blipFill rotWithShape="1">
          <a:blip r:embed="rId3"/>
          <a:srcRect l="8997" r="9287" b="-1"/>
          <a:stretch/>
        </p:blipFill>
        <p:spPr>
          <a:xfrm>
            <a:off x="809447" y="727108"/>
            <a:ext cx="5136738" cy="471462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16522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685800" y="176317"/>
            <a:ext cx="8242174" cy="715224"/>
          </a:xfrm>
        </p:spPr>
        <p:txBody>
          <a:bodyPr>
            <a:normAutofit/>
          </a:bodyPr>
          <a:lstStyle/>
          <a:p>
            <a:r>
              <a:rPr lang="en-US" altLang="en-US" sz="3700" dirty="0">
                <a:latin typeface="Bernard MT Condensed" panose="02050806060905020404" pitchFamily="18" charset="0"/>
              </a:rPr>
              <a:t>The Message Spreads </a:t>
            </a:r>
            <a:r>
              <a:rPr lang="en-US" altLang="en-US" sz="3200" b="1" dirty="0"/>
              <a:t>(Mark 6:7—7:37) </a:t>
            </a:r>
            <a:endParaRPr lang="en-US" altLang="en-US" sz="37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8242174" cy="5509261"/>
          </a:xfrm>
        </p:spPr>
        <p:txBody>
          <a:bodyPr>
            <a:normAutofit/>
          </a:bodyPr>
          <a:lstStyle/>
          <a:p>
            <a:pPr marL="231775" lvl="0" indent="-231775">
              <a:lnSpc>
                <a:spcPct val="85000"/>
              </a:lnSpc>
              <a:spcBef>
                <a:spcPct val="15000"/>
              </a:spcBef>
              <a:buNone/>
            </a:pPr>
            <a:r>
              <a:rPr lang="en-US" altLang="en-US" sz="3500" b="1" dirty="0"/>
              <a:t>Herod Fears Jesus (6:14-29</a:t>
            </a:r>
            <a:r>
              <a:rPr lang="en-US" altLang="en-US" sz="3500" dirty="0"/>
              <a:t>)</a:t>
            </a:r>
          </a:p>
          <a:p>
            <a:pPr marL="231775" indent="-231775">
              <a:lnSpc>
                <a:spcPct val="85000"/>
              </a:lnSpc>
              <a:spcBef>
                <a:spcPct val="15000"/>
              </a:spcBef>
            </a:pPr>
            <a:r>
              <a:rPr lang="en-US" altLang="en-US" sz="3000" b="1" dirty="0"/>
              <a:t>Sins that led to John’s death:</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An unlawful marriage.</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Resentment and bitterness (on the part of Herodias).</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A presumably lustful dance.</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A rash and prideful promise.</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Prideful unwillingness to reverse a sinful promise.</a:t>
            </a:r>
            <a:endParaRPr lang="en-US" altLang="en-US" i="1" dirty="0">
              <a:solidFill>
                <a:srgbClr val="68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05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82" name="Rectangle 2">
            <a:extLst>
              <a:ext uri="{FF2B5EF4-FFF2-40B4-BE49-F238E27FC236}">
                <a16:creationId xmlns:a16="http://schemas.microsoft.com/office/drawing/2014/main" id="{2E082B2F-F0E2-42CE-B088-BDD91F3E2E3B}"/>
              </a:ext>
            </a:extLst>
          </p:cNvPr>
          <p:cNvSpPr>
            <a:spLocks noGrp="1" noChangeArrowheads="1"/>
          </p:cNvSpPr>
          <p:nvPr>
            <p:ph type="title" idx="4294967295"/>
          </p:nvPr>
        </p:nvSpPr>
        <p:spPr>
          <a:xfrm>
            <a:off x="920512" y="-14657"/>
            <a:ext cx="8223257" cy="1184111"/>
          </a:xfrm>
        </p:spPr>
        <p:txBody>
          <a:bodyPr vert="horz" lIns="91440" tIns="45720" rIns="91440" bIns="45720" rtlCol="0" anchor="ctr">
            <a:normAutofit/>
          </a:bodyPr>
          <a:lstStyle/>
          <a:p>
            <a:r>
              <a:rPr lang="en-US" altLang="en-US" sz="3700" kern="1200" dirty="0">
                <a:solidFill>
                  <a:schemeClr val="tx1"/>
                </a:solidFill>
                <a:latin typeface="Bernard MT Condensed" panose="02050806060905020404" pitchFamily="18" charset="0"/>
              </a:rPr>
              <a:t>An Unsuccessful Attempt at Rest</a:t>
            </a:r>
            <a:r>
              <a:rPr lang="en-US" altLang="en-US" sz="3700" kern="1200" dirty="0">
                <a:solidFill>
                  <a:schemeClr val="tx1"/>
                </a:solidFill>
                <a:latin typeface="+mj-lt"/>
                <a:ea typeface="+mj-ea"/>
                <a:cs typeface="+mj-cs"/>
              </a:rPr>
              <a:t> </a:t>
            </a:r>
            <a:r>
              <a:rPr lang="en-US" altLang="en-US" sz="2800" kern="1200" dirty="0">
                <a:solidFill>
                  <a:schemeClr val="tx1"/>
                </a:solidFill>
                <a:latin typeface="+mj-lt"/>
                <a:ea typeface="+mj-ea"/>
                <a:cs typeface="+mj-cs"/>
              </a:rPr>
              <a:t>(Mark 6:30-44)</a:t>
            </a:r>
            <a:endParaRPr lang="en-US" altLang="en-US" sz="3700" b="1" i="1" kern="1200" dirty="0">
              <a:solidFill>
                <a:schemeClr val="tx1"/>
              </a:solidFill>
              <a:latin typeface="+mj-lt"/>
              <a:ea typeface="+mj-ea"/>
              <a:cs typeface="+mj-cs"/>
            </a:endParaRPr>
          </a:p>
        </p:txBody>
      </p:sp>
      <p:sp>
        <p:nvSpPr>
          <p:cNvPr id="174083" name="Rectangle 3">
            <a:extLst>
              <a:ext uri="{FF2B5EF4-FFF2-40B4-BE49-F238E27FC236}">
                <a16:creationId xmlns:a16="http://schemas.microsoft.com/office/drawing/2014/main" id="{D2AD6F0A-5BBA-443C-BFF0-B4328A873AC4}"/>
              </a:ext>
            </a:extLst>
          </p:cNvPr>
          <p:cNvSpPr>
            <a:spLocks noGrp="1" noChangeArrowheads="1"/>
          </p:cNvSpPr>
          <p:nvPr>
            <p:ph type="body" idx="4294967295"/>
          </p:nvPr>
        </p:nvSpPr>
        <p:spPr>
          <a:xfrm>
            <a:off x="920395" y="891540"/>
            <a:ext cx="8147405" cy="5071109"/>
          </a:xfrm>
        </p:spPr>
        <p:txBody>
          <a:bodyPr vert="horz" lIns="91440" tIns="45720" rIns="91440" bIns="45720" rtlCol="0">
            <a:noAutofit/>
          </a:bodyPr>
          <a:lstStyle/>
          <a:p>
            <a:pPr>
              <a:lnSpc>
                <a:spcPct val="85000"/>
              </a:lnSpc>
              <a:spcBef>
                <a:spcPts val="300"/>
              </a:spcBef>
            </a:pPr>
            <a:r>
              <a:rPr lang="en-US" altLang="en-US" dirty="0"/>
              <a:t>The apostles return to Jesus and report on their deeds and their preaching (6:30)</a:t>
            </a:r>
          </a:p>
          <a:p>
            <a:pPr>
              <a:lnSpc>
                <a:spcPct val="85000"/>
              </a:lnSpc>
              <a:spcBef>
                <a:spcPts val="300"/>
              </a:spcBef>
            </a:pPr>
            <a:r>
              <a:rPr lang="en-US" altLang="en-US" dirty="0"/>
              <a:t>Jesus encourages them to come away for some solitude and rest (6:31-32).</a:t>
            </a:r>
          </a:p>
          <a:p>
            <a:pPr>
              <a:lnSpc>
                <a:spcPct val="85000"/>
              </a:lnSpc>
              <a:spcBef>
                <a:spcPts val="300"/>
              </a:spcBef>
            </a:pPr>
            <a:r>
              <a:rPr lang="en-US" altLang="en-US" dirty="0"/>
              <a:t>Multitudes watch them go and take off after them; they arrive before Jesus and the apostles (6:33).</a:t>
            </a:r>
          </a:p>
          <a:p>
            <a:pPr>
              <a:lnSpc>
                <a:spcPct val="85000"/>
              </a:lnSpc>
              <a:spcBef>
                <a:spcPts val="300"/>
              </a:spcBef>
            </a:pPr>
            <a:r>
              <a:rPr lang="en-US" altLang="en-US" dirty="0"/>
              <a:t>Jesus has </a:t>
            </a:r>
            <a:r>
              <a:rPr lang="en-US" altLang="en-US" b="1" dirty="0"/>
              <a:t>compassion</a:t>
            </a:r>
            <a:r>
              <a:rPr lang="en-US" altLang="en-US" dirty="0"/>
              <a:t> on the multitudes; He </a:t>
            </a:r>
            <a:r>
              <a:rPr lang="en-US" altLang="en-US" b="1" dirty="0"/>
              <a:t>teaches</a:t>
            </a:r>
            <a:r>
              <a:rPr lang="en-US" altLang="en-US" dirty="0"/>
              <a:t> them “many things” (6:34).</a:t>
            </a:r>
          </a:p>
          <a:p>
            <a:pPr>
              <a:lnSpc>
                <a:spcPct val="85000"/>
              </a:lnSpc>
              <a:spcBef>
                <a:spcPts val="300"/>
              </a:spcBef>
            </a:pPr>
            <a:r>
              <a:rPr lang="en-US" altLang="en-US" dirty="0"/>
              <a:t>At evening, the disciples want to send the multitudes away to local villages to buy food (6:35-36).</a:t>
            </a:r>
          </a:p>
          <a:p>
            <a:pPr>
              <a:lnSpc>
                <a:spcPct val="85000"/>
              </a:lnSpc>
              <a:spcBef>
                <a:spcPts val="300"/>
              </a:spcBef>
            </a:pPr>
            <a:r>
              <a:rPr lang="en-US" altLang="en-US" dirty="0"/>
              <a:t>Jesus challenges His disciples to give them something to eat, but they object that it would take 200 denarii to buy enough food (6:37).</a:t>
            </a:r>
          </a:p>
        </p:txBody>
      </p:sp>
      <p:pic>
        <p:nvPicPr>
          <p:cNvPr id="2" name="Picture 1">
            <a:extLst>
              <a:ext uri="{FF2B5EF4-FFF2-40B4-BE49-F238E27FC236}">
                <a16:creationId xmlns:a16="http://schemas.microsoft.com/office/drawing/2014/main" id="{C2A1F0C7-5040-4192-B14C-2E60CE5A8EBA}"/>
              </a:ext>
            </a:extLst>
          </p:cNvPr>
          <p:cNvPicPr>
            <a:picLocks noChangeAspect="1"/>
          </p:cNvPicPr>
          <p:nvPr/>
        </p:nvPicPr>
        <p:blipFill>
          <a:blip r:embed="rId3"/>
          <a:stretch>
            <a:fillRect/>
          </a:stretch>
        </p:blipFill>
        <p:spPr>
          <a:xfrm>
            <a:off x="6477000" y="5588187"/>
            <a:ext cx="2358013" cy="1184111"/>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fade">
                                      <p:cBhvr>
                                        <p:cTn id="7" dur="1000"/>
                                        <p:tgtEl>
                                          <p:spTgt spid="174083">
                                            <p:txEl>
                                              <p:pRg st="0" end="0"/>
                                            </p:txEl>
                                          </p:spTgt>
                                        </p:tgtEl>
                                      </p:cBhvr>
                                    </p:animEffect>
                                    <p:anim calcmode="lin" valueType="num">
                                      <p:cBhvr>
                                        <p:cTn id="8" dur="10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083">
                                            <p:txEl>
                                              <p:pRg st="1" end="1"/>
                                            </p:txEl>
                                          </p:spTgt>
                                        </p:tgtEl>
                                        <p:attrNameLst>
                                          <p:attrName>style.visibility</p:attrName>
                                        </p:attrNameLst>
                                      </p:cBhvr>
                                      <p:to>
                                        <p:strVal val="visible"/>
                                      </p:to>
                                    </p:set>
                                    <p:animEffect transition="in" filter="fade">
                                      <p:cBhvr>
                                        <p:cTn id="14" dur="1000"/>
                                        <p:tgtEl>
                                          <p:spTgt spid="174083">
                                            <p:txEl>
                                              <p:pRg st="1" end="1"/>
                                            </p:txEl>
                                          </p:spTgt>
                                        </p:tgtEl>
                                      </p:cBhvr>
                                    </p:animEffect>
                                    <p:anim calcmode="lin" valueType="num">
                                      <p:cBhvr>
                                        <p:cTn id="15" dur="10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083">
                                            <p:txEl>
                                              <p:pRg st="2" end="2"/>
                                            </p:txEl>
                                          </p:spTgt>
                                        </p:tgtEl>
                                        <p:attrNameLst>
                                          <p:attrName>style.visibility</p:attrName>
                                        </p:attrNameLst>
                                      </p:cBhvr>
                                      <p:to>
                                        <p:strVal val="visible"/>
                                      </p:to>
                                    </p:set>
                                    <p:animEffect transition="in" filter="fade">
                                      <p:cBhvr>
                                        <p:cTn id="21" dur="1000"/>
                                        <p:tgtEl>
                                          <p:spTgt spid="174083">
                                            <p:txEl>
                                              <p:pRg st="2" end="2"/>
                                            </p:txEl>
                                          </p:spTgt>
                                        </p:tgtEl>
                                      </p:cBhvr>
                                    </p:animEffect>
                                    <p:anim calcmode="lin" valueType="num">
                                      <p:cBhvr>
                                        <p:cTn id="22" dur="10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083">
                                            <p:txEl>
                                              <p:pRg st="3" end="3"/>
                                            </p:txEl>
                                          </p:spTgt>
                                        </p:tgtEl>
                                        <p:attrNameLst>
                                          <p:attrName>style.visibility</p:attrName>
                                        </p:attrNameLst>
                                      </p:cBhvr>
                                      <p:to>
                                        <p:strVal val="visible"/>
                                      </p:to>
                                    </p:set>
                                    <p:animEffect transition="in" filter="fade">
                                      <p:cBhvr>
                                        <p:cTn id="28" dur="1000"/>
                                        <p:tgtEl>
                                          <p:spTgt spid="174083">
                                            <p:txEl>
                                              <p:pRg st="3" end="3"/>
                                            </p:txEl>
                                          </p:spTgt>
                                        </p:tgtEl>
                                      </p:cBhvr>
                                    </p:animEffect>
                                    <p:anim calcmode="lin" valueType="num">
                                      <p:cBhvr>
                                        <p:cTn id="29" dur="1000" fill="hold"/>
                                        <p:tgtEl>
                                          <p:spTgt spid="1740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40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4083">
                                            <p:txEl>
                                              <p:pRg st="4" end="4"/>
                                            </p:txEl>
                                          </p:spTgt>
                                        </p:tgtEl>
                                        <p:attrNameLst>
                                          <p:attrName>style.visibility</p:attrName>
                                        </p:attrNameLst>
                                      </p:cBhvr>
                                      <p:to>
                                        <p:strVal val="visible"/>
                                      </p:to>
                                    </p:set>
                                    <p:animEffect transition="in" filter="fade">
                                      <p:cBhvr>
                                        <p:cTn id="35" dur="1000"/>
                                        <p:tgtEl>
                                          <p:spTgt spid="174083">
                                            <p:txEl>
                                              <p:pRg st="4" end="4"/>
                                            </p:txEl>
                                          </p:spTgt>
                                        </p:tgtEl>
                                      </p:cBhvr>
                                    </p:animEffect>
                                    <p:anim calcmode="lin" valueType="num">
                                      <p:cBhvr>
                                        <p:cTn id="36" dur="1000" fill="hold"/>
                                        <p:tgtEl>
                                          <p:spTgt spid="17408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40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4083">
                                            <p:txEl>
                                              <p:pRg st="5" end="5"/>
                                            </p:txEl>
                                          </p:spTgt>
                                        </p:tgtEl>
                                        <p:attrNameLst>
                                          <p:attrName>style.visibility</p:attrName>
                                        </p:attrNameLst>
                                      </p:cBhvr>
                                      <p:to>
                                        <p:strVal val="visible"/>
                                      </p:to>
                                    </p:set>
                                    <p:animEffect transition="in" filter="fade">
                                      <p:cBhvr>
                                        <p:cTn id="42" dur="1000"/>
                                        <p:tgtEl>
                                          <p:spTgt spid="174083">
                                            <p:txEl>
                                              <p:pRg st="5" end="5"/>
                                            </p:txEl>
                                          </p:spTgt>
                                        </p:tgtEl>
                                      </p:cBhvr>
                                    </p:animEffect>
                                    <p:anim calcmode="lin" valueType="num">
                                      <p:cBhvr>
                                        <p:cTn id="43" dur="1000" fill="hold"/>
                                        <p:tgtEl>
                                          <p:spTgt spid="17408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74083">
                                            <p:txEl>
                                              <p:pRg st="5" end="5"/>
                                            </p:txEl>
                                          </p:spTgt>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6" name="Picture 4">
            <a:extLst>
              <a:ext uri="{FF2B5EF4-FFF2-40B4-BE49-F238E27FC236}">
                <a16:creationId xmlns:a16="http://schemas.microsoft.com/office/drawing/2014/main" id="{5F74DF6C-79A0-4FCD-A513-BCED9133F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6286"/>
            <a:ext cx="9144000" cy="6237514"/>
          </a:xfrm>
          <a:prstGeom prst="rect">
            <a:avLst/>
          </a:prstGeom>
          <a:noFill/>
          <a:extLst>
            <a:ext uri="{909E8E84-426E-40DD-AFC4-6F175D3DCCD1}">
              <a14:hiddenFill xmlns:a14="http://schemas.microsoft.com/office/drawing/2010/main">
                <a:solidFill>
                  <a:srgbClr val="FFFFFF"/>
                </a:solidFill>
              </a14:hiddenFill>
            </a:ext>
          </a:extLst>
        </p:spPr>
      </p:pic>
      <p:sp>
        <p:nvSpPr>
          <p:cNvPr id="172034" name="Rectangle 2">
            <a:extLst>
              <a:ext uri="{FF2B5EF4-FFF2-40B4-BE49-F238E27FC236}">
                <a16:creationId xmlns:a16="http://schemas.microsoft.com/office/drawing/2014/main" id="{89D5976D-3227-4953-B713-5D6B7A010E70}"/>
              </a:ext>
            </a:extLst>
          </p:cNvPr>
          <p:cNvSpPr>
            <a:spLocks noGrp="1" noChangeArrowheads="1"/>
          </p:cNvSpPr>
          <p:nvPr>
            <p:ph type="title" idx="4294967295"/>
          </p:nvPr>
        </p:nvSpPr>
        <p:spPr>
          <a:xfrm>
            <a:off x="457200" y="381000"/>
            <a:ext cx="8229600" cy="715963"/>
          </a:xfrm>
        </p:spPr>
        <p:txBody>
          <a:bodyPr>
            <a:normAutofit fontScale="90000"/>
          </a:bodyPr>
          <a:lstStyle/>
          <a:p>
            <a:r>
              <a:rPr lang="en-US" altLang="en-US" dirty="0">
                <a:solidFill>
                  <a:schemeClr val="tx1"/>
                </a:solidFill>
                <a:latin typeface="Bernard MT Condensed" panose="02050806060905020404" pitchFamily="18" charset="0"/>
              </a:rPr>
              <a:t>An Unsuccessful Attempt at Rest </a:t>
            </a:r>
            <a:br>
              <a:rPr lang="en-US" altLang="en-US" dirty="0">
                <a:solidFill>
                  <a:schemeClr val="tx1"/>
                </a:solidFill>
                <a:latin typeface="Bernard MT Condensed" panose="02050806060905020404" pitchFamily="18" charset="0"/>
              </a:rPr>
            </a:br>
            <a:r>
              <a:rPr lang="en-US" altLang="en-US" dirty="0">
                <a:solidFill>
                  <a:schemeClr val="tx1"/>
                </a:solidFill>
                <a:latin typeface="Bernard MT Condensed" panose="02050806060905020404" pitchFamily="18" charset="0"/>
              </a:rPr>
              <a:t> 	- Feeding the 5,000</a:t>
            </a:r>
            <a:r>
              <a:rPr lang="en-US" altLang="en-US" dirty="0">
                <a:latin typeface="Bernard MT Condensed" panose="02050806060905020404" pitchFamily="18" charset="0"/>
              </a:rPr>
              <a:t> </a:t>
            </a:r>
            <a:r>
              <a:rPr lang="en-US" altLang="en-US" sz="3600" dirty="0"/>
              <a:t>(Mark 6:30-44)</a:t>
            </a:r>
            <a:endParaRPr lang="en-US" altLang="en-US" sz="2800" b="1" i="1" dirty="0">
              <a:solidFill>
                <a:schemeClr val="tx1"/>
              </a:solidFill>
            </a:endParaRPr>
          </a:p>
        </p:txBody>
      </p:sp>
      <p:sp>
        <p:nvSpPr>
          <p:cNvPr id="172035" name="Rectangle 3">
            <a:extLst>
              <a:ext uri="{FF2B5EF4-FFF2-40B4-BE49-F238E27FC236}">
                <a16:creationId xmlns:a16="http://schemas.microsoft.com/office/drawing/2014/main" id="{024D1693-F29C-4DC4-8C25-556F9A98766A}"/>
              </a:ext>
            </a:extLst>
          </p:cNvPr>
          <p:cNvSpPr>
            <a:spLocks noGrp="1" noChangeArrowheads="1"/>
          </p:cNvSpPr>
          <p:nvPr>
            <p:ph type="body" idx="4294967295"/>
          </p:nvPr>
        </p:nvSpPr>
        <p:spPr>
          <a:xfrm>
            <a:off x="5791200" y="1447800"/>
            <a:ext cx="3200400" cy="4267200"/>
          </a:xfrm>
          <a:noFill/>
        </p:spPr>
        <p:txBody>
          <a:bodyPr/>
          <a:lstStyle/>
          <a:p>
            <a:pPr marL="0" indent="0" algn="ctr">
              <a:lnSpc>
                <a:spcPct val="80000"/>
              </a:lnSpc>
              <a:buFontTx/>
              <a:buNone/>
            </a:pPr>
            <a:r>
              <a:rPr lang="en-US" altLang="en-US" sz="2800" i="1" dirty="0"/>
              <a:t> This miracle occurred in the Spring, near the time of the Passover, on the North shore of the Sea of Galilee. It is the only miracle recorded in all four Gospels.</a:t>
            </a:r>
            <a:endParaRPr lang="en-US" alt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130" name="Rectangle 2">
            <a:extLst>
              <a:ext uri="{FF2B5EF4-FFF2-40B4-BE49-F238E27FC236}">
                <a16:creationId xmlns:a16="http://schemas.microsoft.com/office/drawing/2014/main" id="{6862441A-E437-4702-B00F-B95AE58C0AB0}"/>
              </a:ext>
            </a:extLst>
          </p:cNvPr>
          <p:cNvSpPr>
            <a:spLocks noGrp="1" noChangeArrowheads="1"/>
          </p:cNvSpPr>
          <p:nvPr>
            <p:ph type="title" idx="4294967295"/>
          </p:nvPr>
        </p:nvSpPr>
        <p:spPr>
          <a:xfrm>
            <a:off x="541782" y="67853"/>
            <a:ext cx="5086185" cy="1154931"/>
          </a:xfrm>
        </p:spPr>
        <p:txBody>
          <a:bodyPr vert="horz" lIns="91440" tIns="45720" rIns="91440" bIns="45720" rtlCol="0" anchor="ctr">
            <a:normAutofit/>
          </a:bodyPr>
          <a:lstStyle/>
          <a:p>
            <a:pPr algn="ctr"/>
            <a:r>
              <a:rPr lang="en-US" altLang="en-US" sz="4000" dirty="0">
                <a:latin typeface="Bernard MT Condensed" panose="02050806060905020404" pitchFamily="18" charset="0"/>
              </a:rPr>
              <a:t>Feeding the 5,000      </a:t>
            </a:r>
            <a:r>
              <a:rPr lang="en-US" altLang="en-US" sz="2800" b="1" dirty="0"/>
              <a:t>(Mark 6:38-43)</a:t>
            </a:r>
            <a:r>
              <a:rPr lang="en-US" altLang="en-US" sz="2800" dirty="0"/>
              <a:t> </a:t>
            </a:r>
            <a:endParaRPr lang="en-US" altLang="en-US" sz="3500" b="1" i="1" dirty="0"/>
          </a:p>
        </p:txBody>
      </p:sp>
      <p:sp>
        <p:nvSpPr>
          <p:cNvPr id="142" name="Rectangle 141">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131" name="Rectangle 3">
            <a:extLst>
              <a:ext uri="{FF2B5EF4-FFF2-40B4-BE49-F238E27FC236}">
                <a16:creationId xmlns:a16="http://schemas.microsoft.com/office/drawing/2014/main" id="{AFDB06F1-A575-40B8-B9B0-97DB4486751E}"/>
              </a:ext>
            </a:extLst>
          </p:cNvPr>
          <p:cNvSpPr>
            <a:spLocks noGrp="1" noChangeArrowheads="1"/>
          </p:cNvSpPr>
          <p:nvPr>
            <p:ph type="body" idx="4294967295"/>
          </p:nvPr>
        </p:nvSpPr>
        <p:spPr>
          <a:xfrm>
            <a:off x="541782" y="1157441"/>
            <a:ext cx="5149727" cy="5152644"/>
          </a:xfrm>
        </p:spPr>
        <p:txBody>
          <a:bodyPr vert="horz" lIns="91440" tIns="45720" rIns="91440" bIns="45720" rtlCol="0">
            <a:noAutofit/>
          </a:bodyPr>
          <a:lstStyle/>
          <a:p>
            <a:pPr>
              <a:lnSpc>
                <a:spcPct val="85000"/>
              </a:lnSpc>
              <a:spcBef>
                <a:spcPct val="0"/>
              </a:spcBef>
              <a:spcAft>
                <a:spcPts val="300"/>
              </a:spcAft>
            </a:pPr>
            <a:r>
              <a:rPr lang="en-US" altLang="en-US" dirty="0"/>
              <a:t>The disciples could only produce 5 loaves and 2 fish (6:38).</a:t>
            </a:r>
          </a:p>
          <a:p>
            <a:pPr>
              <a:lnSpc>
                <a:spcPct val="85000"/>
              </a:lnSpc>
              <a:spcBef>
                <a:spcPct val="0"/>
              </a:spcBef>
              <a:spcAft>
                <a:spcPts val="300"/>
              </a:spcAft>
            </a:pPr>
            <a:r>
              <a:rPr lang="en-US" altLang="en-US" dirty="0"/>
              <a:t>Jesus instructs the disciples to seat the multitudes (5,000 men, plus women and children) on the green grass in groups of 100’s and 50’s (6:39-40).</a:t>
            </a:r>
          </a:p>
          <a:p>
            <a:pPr>
              <a:lnSpc>
                <a:spcPct val="85000"/>
              </a:lnSpc>
              <a:spcBef>
                <a:spcPct val="0"/>
              </a:spcBef>
              <a:spcAft>
                <a:spcPts val="300"/>
              </a:spcAft>
            </a:pPr>
            <a:r>
              <a:rPr lang="en-US" altLang="en-US" dirty="0"/>
              <a:t>He blesses the food and gives it to His disciples to give to the multitudes (6:41).</a:t>
            </a:r>
          </a:p>
          <a:p>
            <a:pPr>
              <a:lnSpc>
                <a:spcPct val="85000"/>
              </a:lnSpc>
              <a:spcBef>
                <a:spcPct val="0"/>
              </a:spcBef>
              <a:spcAft>
                <a:spcPts val="300"/>
              </a:spcAft>
            </a:pPr>
            <a:r>
              <a:rPr lang="en-US" altLang="en-US" dirty="0"/>
              <a:t>When everyone had eaten their fill, they gathered up 12 baskets of fragments (6:42-43).</a:t>
            </a:r>
          </a:p>
        </p:txBody>
      </p:sp>
      <p:pic>
        <p:nvPicPr>
          <p:cNvPr id="10" name="Picture 6">
            <a:extLst>
              <a:ext uri="{FF2B5EF4-FFF2-40B4-BE49-F238E27FC236}">
                <a16:creationId xmlns:a16="http://schemas.microsoft.com/office/drawing/2014/main" id="{1FACDC77-FB26-4828-9275-66D8E98E2B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39" r="21606" b="2"/>
          <a:stretch/>
        </p:blipFill>
        <p:spPr bwMode="auto">
          <a:xfrm>
            <a:off x="5627968" y="929273"/>
            <a:ext cx="3522985" cy="4350325"/>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76135" name="Text Box 7">
            <a:extLst>
              <a:ext uri="{FF2B5EF4-FFF2-40B4-BE49-F238E27FC236}">
                <a16:creationId xmlns:a16="http://schemas.microsoft.com/office/drawing/2014/main" id="{A1D0207B-A355-4F5C-A041-BF9822433D48}"/>
              </a:ext>
            </a:extLst>
          </p:cNvPr>
          <p:cNvSpPr txBox="1">
            <a:spLocks noChangeArrowheads="1"/>
          </p:cNvSpPr>
          <p:nvPr/>
        </p:nvSpPr>
        <p:spPr bwMode="auto">
          <a:xfrm>
            <a:off x="5627967" y="5279599"/>
            <a:ext cx="3522985" cy="677027"/>
          </a:xfrm>
          <a:prstGeom prst="rect">
            <a:avLst/>
          </a:prstGeom>
          <a:solidFill>
            <a:srgbClr val="000000">
              <a:alpha val="5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spcBef>
                <a:spcPct val="50000"/>
              </a:spcBef>
              <a:buFontTx/>
              <a:buNone/>
            </a:pPr>
            <a:r>
              <a:rPr lang="en-US" altLang="en-US" sz="2400" b="1" dirty="0">
                <a:solidFill>
                  <a:srgbClr val="FFFFFF"/>
                </a:solidFill>
                <a:latin typeface="+mn-lt"/>
              </a:rPr>
              <a:t>Mosaic at </a:t>
            </a:r>
            <a:r>
              <a:rPr lang="en-US" altLang="en-US" sz="2400" b="1" dirty="0" err="1">
                <a:solidFill>
                  <a:srgbClr val="FFFFFF"/>
                </a:solidFill>
                <a:latin typeface="+mn-lt"/>
              </a:rPr>
              <a:t>Tabgha</a:t>
            </a:r>
            <a:endParaRPr lang="en-US" altLang="en-US" sz="2400" b="1" dirty="0">
              <a:solidFill>
                <a:srgbClr val="FFFFFF"/>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fade">
                                      <p:cBhvr>
                                        <p:cTn id="7" dur="1000"/>
                                        <p:tgtEl>
                                          <p:spTgt spid="176131">
                                            <p:txEl>
                                              <p:pRg st="0" end="0"/>
                                            </p:txEl>
                                          </p:spTgt>
                                        </p:tgtEl>
                                      </p:cBhvr>
                                    </p:animEffect>
                                    <p:anim calcmode="lin" valueType="num">
                                      <p:cBhvr>
                                        <p:cTn id="8" dur="10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6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6131">
                                            <p:txEl>
                                              <p:pRg st="1" end="1"/>
                                            </p:txEl>
                                          </p:spTgt>
                                        </p:tgtEl>
                                        <p:attrNameLst>
                                          <p:attrName>style.visibility</p:attrName>
                                        </p:attrNameLst>
                                      </p:cBhvr>
                                      <p:to>
                                        <p:strVal val="visible"/>
                                      </p:to>
                                    </p:set>
                                    <p:animEffect transition="in" filter="fade">
                                      <p:cBhvr>
                                        <p:cTn id="14" dur="1000"/>
                                        <p:tgtEl>
                                          <p:spTgt spid="176131">
                                            <p:txEl>
                                              <p:pRg st="1" end="1"/>
                                            </p:txEl>
                                          </p:spTgt>
                                        </p:tgtEl>
                                      </p:cBhvr>
                                    </p:animEffect>
                                    <p:anim calcmode="lin" valueType="num">
                                      <p:cBhvr>
                                        <p:cTn id="15" dur="1000" fill="hold"/>
                                        <p:tgtEl>
                                          <p:spTgt spid="1761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61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6131">
                                            <p:txEl>
                                              <p:pRg st="2" end="2"/>
                                            </p:txEl>
                                          </p:spTgt>
                                        </p:tgtEl>
                                        <p:attrNameLst>
                                          <p:attrName>style.visibility</p:attrName>
                                        </p:attrNameLst>
                                      </p:cBhvr>
                                      <p:to>
                                        <p:strVal val="visible"/>
                                      </p:to>
                                    </p:set>
                                    <p:animEffect transition="in" filter="fade">
                                      <p:cBhvr>
                                        <p:cTn id="21" dur="1000"/>
                                        <p:tgtEl>
                                          <p:spTgt spid="176131">
                                            <p:txEl>
                                              <p:pRg st="2" end="2"/>
                                            </p:txEl>
                                          </p:spTgt>
                                        </p:tgtEl>
                                      </p:cBhvr>
                                    </p:animEffect>
                                    <p:anim calcmode="lin" valueType="num">
                                      <p:cBhvr>
                                        <p:cTn id="22" dur="1000" fill="hold"/>
                                        <p:tgtEl>
                                          <p:spTgt spid="1761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61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6131">
                                            <p:txEl>
                                              <p:pRg st="3" end="3"/>
                                            </p:txEl>
                                          </p:spTgt>
                                        </p:tgtEl>
                                        <p:attrNameLst>
                                          <p:attrName>style.visibility</p:attrName>
                                        </p:attrNameLst>
                                      </p:cBhvr>
                                      <p:to>
                                        <p:strVal val="visible"/>
                                      </p:to>
                                    </p:set>
                                    <p:animEffect transition="in" filter="fade">
                                      <p:cBhvr>
                                        <p:cTn id="28" dur="1000"/>
                                        <p:tgtEl>
                                          <p:spTgt spid="176131">
                                            <p:txEl>
                                              <p:pRg st="3" end="3"/>
                                            </p:txEl>
                                          </p:spTgt>
                                        </p:tgtEl>
                                      </p:cBhvr>
                                    </p:animEffect>
                                    <p:anim calcmode="lin" valueType="num">
                                      <p:cBhvr>
                                        <p:cTn id="29" dur="1000" fill="hold"/>
                                        <p:tgtEl>
                                          <p:spTgt spid="1761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61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62341130-15DC-434E-9DBA-97B73D1BC030}"/>
              </a:ext>
            </a:extLst>
          </p:cNvPr>
          <p:cNvSpPr>
            <a:spLocks noGrp="1" noChangeArrowheads="1"/>
          </p:cNvSpPr>
          <p:nvPr>
            <p:ph type="title" idx="4294967295"/>
          </p:nvPr>
        </p:nvSpPr>
        <p:spPr>
          <a:xfrm>
            <a:off x="304800" y="228600"/>
            <a:ext cx="6229350" cy="1371600"/>
          </a:xfrm>
        </p:spPr>
        <p:txBody>
          <a:bodyPr vert="horz" lIns="91440" tIns="45720" rIns="91440" bIns="45720" rtlCol="0" anchor="ctr">
            <a:normAutofit/>
          </a:bodyPr>
          <a:lstStyle/>
          <a:p>
            <a:r>
              <a:rPr lang="en-US" altLang="en-US" sz="4000" b="1" dirty="0">
                <a:latin typeface="Bernard MT Condensed" panose="02050806060905020404" pitchFamily="18" charset="0"/>
              </a:rPr>
              <a:t>The Trip Back Across the Sea </a:t>
            </a:r>
            <a:br>
              <a:rPr lang="en-US" altLang="en-US" sz="4000" dirty="0"/>
            </a:br>
            <a:r>
              <a:rPr lang="en-US" altLang="en-US" sz="3200" dirty="0"/>
              <a:t>(Mark 6:45-52)</a:t>
            </a:r>
            <a:endParaRPr lang="en-US" altLang="en-US" sz="4000" b="1" i="1" dirty="0"/>
          </a:p>
        </p:txBody>
      </p:sp>
      <p:sp>
        <p:nvSpPr>
          <p:cNvPr id="180227" name="Rectangle 3">
            <a:extLst>
              <a:ext uri="{FF2B5EF4-FFF2-40B4-BE49-F238E27FC236}">
                <a16:creationId xmlns:a16="http://schemas.microsoft.com/office/drawing/2014/main" id="{E5C14652-2BC8-4657-83A6-BF15669C1912}"/>
              </a:ext>
            </a:extLst>
          </p:cNvPr>
          <p:cNvSpPr>
            <a:spLocks noGrp="1" noChangeArrowheads="1"/>
          </p:cNvSpPr>
          <p:nvPr>
            <p:ph type="body" idx="4294967295"/>
          </p:nvPr>
        </p:nvSpPr>
        <p:spPr>
          <a:xfrm>
            <a:off x="159461" y="1219200"/>
            <a:ext cx="7010398" cy="4953000"/>
          </a:xfrm>
        </p:spPr>
        <p:txBody>
          <a:bodyPr vert="horz" lIns="91440" tIns="45720" rIns="91440" bIns="45720" rtlCol="0" anchor="ctr">
            <a:noAutofit/>
          </a:bodyPr>
          <a:lstStyle/>
          <a:p>
            <a:pPr marL="287338">
              <a:lnSpc>
                <a:spcPct val="85000"/>
              </a:lnSpc>
              <a:spcBef>
                <a:spcPct val="0"/>
              </a:spcBef>
            </a:pPr>
            <a:r>
              <a:rPr lang="en-US" altLang="en-US" dirty="0"/>
              <a:t>Jesus sends His disciples to the boat to go ahead of Him to the other side, and He sends the multitude away (6:45).</a:t>
            </a:r>
          </a:p>
          <a:p>
            <a:pPr marL="287338">
              <a:lnSpc>
                <a:spcPct val="85000"/>
              </a:lnSpc>
              <a:spcBef>
                <a:spcPct val="0"/>
              </a:spcBef>
            </a:pPr>
            <a:r>
              <a:rPr lang="en-US" altLang="en-US" dirty="0"/>
              <a:t>Jesus departs to a mountain </a:t>
            </a:r>
            <a:r>
              <a:rPr lang="en-US" altLang="en-US" b="1" dirty="0"/>
              <a:t>to pray </a:t>
            </a:r>
            <a:r>
              <a:rPr lang="en-US" altLang="en-US" dirty="0"/>
              <a:t>(6:46).</a:t>
            </a:r>
          </a:p>
          <a:p>
            <a:pPr marL="569913" lvl="1" indent="-284163">
              <a:lnSpc>
                <a:spcPct val="85000"/>
              </a:lnSpc>
              <a:spcBef>
                <a:spcPct val="0"/>
              </a:spcBef>
            </a:pPr>
            <a:r>
              <a:rPr lang="en-US" altLang="en-US" sz="2800" i="1" dirty="0">
                <a:solidFill>
                  <a:srgbClr val="680000"/>
                </a:solidFill>
                <a:effectLst>
                  <a:outerShdw blurRad="38100" dist="38100" dir="2700000" algn="tl">
                    <a:srgbClr val="000000">
                      <a:alpha val="43137"/>
                    </a:srgbClr>
                  </a:outerShdw>
                </a:effectLst>
              </a:rPr>
              <a:t>At evening, Jesus is alone on land, while the boat is in the midst of the sea (6:47</a:t>
            </a:r>
            <a:r>
              <a:rPr lang="en-US" altLang="en-US" sz="2800" i="1" dirty="0">
                <a:solidFill>
                  <a:srgbClr val="680000"/>
                </a:solidFill>
              </a:rPr>
              <a:t>).</a:t>
            </a:r>
          </a:p>
          <a:p>
            <a:pPr marL="287338">
              <a:lnSpc>
                <a:spcPct val="85000"/>
              </a:lnSpc>
              <a:spcBef>
                <a:spcPct val="0"/>
              </a:spcBef>
            </a:pPr>
            <a:r>
              <a:rPr lang="en-US" altLang="en-US" dirty="0"/>
              <a:t>Jesus walks on water (6:48-50).</a:t>
            </a:r>
          </a:p>
          <a:p>
            <a:pPr marL="569913" lvl="1" indent="-284163">
              <a:lnSpc>
                <a:spcPct val="85000"/>
              </a:lnSpc>
              <a:spcBef>
                <a:spcPct val="0"/>
              </a:spcBef>
            </a:pPr>
            <a:r>
              <a:rPr lang="en-US" altLang="en-US" sz="2800" i="1" dirty="0">
                <a:solidFill>
                  <a:srgbClr val="680000"/>
                </a:solidFill>
                <a:effectLst>
                  <a:outerShdw blurRad="38100" dist="38100" dir="2700000" algn="tl">
                    <a:srgbClr val="000000">
                      <a:alpha val="43137"/>
                    </a:srgbClr>
                  </a:outerShdw>
                </a:effectLst>
              </a:rPr>
              <a:t>He sees His disciples straining to row 	               against the wind. </a:t>
            </a:r>
          </a:p>
          <a:p>
            <a:pPr marL="569913" lvl="1" indent="-284163">
              <a:lnSpc>
                <a:spcPct val="85000"/>
              </a:lnSpc>
              <a:spcBef>
                <a:spcPct val="0"/>
              </a:spcBef>
            </a:pPr>
            <a:r>
              <a:rPr lang="en-US" altLang="en-US" sz="2800" i="1" dirty="0">
                <a:solidFill>
                  <a:srgbClr val="680000"/>
                </a:solidFill>
                <a:effectLst>
                  <a:outerShdw blurRad="38100" dist="38100" dir="2700000" algn="tl">
                    <a:srgbClr val="000000">
                      <a:alpha val="43137"/>
                    </a:srgbClr>
                  </a:outerShdw>
                </a:effectLst>
              </a:rPr>
              <a:t>About the fourth watch of the night, He walks to them on the sea and “would have passed them by.”</a:t>
            </a:r>
          </a:p>
        </p:txBody>
      </p:sp>
      <p:sp>
        <p:nvSpPr>
          <p:cNvPr id="76" name="Rectangle 7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384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B78B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231" name="Picture 7" descr="See full size image">
            <a:hlinkClick r:id="rId3"/>
            <a:extLst>
              <a:ext uri="{FF2B5EF4-FFF2-40B4-BE49-F238E27FC236}">
                <a16:creationId xmlns:a16="http://schemas.microsoft.com/office/drawing/2014/main" id="{6A6F8B5D-C47F-48A3-97E5-3111A48148C5}"/>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5310" r="1" b="1"/>
          <a:stretch/>
        </p:blipFill>
        <p:spPr bwMode="auto">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1000"/>
                                        <p:tgtEl>
                                          <p:spTgt spid="180227">
                                            <p:txEl>
                                              <p:pRg st="0" end="0"/>
                                            </p:txEl>
                                          </p:spTgt>
                                        </p:tgtEl>
                                      </p:cBhvr>
                                    </p:animEffect>
                                    <p:anim calcmode="lin" valueType="num">
                                      <p:cBhvr>
                                        <p:cTn id="8" dur="1000" fill="hold"/>
                                        <p:tgtEl>
                                          <p:spTgt spid="180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0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0227">
                                            <p:txEl>
                                              <p:pRg st="1" end="1"/>
                                            </p:txEl>
                                          </p:spTgt>
                                        </p:tgtEl>
                                        <p:attrNameLst>
                                          <p:attrName>style.visibility</p:attrName>
                                        </p:attrNameLst>
                                      </p:cBhvr>
                                      <p:to>
                                        <p:strVal val="visible"/>
                                      </p:to>
                                    </p:set>
                                    <p:animEffect transition="in" filter="fade">
                                      <p:cBhvr>
                                        <p:cTn id="14" dur="1000"/>
                                        <p:tgtEl>
                                          <p:spTgt spid="180227">
                                            <p:txEl>
                                              <p:pRg st="1" end="1"/>
                                            </p:txEl>
                                          </p:spTgt>
                                        </p:tgtEl>
                                      </p:cBhvr>
                                    </p:animEffect>
                                    <p:anim calcmode="lin" valueType="num">
                                      <p:cBhvr>
                                        <p:cTn id="15" dur="1000" fill="hold"/>
                                        <p:tgtEl>
                                          <p:spTgt spid="1802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022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Effect transition="in" filter="fade">
                                      <p:cBhvr>
                                        <p:cTn id="19" dur="1000"/>
                                        <p:tgtEl>
                                          <p:spTgt spid="180227">
                                            <p:txEl>
                                              <p:pRg st="2" end="2"/>
                                            </p:txEl>
                                          </p:spTgt>
                                        </p:tgtEl>
                                      </p:cBhvr>
                                    </p:animEffect>
                                    <p:anim calcmode="lin" valueType="num">
                                      <p:cBhvr>
                                        <p:cTn id="20" dur="1000" fill="hold"/>
                                        <p:tgtEl>
                                          <p:spTgt spid="1802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80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0227">
                                            <p:txEl>
                                              <p:pRg st="3" end="3"/>
                                            </p:txEl>
                                          </p:spTgt>
                                        </p:tgtEl>
                                        <p:attrNameLst>
                                          <p:attrName>style.visibility</p:attrName>
                                        </p:attrNameLst>
                                      </p:cBhvr>
                                      <p:to>
                                        <p:strVal val="visible"/>
                                      </p:to>
                                    </p:set>
                                    <p:animEffect transition="in" filter="fade">
                                      <p:cBhvr>
                                        <p:cTn id="26" dur="1000"/>
                                        <p:tgtEl>
                                          <p:spTgt spid="180227">
                                            <p:txEl>
                                              <p:pRg st="3" end="3"/>
                                            </p:txEl>
                                          </p:spTgt>
                                        </p:tgtEl>
                                      </p:cBhvr>
                                    </p:animEffect>
                                    <p:anim calcmode="lin" valueType="num">
                                      <p:cBhvr>
                                        <p:cTn id="27" dur="1000" fill="hold"/>
                                        <p:tgtEl>
                                          <p:spTgt spid="18022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8022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0227">
                                            <p:txEl>
                                              <p:pRg st="4" end="4"/>
                                            </p:txEl>
                                          </p:spTgt>
                                        </p:tgtEl>
                                        <p:attrNameLst>
                                          <p:attrName>style.visibility</p:attrName>
                                        </p:attrNameLst>
                                      </p:cBhvr>
                                      <p:to>
                                        <p:strVal val="visible"/>
                                      </p:to>
                                    </p:set>
                                    <p:animEffect transition="in" filter="fade">
                                      <p:cBhvr>
                                        <p:cTn id="31" dur="1000"/>
                                        <p:tgtEl>
                                          <p:spTgt spid="180227">
                                            <p:txEl>
                                              <p:pRg st="4" end="4"/>
                                            </p:txEl>
                                          </p:spTgt>
                                        </p:tgtEl>
                                      </p:cBhvr>
                                    </p:animEffect>
                                    <p:anim calcmode="lin" valueType="num">
                                      <p:cBhvr>
                                        <p:cTn id="32" dur="1000" fill="hold"/>
                                        <p:tgtEl>
                                          <p:spTgt spid="18022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80227">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0227">
                                            <p:txEl>
                                              <p:pRg st="5" end="5"/>
                                            </p:txEl>
                                          </p:spTgt>
                                        </p:tgtEl>
                                        <p:attrNameLst>
                                          <p:attrName>style.visibility</p:attrName>
                                        </p:attrNameLst>
                                      </p:cBhvr>
                                      <p:to>
                                        <p:strVal val="visible"/>
                                      </p:to>
                                    </p:set>
                                    <p:animEffect transition="in" filter="fade">
                                      <p:cBhvr>
                                        <p:cTn id="36" dur="1000"/>
                                        <p:tgtEl>
                                          <p:spTgt spid="180227">
                                            <p:txEl>
                                              <p:pRg st="5" end="5"/>
                                            </p:txEl>
                                          </p:spTgt>
                                        </p:tgtEl>
                                      </p:cBhvr>
                                    </p:animEffect>
                                    <p:anim calcmode="lin" valueType="num">
                                      <p:cBhvr>
                                        <p:cTn id="37" dur="1000" fill="hold"/>
                                        <p:tgtEl>
                                          <p:spTgt spid="180227">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802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2C852A65-C8D5-4649-8330-7A87DFD4DC3C}"/>
              </a:ext>
            </a:extLst>
          </p:cNvPr>
          <p:cNvSpPr>
            <a:spLocks noGrp="1" noChangeArrowheads="1"/>
          </p:cNvSpPr>
          <p:nvPr>
            <p:ph type="title" idx="4294967295"/>
          </p:nvPr>
        </p:nvSpPr>
        <p:spPr>
          <a:xfrm>
            <a:off x="381001" y="152401"/>
            <a:ext cx="6076949" cy="1524000"/>
          </a:xfrm>
        </p:spPr>
        <p:txBody>
          <a:bodyPr vert="horz" lIns="91440" tIns="45720" rIns="91440" bIns="45720" rtlCol="0" anchor="ctr">
            <a:normAutofit/>
          </a:bodyPr>
          <a:lstStyle/>
          <a:p>
            <a:r>
              <a:rPr lang="en-US" altLang="en-US" b="1" dirty="0">
                <a:latin typeface="Bernard MT Condensed" panose="02050806060905020404" pitchFamily="18" charset="0"/>
              </a:rPr>
              <a:t>Jesus Walks on Water</a:t>
            </a:r>
            <a:r>
              <a:rPr lang="en-US" altLang="en-US" dirty="0">
                <a:latin typeface="Bernard MT Condensed" panose="02050806060905020404" pitchFamily="18" charset="0"/>
              </a:rPr>
              <a:t> </a:t>
            </a:r>
            <a:br>
              <a:rPr lang="en-US" altLang="en-US" dirty="0"/>
            </a:br>
            <a:r>
              <a:rPr lang="en-US" altLang="en-US" sz="3200" dirty="0"/>
              <a:t>(Mark 6:45-52)</a:t>
            </a:r>
            <a:endParaRPr lang="en-US" altLang="en-US" sz="3200" b="1" i="1" dirty="0"/>
          </a:p>
        </p:txBody>
      </p:sp>
      <p:sp>
        <p:nvSpPr>
          <p:cNvPr id="182275" name="Rectangle 3">
            <a:extLst>
              <a:ext uri="{FF2B5EF4-FFF2-40B4-BE49-F238E27FC236}">
                <a16:creationId xmlns:a16="http://schemas.microsoft.com/office/drawing/2014/main" id="{CFC0BA23-E127-458C-AB05-F5C82288849F}"/>
              </a:ext>
            </a:extLst>
          </p:cNvPr>
          <p:cNvSpPr>
            <a:spLocks noGrp="1" noChangeArrowheads="1"/>
          </p:cNvSpPr>
          <p:nvPr>
            <p:ph type="body" idx="4294967295"/>
          </p:nvPr>
        </p:nvSpPr>
        <p:spPr>
          <a:xfrm>
            <a:off x="381001" y="1333498"/>
            <a:ext cx="6562725" cy="4191000"/>
          </a:xfrm>
        </p:spPr>
        <p:txBody>
          <a:bodyPr vert="horz" lIns="91440" tIns="45720" rIns="91440" bIns="45720" rtlCol="0" anchor="ctr">
            <a:normAutofit/>
          </a:bodyPr>
          <a:lstStyle/>
          <a:p>
            <a:pPr marL="287338">
              <a:spcBef>
                <a:spcPct val="0"/>
              </a:spcBef>
              <a:spcAft>
                <a:spcPts val="600"/>
              </a:spcAft>
            </a:pPr>
            <a:r>
              <a:rPr lang="en-US" altLang="en-US" dirty="0"/>
              <a:t>The disciples see him and cry out in fear. </a:t>
            </a:r>
          </a:p>
          <a:p>
            <a:pPr marL="569913" lvl="1" indent="-225425">
              <a:spcBef>
                <a:spcPct val="0"/>
              </a:spcBef>
              <a:spcAft>
                <a:spcPts val="600"/>
              </a:spcAft>
            </a:pPr>
            <a:r>
              <a:rPr lang="en-US" altLang="en-US" sz="2800" dirty="0">
                <a:solidFill>
                  <a:srgbClr val="680000"/>
                </a:solidFill>
              </a:rPr>
              <a:t>Jesus says, </a:t>
            </a:r>
            <a:r>
              <a:rPr lang="en-US" altLang="en-US" sz="2800" i="1" dirty="0">
                <a:solidFill>
                  <a:srgbClr val="680000"/>
                </a:solidFill>
                <a:effectLst>
                  <a:outerShdw blurRad="38100" dist="38100" dir="2700000" algn="tl">
                    <a:srgbClr val="000000">
                      <a:alpha val="43137"/>
                    </a:srgbClr>
                  </a:outerShdw>
                </a:effectLst>
              </a:rPr>
              <a:t>“Be of good cheer! It is I.          Do not be afraid.”</a:t>
            </a:r>
          </a:p>
          <a:p>
            <a:pPr marL="287338">
              <a:spcBef>
                <a:spcPct val="0"/>
              </a:spcBef>
              <a:spcAft>
                <a:spcPts val="600"/>
              </a:spcAft>
            </a:pPr>
            <a:r>
              <a:rPr lang="en-US" altLang="en-US" dirty="0"/>
              <a:t>When Jesus gets in the boat the winds cease.</a:t>
            </a:r>
          </a:p>
          <a:p>
            <a:pPr marL="287338">
              <a:spcBef>
                <a:spcPct val="0"/>
              </a:spcBef>
              <a:spcAft>
                <a:spcPts val="600"/>
              </a:spcAft>
            </a:pPr>
            <a:r>
              <a:rPr lang="en-US" altLang="en-US" dirty="0"/>
              <a:t>The disciples </a:t>
            </a:r>
            <a:r>
              <a:rPr lang="en-US" altLang="en-US" b="1" dirty="0"/>
              <a:t>marvel </a:t>
            </a:r>
            <a:r>
              <a:rPr lang="en-US" altLang="en-US" dirty="0"/>
              <a:t>and are </a:t>
            </a:r>
            <a:r>
              <a:rPr lang="en-US" altLang="en-US" b="1" dirty="0"/>
              <a:t>greatly amazed</a:t>
            </a:r>
            <a:r>
              <a:rPr lang="en-US" altLang="en-US" dirty="0"/>
              <a:t>, because they had not understood the significance of the miracle with the loaves and fish (6:51-52).</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384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B78B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276" name="Picture 4" descr="See full size image">
            <a:hlinkClick r:id="rId3"/>
            <a:extLst>
              <a:ext uri="{FF2B5EF4-FFF2-40B4-BE49-F238E27FC236}">
                <a16:creationId xmlns:a16="http://schemas.microsoft.com/office/drawing/2014/main" id="{A0B60730-9D2E-46C5-8CBC-1B8CD0710AF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5310" r="1" b="1"/>
          <a:stretch/>
        </p:blipFill>
        <p:spPr bwMode="auto">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1000"/>
                                        <p:tgtEl>
                                          <p:spTgt spid="182275">
                                            <p:txEl>
                                              <p:pRg st="0" end="0"/>
                                            </p:txEl>
                                          </p:spTgt>
                                        </p:tgtEl>
                                      </p:cBhvr>
                                    </p:animEffect>
                                    <p:anim calcmode="lin" valueType="num">
                                      <p:cBhvr>
                                        <p:cTn id="8" dur="1000" fill="hold"/>
                                        <p:tgtEl>
                                          <p:spTgt spid="1822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22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2275">
                                            <p:txEl>
                                              <p:pRg st="1" end="1"/>
                                            </p:txEl>
                                          </p:spTgt>
                                        </p:tgtEl>
                                        <p:attrNameLst>
                                          <p:attrName>style.visibility</p:attrName>
                                        </p:attrNameLst>
                                      </p:cBhvr>
                                      <p:to>
                                        <p:strVal val="visible"/>
                                      </p:to>
                                    </p:set>
                                    <p:animEffect transition="in" filter="fade">
                                      <p:cBhvr>
                                        <p:cTn id="12" dur="1000"/>
                                        <p:tgtEl>
                                          <p:spTgt spid="182275">
                                            <p:txEl>
                                              <p:pRg st="1" end="1"/>
                                            </p:txEl>
                                          </p:spTgt>
                                        </p:tgtEl>
                                      </p:cBhvr>
                                    </p:animEffect>
                                    <p:anim calcmode="lin" valueType="num">
                                      <p:cBhvr>
                                        <p:cTn id="13" dur="1000" fill="hold"/>
                                        <p:tgtEl>
                                          <p:spTgt spid="1822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22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Effect transition="in" filter="fade">
                                      <p:cBhvr>
                                        <p:cTn id="19" dur="1000"/>
                                        <p:tgtEl>
                                          <p:spTgt spid="182275">
                                            <p:txEl>
                                              <p:pRg st="2" end="2"/>
                                            </p:txEl>
                                          </p:spTgt>
                                        </p:tgtEl>
                                      </p:cBhvr>
                                    </p:animEffect>
                                    <p:anim calcmode="lin" valueType="num">
                                      <p:cBhvr>
                                        <p:cTn id="20" dur="1000" fill="hold"/>
                                        <p:tgtEl>
                                          <p:spTgt spid="18227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822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2275">
                                            <p:txEl>
                                              <p:pRg st="3" end="3"/>
                                            </p:txEl>
                                          </p:spTgt>
                                        </p:tgtEl>
                                        <p:attrNameLst>
                                          <p:attrName>style.visibility</p:attrName>
                                        </p:attrNameLst>
                                      </p:cBhvr>
                                      <p:to>
                                        <p:strVal val="visible"/>
                                      </p:to>
                                    </p:set>
                                    <p:animEffect transition="in" filter="fade">
                                      <p:cBhvr>
                                        <p:cTn id="26" dur="1000"/>
                                        <p:tgtEl>
                                          <p:spTgt spid="182275">
                                            <p:txEl>
                                              <p:pRg st="3" end="3"/>
                                            </p:txEl>
                                          </p:spTgt>
                                        </p:tgtEl>
                                      </p:cBhvr>
                                    </p:animEffect>
                                    <p:anim calcmode="lin" valueType="num">
                                      <p:cBhvr>
                                        <p:cTn id="27" dur="1000" fill="hold"/>
                                        <p:tgtEl>
                                          <p:spTgt spid="18227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822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andy beach next to a body of water&#10;&#10;Description automatically generated">
            <a:extLst>
              <a:ext uri="{FF2B5EF4-FFF2-40B4-BE49-F238E27FC236}">
                <a16:creationId xmlns:a16="http://schemas.microsoft.com/office/drawing/2014/main" id="{BFC0377F-0071-4CA3-8380-547C6BA08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84322" name="Rectangle 2">
            <a:extLst>
              <a:ext uri="{FF2B5EF4-FFF2-40B4-BE49-F238E27FC236}">
                <a16:creationId xmlns:a16="http://schemas.microsoft.com/office/drawing/2014/main" id="{EC6A80E6-AC82-45BA-82F5-6269FCDE88F6}"/>
              </a:ext>
            </a:extLst>
          </p:cNvPr>
          <p:cNvSpPr>
            <a:spLocks noGrp="1" noChangeArrowheads="1"/>
          </p:cNvSpPr>
          <p:nvPr>
            <p:ph type="title" idx="4294967295"/>
          </p:nvPr>
        </p:nvSpPr>
        <p:spPr>
          <a:xfrm>
            <a:off x="457200" y="248392"/>
            <a:ext cx="8229600" cy="1066800"/>
          </a:xfrm>
        </p:spPr>
        <p:txBody>
          <a:bodyPr>
            <a:normAutofit fontScale="90000"/>
          </a:bodyPr>
          <a:lstStyle/>
          <a:p>
            <a:r>
              <a:rPr lang="en-US" altLang="en-US" sz="4900" dirty="0">
                <a:solidFill>
                  <a:schemeClr val="tx1"/>
                </a:solidFill>
                <a:latin typeface="Bernard MT Condensed" panose="02050806060905020404" pitchFamily="18" charset="0"/>
              </a:rPr>
              <a:t>Healing the Sick in Gennesaret</a:t>
            </a:r>
            <a:r>
              <a:rPr lang="en-US" altLang="en-US" sz="4900" dirty="0">
                <a:latin typeface="Bernard MT Condensed" panose="02050806060905020404" pitchFamily="18" charset="0"/>
              </a:rPr>
              <a:t> </a:t>
            </a:r>
            <a:br>
              <a:rPr lang="en-US" altLang="en-US" sz="3600" dirty="0"/>
            </a:br>
            <a:r>
              <a:rPr lang="en-US" altLang="en-US" sz="3100" dirty="0"/>
              <a:t>(Mark 6:53-56)</a:t>
            </a:r>
            <a:endParaRPr lang="en-US" altLang="en-US" sz="2800" b="1" i="1" dirty="0">
              <a:solidFill>
                <a:schemeClr val="tx1"/>
              </a:solidFill>
            </a:endParaRPr>
          </a:p>
        </p:txBody>
      </p:sp>
      <p:sp>
        <p:nvSpPr>
          <p:cNvPr id="184323" name="Rectangle 3">
            <a:extLst>
              <a:ext uri="{FF2B5EF4-FFF2-40B4-BE49-F238E27FC236}">
                <a16:creationId xmlns:a16="http://schemas.microsoft.com/office/drawing/2014/main" id="{EA85EBF1-8225-4459-BDBE-BEC38F83D1B8}"/>
              </a:ext>
            </a:extLst>
          </p:cNvPr>
          <p:cNvSpPr>
            <a:spLocks noGrp="1" noChangeArrowheads="1"/>
          </p:cNvSpPr>
          <p:nvPr>
            <p:ph type="body" idx="4294967295"/>
          </p:nvPr>
        </p:nvSpPr>
        <p:spPr>
          <a:xfrm>
            <a:off x="202870" y="1371600"/>
            <a:ext cx="5587340" cy="5257800"/>
          </a:xfrm>
          <a:noFill/>
        </p:spPr>
        <p:txBody>
          <a:bodyPr/>
          <a:lstStyle/>
          <a:p>
            <a:pPr marL="287338" indent="-287338">
              <a:lnSpc>
                <a:spcPct val="90000"/>
              </a:lnSpc>
              <a:spcBef>
                <a:spcPct val="0"/>
              </a:spcBef>
            </a:pPr>
            <a:r>
              <a:rPr lang="en-US" altLang="en-US" sz="2800" i="1" dirty="0"/>
              <a:t>Jesus and His disciples anchor the boat at Gennesaret.</a:t>
            </a:r>
          </a:p>
          <a:p>
            <a:pPr marL="287338" indent="-287338">
              <a:lnSpc>
                <a:spcPct val="90000"/>
              </a:lnSpc>
              <a:spcBef>
                <a:spcPct val="0"/>
              </a:spcBef>
            </a:pPr>
            <a:r>
              <a:rPr lang="en-US" altLang="en-US" sz="2800" i="1" dirty="0"/>
              <a:t>They are recognized immediately, and people go throughout the region bringing their sick to Jesus’ location. </a:t>
            </a:r>
          </a:p>
          <a:p>
            <a:pPr marL="287338" indent="-287338">
              <a:lnSpc>
                <a:spcPct val="90000"/>
              </a:lnSpc>
              <a:spcBef>
                <a:spcPct val="0"/>
              </a:spcBef>
            </a:pPr>
            <a:r>
              <a:rPr lang="en-US" altLang="en-US" sz="2800" i="1" dirty="0"/>
              <a:t>People begged to touch the hem of His garment to be made well.</a:t>
            </a:r>
          </a:p>
        </p:txBody>
      </p:sp>
      <p:pic>
        <p:nvPicPr>
          <p:cNvPr id="2" name="Picture 1">
            <a:extLst>
              <a:ext uri="{FF2B5EF4-FFF2-40B4-BE49-F238E27FC236}">
                <a16:creationId xmlns:a16="http://schemas.microsoft.com/office/drawing/2014/main" id="{BB49724E-57DF-4D35-B619-ADC9485620FE}"/>
              </a:ext>
            </a:extLst>
          </p:cNvPr>
          <p:cNvPicPr>
            <a:picLocks noChangeAspect="1"/>
          </p:cNvPicPr>
          <p:nvPr/>
        </p:nvPicPr>
        <p:blipFill>
          <a:blip r:embed="rId4"/>
          <a:stretch>
            <a:fillRect/>
          </a:stretch>
        </p:blipFill>
        <p:spPr>
          <a:xfrm>
            <a:off x="5644398" y="1371600"/>
            <a:ext cx="3296732" cy="2429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12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p:cTn id="7" dur="1000" fill="hold"/>
                                        <p:tgtEl>
                                          <p:spTgt spid="1843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3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4323">
                                            <p:txEl>
                                              <p:pRg st="1" end="1"/>
                                            </p:txEl>
                                          </p:spTgt>
                                        </p:tgtEl>
                                        <p:attrNameLst>
                                          <p:attrName>style.visibility</p:attrName>
                                        </p:attrNameLst>
                                      </p:cBhvr>
                                      <p:to>
                                        <p:strVal val="visible"/>
                                      </p:to>
                                    </p:set>
                                    <p:anim calcmode="lin" valueType="num">
                                      <p:cBhvr>
                                        <p:cTn id="14" dur="1000" fill="hold"/>
                                        <p:tgtEl>
                                          <p:spTgt spid="1843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843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843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4323">
                                            <p:txEl>
                                              <p:pRg st="2" end="2"/>
                                            </p:txEl>
                                          </p:spTgt>
                                        </p:tgtEl>
                                        <p:attrNameLst>
                                          <p:attrName>style.visibility</p:attrName>
                                        </p:attrNameLst>
                                      </p:cBhvr>
                                      <p:to>
                                        <p:strVal val="visible"/>
                                      </p:to>
                                    </p:set>
                                    <p:anim calcmode="lin" valueType="num">
                                      <p:cBhvr>
                                        <p:cTn id="21" dur="1000" fill="hold"/>
                                        <p:tgtEl>
                                          <p:spTgt spid="1843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843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84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901826" y="0"/>
            <a:ext cx="8026148" cy="891541"/>
          </a:xfrm>
        </p:spPr>
        <p:txBody>
          <a:bodyPr>
            <a:normAutofit/>
          </a:bodyPr>
          <a:lstStyle/>
          <a:p>
            <a:r>
              <a:rPr lang="en-US" altLang="en-US" dirty="0">
                <a:solidFill>
                  <a:prstClr val="black"/>
                </a:solidFill>
                <a:latin typeface="Bernard MT Condensed" panose="02050806060905020404" pitchFamily="18" charset="0"/>
              </a:rPr>
              <a:t>Jesus VS. Traditions </a:t>
            </a:r>
            <a:r>
              <a:rPr lang="en-US" altLang="en-US" sz="3200" dirty="0">
                <a:solidFill>
                  <a:prstClr val="black"/>
                </a:solidFill>
              </a:rPr>
              <a:t>(Mark 7:1-13)</a:t>
            </a:r>
            <a:endParaRPr lang="en-US" altLang="en-US" sz="40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8242174" cy="5071110"/>
          </a:xfrm>
          <a:solidFill>
            <a:schemeClr val="bg1"/>
          </a:solidFill>
        </p:spPr>
        <p:txBody>
          <a:bodyPr>
            <a:normAutofit/>
          </a:bodyPr>
          <a:lstStyle/>
          <a:p>
            <a:pPr>
              <a:lnSpc>
                <a:spcPct val="95000"/>
              </a:lnSpc>
              <a:spcBef>
                <a:spcPts val="300"/>
              </a:spcBef>
            </a:pPr>
            <a:r>
              <a:rPr lang="en-US" altLang="en-US" sz="3500" dirty="0"/>
              <a:t>Pharisees and scribes from Jerusalem come to Galilee; they find fault when they observe Jesus’ disciples eat with unwashed hands (7:1-2).</a:t>
            </a:r>
          </a:p>
          <a:p>
            <a:pPr marL="463550" lvl="1" indent="-238125">
              <a:lnSpc>
                <a:spcPct val="95000"/>
              </a:lnSpc>
              <a:spcBef>
                <a:spcPts val="300"/>
              </a:spcBef>
            </a:pPr>
            <a:r>
              <a:rPr lang="en-US" altLang="en-US" sz="3100" i="1" dirty="0">
                <a:solidFill>
                  <a:srgbClr val="680000"/>
                </a:solidFill>
                <a:effectLst>
                  <a:outerShdw blurRad="38100" dist="38100" dir="2700000" algn="tl">
                    <a:srgbClr val="000000">
                      <a:alpha val="43137"/>
                    </a:srgbClr>
                  </a:outerShdw>
                </a:effectLst>
              </a:rPr>
              <a:t>They held to the tradition of the Jewish elders concerning ceremonial washing and purification (7:3-4).</a:t>
            </a:r>
          </a:p>
          <a:p>
            <a:pPr marL="463550" lvl="1" indent="-238125">
              <a:lnSpc>
                <a:spcPct val="95000"/>
              </a:lnSpc>
              <a:spcBef>
                <a:spcPts val="300"/>
              </a:spcBef>
            </a:pPr>
            <a:r>
              <a:rPr lang="en-US" altLang="en-US" sz="3100" i="1" dirty="0">
                <a:solidFill>
                  <a:srgbClr val="680000"/>
                </a:solidFill>
                <a:effectLst>
                  <a:outerShdw blurRad="38100" dist="38100" dir="2700000" algn="tl">
                    <a:srgbClr val="000000">
                      <a:alpha val="43137"/>
                    </a:srgbClr>
                  </a:outerShdw>
                </a:effectLst>
              </a:rPr>
              <a:t>They ask Jesus, “Why do Your disciples not walk according to the tradition of the elders, but eat bread with unwashed hands?” (7:5).</a:t>
            </a:r>
          </a:p>
        </p:txBody>
      </p:sp>
    </p:spTree>
    <p:extLst>
      <p:ext uri="{BB962C8B-B14F-4D97-AF65-F5344CB8AC3E}">
        <p14:creationId xmlns:p14="http://schemas.microsoft.com/office/powerpoint/2010/main" val="124721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Effect transition="in" filter="fade">
                                      <p:cBhvr>
                                        <p:cTn id="14" dur="1000"/>
                                        <p:tgtEl>
                                          <p:spTgt spid="140291">
                                            <p:txEl>
                                              <p:pRg st="1" end="1"/>
                                            </p:txEl>
                                          </p:spTgt>
                                        </p:tgtEl>
                                      </p:cBhvr>
                                    </p:animEffect>
                                    <p:anim calcmode="lin" valueType="num">
                                      <p:cBhvr>
                                        <p:cTn id="15"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0291">
                                            <p:txEl>
                                              <p:pRg st="2" end="2"/>
                                            </p:txEl>
                                          </p:spTgt>
                                        </p:tgtEl>
                                        <p:attrNameLst>
                                          <p:attrName>style.visibility</p:attrName>
                                        </p:attrNameLst>
                                      </p:cBhvr>
                                      <p:to>
                                        <p:strVal val="visible"/>
                                      </p:to>
                                    </p:set>
                                    <p:animEffect transition="in" filter="fade">
                                      <p:cBhvr>
                                        <p:cTn id="19" dur="1000"/>
                                        <p:tgtEl>
                                          <p:spTgt spid="140291">
                                            <p:txEl>
                                              <p:pRg st="2" end="2"/>
                                            </p:txEl>
                                          </p:spTgt>
                                        </p:tgtEl>
                                      </p:cBhvr>
                                    </p:animEffect>
                                    <p:anim calcmode="lin" valueType="num">
                                      <p:cBhvr>
                                        <p:cTn id="20"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70" name="Rectangle 6">
            <a:extLst>
              <a:ext uri="{FF2B5EF4-FFF2-40B4-BE49-F238E27FC236}">
                <a16:creationId xmlns:a16="http://schemas.microsoft.com/office/drawing/2014/main" id="{F6D28E71-9C30-4BAB-BCDA-4A5631C30DF7}"/>
              </a:ext>
            </a:extLst>
          </p:cNvPr>
          <p:cNvSpPr>
            <a:spLocks noGrp="1" noChangeArrowheads="1"/>
          </p:cNvSpPr>
          <p:nvPr>
            <p:ph type="title"/>
          </p:nvPr>
        </p:nvSpPr>
        <p:spPr>
          <a:xfrm>
            <a:off x="628650" y="365125"/>
            <a:ext cx="7886700" cy="1325563"/>
          </a:xfrm>
        </p:spPr>
        <p:txBody>
          <a:bodyPr>
            <a:normAutofit/>
          </a:bodyPr>
          <a:lstStyle/>
          <a:p>
            <a:pPr algn="ctr"/>
            <a:r>
              <a:rPr lang="en-US" altLang="en-US" dirty="0">
                <a:latin typeface="Bernard MT Condensed" panose="02050806060905020404" pitchFamily="18" charset="0"/>
              </a:rPr>
              <a:t>A Mikveh for Ceremonial Washing</a:t>
            </a:r>
            <a:br>
              <a:rPr lang="en-US" altLang="en-US" b="1" dirty="0"/>
            </a:br>
            <a:r>
              <a:rPr lang="en-US" altLang="en-US" sz="3600" i="1" dirty="0"/>
              <a:t>Near the Temple Site in Jerusalem</a:t>
            </a:r>
          </a:p>
        </p:txBody>
      </p:sp>
      <p:pic>
        <p:nvPicPr>
          <p:cNvPr id="190469" name="Picture 5">
            <a:extLst>
              <a:ext uri="{FF2B5EF4-FFF2-40B4-BE49-F238E27FC236}">
                <a16:creationId xmlns:a16="http://schemas.microsoft.com/office/drawing/2014/main" id="{1579CC56-A431-46EF-B636-4F7A5F3510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6504"/>
          <a:stretch/>
        </p:blipFill>
        <p:spPr bwMode="auto">
          <a:xfrm>
            <a:off x="215441" y="1825626"/>
            <a:ext cx="8714617" cy="4803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901826" y="0"/>
            <a:ext cx="8026148" cy="891541"/>
          </a:xfrm>
        </p:spPr>
        <p:txBody>
          <a:bodyPr>
            <a:normAutofit/>
          </a:bodyPr>
          <a:lstStyle/>
          <a:p>
            <a:r>
              <a:rPr lang="en-US" altLang="en-US" sz="4000" dirty="0">
                <a:solidFill>
                  <a:prstClr val="black"/>
                </a:solidFill>
                <a:latin typeface="Bernard MT Condensed" panose="02050806060905020404" pitchFamily="18" charset="0"/>
              </a:rPr>
              <a:t>Jesus VS. Traditions </a:t>
            </a:r>
            <a:r>
              <a:rPr lang="en-US" altLang="en-US" sz="3200" dirty="0">
                <a:solidFill>
                  <a:prstClr val="black"/>
                </a:solidFill>
              </a:rPr>
              <a:t>(Mark 7:1-13)</a:t>
            </a:r>
            <a:endParaRPr lang="en-US" altLang="en-US" sz="40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8242174" cy="5071110"/>
          </a:xfrm>
          <a:solidFill>
            <a:schemeClr val="bg1"/>
          </a:solidFill>
        </p:spPr>
        <p:txBody>
          <a:bodyPr>
            <a:normAutofit/>
          </a:bodyPr>
          <a:lstStyle/>
          <a:p>
            <a:pPr>
              <a:lnSpc>
                <a:spcPct val="95000"/>
              </a:lnSpc>
              <a:spcBef>
                <a:spcPts val="300"/>
              </a:spcBef>
            </a:pPr>
            <a:r>
              <a:rPr lang="en-US" altLang="en-US" sz="3500" dirty="0"/>
              <a:t>Jesus responds…</a:t>
            </a:r>
          </a:p>
          <a:p>
            <a:pPr marL="463550" lvl="1" indent="-238125">
              <a:lnSpc>
                <a:spcPct val="95000"/>
              </a:lnSpc>
              <a:spcBef>
                <a:spcPts val="300"/>
              </a:spcBef>
            </a:pPr>
            <a:r>
              <a:rPr lang="en-US" altLang="en-US" sz="3100" i="1" dirty="0">
                <a:solidFill>
                  <a:srgbClr val="680000"/>
                </a:solidFill>
                <a:effectLst>
                  <a:outerShdw blurRad="38100" dist="38100" dir="2700000" algn="tl">
                    <a:srgbClr val="000000">
                      <a:alpha val="43137"/>
                    </a:srgbClr>
                  </a:outerShdw>
                </a:effectLst>
              </a:rPr>
              <a:t>Isaiah had foretold of their hypocrisy (7:6-7; Isa. 29:13).</a:t>
            </a:r>
          </a:p>
          <a:p>
            <a:pPr marL="463550" lvl="1" indent="-238125">
              <a:lnSpc>
                <a:spcPct val="95000"/>
              </a:lnSpc>
              <a:spcBef>
                <a:spcPts val="300"/>
              </a:spcBef>
            </a:pPr>
            <a:r>
              <a:rPr lang="en-US" altLang="en-US" sz="3100" i="1" dirty="0">
                <a:solidFill>
                  <a:srgbClr val="680000"/>
                </a:solidFill>
                <a:effectLst>
                  <a:outerShdw blurRad="38100" dist="38100" dir="2700000" algn="tl">
                    <a:srgbClr val="000000">
                      <a:alpha val="43137"/>
                    </a:srgbClr>
                  </a:outerShdw>
                </a:effectLst>
              </a:rPr>
              <a:t>They teach </a:t>
            </a:r>
            <a:r>
              <a:rPr lang="en-US" altLang="en-US" sz="3100" b="1" i="1" dirty="0">
                <a:solidFill>
                  <a:srgbClr val="680000"/>
                </a:solidFill>
                <a:effectLst>
                  <a:outerShdw blurRad="38100" dist="38100" dir="2700000" algn="tl">
                    <a:srgbClr val="000000">
                      <a:alpha val="43137"/>
                    </a:srgbClr>
                  </a:outerShdw>
                </a:effectLst>
              </a:rPr>
              <a:t>the commandments and traditions of men</a:t>
            </a:r>
            <a:r>
              <a:rPr lang="en-US" altLang="en-US" sz="3100" i="1" dirty="0">
                <a:solidFill>
                  <a:srgbClr val="680000"/>
                </a:solidFill>
                <a:effectLst>
                  <a:outerShdw blurRad="38100" dist="38100" dir="2700000" algn="tl">
                    <a:srgbClr val="000000">
                      <a:alpha val="43137"/>
                    </a:srgbClr>
                  </a:outerShdw>
                </a:effectLst>
              </a:rPr>
              <a:t> while </a:t>
            </a:r>
            <a:r>
              <a:rPr lang="en-US" altLang="en-US" sz="3100" b="1" i="1" dirty="0">
                <a:solidFill>
                  <a:srgbClr val="680000"/>
                </a:solidFill>
                <a:effectLst>
                  <a:outerShdw blurRad="38100" dist="38100" dir="2700000" algn="tl">
                    <a:srgbClr val="000000">
                      <a:alpha val="43137"/>
                    </a:srgbClr>
                  </a:outerShdw>
                </a:effectLst>
              </a:rPr>
              <a:t>laying aside the commandment of God</a:t>
            </a:r>
            <a:r>
              <a:rPr lang="en-US" altLang="en-US" sz="3100" i="1" dirty="0">
                <a:solidFill>
                  <a:srgbClr val="680000"/>
                </a:solidFill>
                <a:effectLst>
                  <a:outerShdw blurRad="38100" dist="38100" dir="2700000" algn="tl">
                    <a:srgbClr val="000000">
                      <a:alpha val="43137"/>
                    </a:srgbClr>
                  </a:outerShdw>
                </a:effectLst>
              </a:rPr>
              <a:t> (7:8-9).</a:t>
            </a:r>
          </a:p>
          <a:p>
            <a:pPr marL="463550" lvl="1" indent="-238125">
              <a:lnSpc>
                <a:spcPct val="95000"/>
              </a:lnSpc>
              <a:spcBef>
                <a:spcPts val="300"/>
              </a:spcBef>
            </a:pPr>
            <a:r>
              <a:rPr lang="en-US" altLang="en-US" sz="3100" i="1" dirty="0">
                <a:solidFill>
                  <a:srgbClr val="680000"/>
                </a:solidFill>
                <a:effectLst>
                  <a:outerShdw blurRad="38100" dist="38100" dir="2700000" algn="tl">
                    <a:srgbClr val="000000">
                      <a:alpha val="43137"/>
                    </a:srgbClr>
                  </a:outerShdw>
                </a:effectLst>
              </a:rPr>
              <a:t>As an example, Jesus refers to their practice of vowing to dedicate funds to God that should have been used to honor indigent parents (7:10-13).</a:t>
            </a:r>
          </a:p>
        </p:txBody>
      </p:sp>
    </p:spTree>
    <p:extLst>
      <p:ext uri="{BB962C8B-B14F-4D97-AF65-F5344CB8AC3E}">
        <p14:creationId xmlns:p14="http://schemas.microsoft.com/office/powerpoint/2010/main" val="2069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Effect transition="in" filter="fade">
                                      <p:cBhvr>
                                        <p:cTn id="14" dur="1000"/>
                                        <p:tgtEl>
                                          <p:spTgt spid="140291">
                                            <p:txEl>
                                              <p:pRg st="1" end="1"/>
                                            </p:txEl>
                                          </p:spTgt>
                                        </p:tgtEl>
                                      </p:cBhvr>
                                    </p:animEffect>
                                    <p:anim calcmode="lin" valueType="num">
                                      <p:cBhvr>
                                        <p:cTn id="15"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0291">
                                            <p:txEl>
                                              <p:pRg st="2" end="2"/>
                                            </p:txEl>
                                          </p:spTgt>
                                        </p:tgtEl>
                                        <p:attrNameLst>
                                          <p:attrName>style.visibility</p:attrName>
                                        </p:attrNameLst>
                                      </p:cBhvr>
                                      <p:to>
                                        <p:strVal val="visible"/>
                                      </p:to>
                                    </p:set>
                                    <p:animEffect transition="in" filter="fade">
                                      <p:cBhvr>
                                        <p:cTn id="21" dur="1000"/>
                                        <p:tgtEl>
                                          <p:spTgt spid="140291">
                                            <p:txEl>
                                              <p:pRg st="2" end="2"/>
                                            </p:txEl>
                                          </p:spTgt>
                                        </p:tgtEl>
                                      </p:cBhvr>
                                    </p:animEffect>
                                    <p:anim calcmode="lin" valueType="num">
                                      <p:cBhvr>
                                        <p:cTn id="22"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0291">
                                            <p:txEl>
                                              <p:pRg st="3" end="3"/>
                                            </p:txEl>
                                          </p:spTgt>
                                        </p:tgtEl>
                                        <p:attrNameLst>
                                          <p:attrName>style.visibility</p:attrName>
                                        </p:attrNameLst>
                                      </p:cBhvr>
                                      <p:to>
                                        <p:strVal val="visible"/>
                                      </p:to>
                                    </p:set>
                                    <p:animEffect transition="in" filter="fade">
                                      <p:cBhvr>
                                        <p:cTn id="28" dur="1000"/>
                                        <p:tgtEl>
                                          <p:spTgt spid="140291">
                                            <p:txEl>
                                              <p:pRg st="3" end="3"/>
                                            </p:txEl>
                                          </p:spTgt>
                                        </p:tgtEl>
                                      </p:cBhvr>
                                    </p:animEffect>
                                    <p:anim calcmode="lin" valueType="num">
                                      <p:cBhvr>
                                        <p:cTn id="29"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lose up of a map&#10;&#10;Description automatically generated">
            <a:extLst>
              <a:ext uri="{FF2B5EF4-FFF2-40B4-BE49-F238E27FC236}">
                <a16:creationId xmlns:a16="http://schemas.microsoft.com/office/drawing/2014/main" id="{6D5EA373-FD6E-4889-B1EA-53C4174138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381000"/>
            <a:ext cx="6705600" cy="586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a:extLst>
              <a:ext uri="{FF2B5EF4-FFF2-40B4-BE49-F238E27FC236}">
                <a16:creationId xmlns:a16="http://schemas.microsoft.com/office/drawing/2014/main" id="{5D26EAF9-3379-44A2-AC78-72D3652BD365}"/>
              </a:ext>
            </a:extLst>
          </p:cNvPr>
          <p:cNvSpPr>
            <a:spLocks noGrp="1"/>
          </p:cNvSpPr>
          <p:nvPr>
            <p:ph type="title"/>
          </p:nvPr>
        </p:nvSpPr>
        <p:spPr>
          <a:xfrm>
            <a:off x="381000" y="354376"/>
            <a:ext cx="4038600" cy="2819400"/>
          </a:xfrm>
          <a:prstGeom prst="ellipse">
            <a:avLst/>
          </a:prstGeom>
          <a:solidFill>
            <a:srgbClr val="864300"/>
          </a:solidFill>
          <a:ln w="174625" cmpd="thinThick">
            <a:solidFill>
              <a:schemeClr val="accent2">
                <a:lumMod val="60000"/>
                <a:lumOff val="40000"/>
              </a:schemeClr>
            </a:solidFill>
          </a:ln>
        </p:spPr>
        <p:txBody>
          <a:bodyPr vert="horz" lIns="91440" tIns="45720" rIns="91440" bIns="45720" rtlCol="0" anchor="ctr">
            <a:normAutofit/>
          </a:bodyPr>
          <a:lstStyle/>
          <a:p>
            <a:pPr algn="ctr"/>
            <a:r>
              <a:rPr lang="en-US" dirty="0">
                <a:solidFill>
                  <a:srgbClr val="FFFFFF"/>
                </a:solidFill>
                <a:latin typeface="Bernard MT Condensed" panose="02050806060905020404" pitchFamily="18" charset="0"/>
              </a:rPr>
              <a:t>The Message Spreads</a:t>
            </a:r>
            <a:br>
              <a:rPr lang="en-US" sz="2200" dirty="0">
                <a:solidFill>
                  <a:srgbClr val="FFFFFF"/>
                </a:solidFill>
              </a:rPr>
            </a:br>
            <a:r>
              <a:rPr lang="en-US" sz="3100" dirty="0">
                <a:solidFill>
                  <a:srgbClr val="FFFFFF"/>
                </a:solidFill>
              </a:rPr>
              <a:t>Mark 6:7—7:37 </a:t>
            </a:r>
            <a:endParaRPr lang="en-US" sz="2800" dirty="0">
              <a:solidFill>
                <a:srgbClr val="FFFFFF"/>
              </a:solidFill>
            </a:endParaRPr>
          </a:p>
        </p:txBody>
      </p:sp>
    </p:spTree>
    <p:extLst>
      <p:ext uri="{BB962C8B-B14F-4D97-AF65-F5344CB8AC3E}">
        <p14:creationId xmlns:p14="http://schemas.microsoft.com/office/powerpoint/2010/main" val="701947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901826" y="0"/>
            <a:ext cx="8026148" cy="891541"/>
          </a:xfrm>
        </p:spPr>
        <p:txBody>
          <a:bodyPr>
            <a:normAutofit/>
          </a:bodyPr>
          <a:lstStyle/>
          <a:p>
            <a:r>
              <a:rPr lang="en-US" altLang="en-US" dirty="0">
                <a:solidFill>
                  <a:prstClr val="black"/>
                </a:solidFill>
                <a:latin typeface="Bernard MT Condensed" panose="02050806060905020404" pitchFamily="18" charset="0"/>
              </a:rPr>
              <a:t>Emphasis on the Heart </a:t>
            </a:r>
            <a:r>
              <a:rPr lang="en-US" altLang="en-US" sz="2800" dirty="0">
                <a:solidFill>
                  <a:prstClr val="black"/>
                </a:solidFill>
              </a:rPr>
              <a:t>(Mark 7:14-23)</a:t>
            </a:r>
            <a:endParaRPr lang="en-US" altLang="en-US"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74717"/>
            <a:ext cx="8242174" cy="5280662"/>
          </a:xfrm>
          <a:solidFill>
            <a:schemeClr val="bg1"/>
          </a:solidFill>
        </p:spPr>
        <p:txBody>
          <a:bodyPr>
            <a:normAutofit fontScale="85000" lnSpcReduction="20000"/>
          </a:bodyPr>
          <a:lstStyle/>
          <a:p>
            <a:pPr marL="166688" indent="-166688">
              <a:lnSpc>
                <a:spcPct val="95000"/>
              </a:lnSpc>
              <a:spcBef>
                <a:spcPts val="300"/>
              </a:spcBef>
            </a:pPr>
            <a:r>
              <a:rPr lang="en-US" altLang="en-US" sz="3600" dirty="0"/>
              <a:t>Jesus explains the true source of uncleanness </a:t>
            </a:r>
            <a:r>
              <a:rPr lang="en-US" altLang="en-US" sz="3500" dirty="0"/>
              <a:t>(7:14-16).</a:t>
            </a:r>
          </a:p>
          <a:p>
            <a:pPr marL="511175" lvl="1" indent="-285750">
              <a:lnSpc>
                <a:spcPct val="95000"/>
              </a:lnSpc>
              <a:spcBef>
                <a:spcPts val="300"/>
              </a:spcBef>
            </a:pPr>
            <a:r>
              <a:rPr lang="en-US" altLang="en-US" sz="3600" i="1" dirty="0">
                <a:solidFill>
                  <a:srgbClr val="680000"/>
                </a:solidFill>
                <a:effectLst>
                  <a:outerShdw blurRad="38100" dist="38100" dir="2700000" algn="tl">
                    <a:srgbClr val="000000">
                      <a:alpha val="43137"/>
                    </a:srgbClr>
                  </a:outerShdw>
                </a:effectLst>
              </a:rPr>
              <a:t>Defilement does not originate from the outside in, but from the inside out.</a:t>
            </a:r>
          </a:p>
          <a:p>
            <a:pPr marL="511175" lvl="1" indent="-285750">
              <a:lnSpc>
                <a:spcPct val="95000"/>
              </a:lnSpc>
              <a:spcBef>
                <a:spcPts val="300"/>
              </a:spcBef>
            </a:pPr>
            <a:r>
              <a:rPr lang="en-US" altLang="en-US" sz="3600" i="1" dirty="0">
                <a:solidFill>
                  <a:srgbClr val="680000"/>
                </a:solidFill>
                <a:effectLst>
                  <a:outerShdw blurRad="38100" dist="38100" dir="2700000" algn="tl">
                    <a:srgbClr val="000000">
                      <a:alpha val="43137"/>
                    </a:srgbClr>
                  </a:outerShdw>
                </a:effectLst>
              </a:rPr>
              <a:t>All need to hear and understand this teaching.</a:t>
            </a:r>
          </a:p>
          <a:p>
            <a:pPr>
              <a:lnSpc>
                <a:spcPct val="95000"/>
              </a:lnSpc>
              <a:spcBef>
                <a:spcPts val="300"/>
              </a:spcBef>
            </a:pPr>
            <a:r>
              <a:rPr lang="en-US" altLang="en-US" sz="3600" dirty="0"/>
              <a:t>Jesus’ disciples ask Him privately about the teaching and He further clarifies (7:17-23).</a:t>
            </a:r>
          </a:p>
          <a:p>
            <a:pPr marL="511175" lvl="1" indent="-285750">
              <a:lnSpc>
                <a:spcPct val="95000"/>
              </a:lnSpc>
              <a:spcBef>
                <a:spcPts val="300"/>
              </a:spcBef>
            </a:pPr>
            <a:r>
              <a:rPr lang="en-US" altLang="en-US" sz="3600" i="1" dirty="0">
                <a:solidFill>
                  <a:srgbClr val="680000"/>
                </a:solidFill>
                <a:effectLst>
                  <a:outerShdw blurRad="38100" dist="38100" dir="2700000" algn="tl">
                    <a:srgbClr val="000000">
                      <a:alpha val="43137"/>
                    </a:srgbClr>
                  </a:outerShdw>
                </a:effectLst>
              </a:rPr>
              <a:t>Food is processed by the digestive system and does not enter the heart or spiritual center of man; it cannot defile.</a:t>
            </a:r>
          </a:p>
          <a:p>
            <a:pPr marL="511175" lvl="1" indent="-285750">
              <a:lnSpc>
                <a:spcPct val="95000"/>
              </a:lnSpc>
              <a:spcBef>
                <a:spcPts val="300"/>
              </a:spcBef>
            </a:pPr>
            <a:r>
              <a:rPr lang="en-US" altLang="en-US" sz="3600" i="1" dirty="0">
                <a:solidFill>
                  <a:srgbClr val="680000"/>
                </a:solidFill>
                <a:effectLst>
                  <a:outerShdw blurRad="38100" dist="38100" dir="2700000" algn="tl">
                    <a:srgbClr val="000000">
                      <a:alpha val="43137"/>
                    </a:srgbClr>
                  </a:outerShdw>
                </a:effectLst>
              </a:rPr>
              <a:t>The condition of the heart and what comes from it determines whether a man is pure or defiled (cf. Proverbs 4:23).</a:t>
            </a:r>
          </a:p>
        </p:txBody>
      </p:sp>
    </p:spTree>
    <p:extLst>
      <p:ext uri="{BB962C8B-B14F-4D97-AF65-F5344CB8AC3E}">
        <p14:creationId xmlns:p14="http://schemas.microsoft.com/office/powerpoint/2010/main" val="416065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1000"/>
                                        <p:tgtEl>
                                          <p:spTgt spid="140291">
                                            <p:txEl>
                                              <p:pRg st="1" end="1"/>
                                            </p:txEl>
                                          </p:spTgt>
                                        </p:tgtEl>
                                      </p:cBhvr>
                                    </p:animEffect>
                                    <p:anim calcmode="lin" valueType="num">
                                      <p:cBhvr>
                                        <p:cTn id="13"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fade">
                                      <p:cBhvr>
                                        <p:cTn id="17" dur="1000"/>
                                        <p:tgtEl>
                                          <p:spTgt spid="140291">
                                            <p:txEl>
                                              <p:pRg st="2" end="2"/>
                                            </p:txEl>
                                          </p:spTgt>
                                        </p:tgtEl>
                                      </p:cBhvr>
                                    </p:animEffect>
                                    <p:anim calcmode="lin" valueType="num">
                                      <p:cBhvr>
                                        <p:cTn id="18"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0291">
                                            <p:txEl>
                                              <p:pRg st="3" end="3"/>
                                            </p:txEl>
                                          </p:spTgt>
                                        </p:tgtEl>
                                        <p:attrNameLst>
                                          <p:attrName>style.visibility</p:attrName>
                                        </p:attrNameLst>
                                      </p:cBhvr>
                                      <p:to>
                                        <p:strVal val="visible"/>
                                      </p:to>
                                    </p:set>
                                    <p:animEffect transition="in" filter="fade">
                                      <p:cBhvr>
                                        <p:cTn id="24" dur="1000"/>
                                        <p:tgtEl>
                                          <p:spTgt spid="140291">
                                            <p:txEl>
                                              <p:pRg st="3" end="3"/>
                                            </p:txEl>
                                          </p:spTgt>
                                        </p:tgtEl>
                                      </p:cBhvr>
                                    </p:animEffect>
                                    <p:anim calcmode="lin" valueType="num">
                                      <p:cBhvr>
                                        <p:cTn id="25"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029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0291">
                                            <p:txEl>
                                              <p:pRg st="4" end="4"/>
                                            </p:txEl>
                                          </p:spTgt>
                                        </p:tgtEl>
                                        <p:attrNameLst>
                                          <p:attrName>style.visibility</p:attrName>
                                        </p:attrNameLst>
                                      </p:cBhvr>
                                      <p:to>
                                        <p:strVal val="visible"/>
                                      </p:to>
                                    </p:set>
                                    <p:animEffect transition="in" filter="fade">
                                      <p:cBhvr>
                                        <p:cTn id="29" dur="1000"/>
                                        <p:tgtEl>
                                          <p:spTgt spid="140291">
                                            <p:txEl>
                                              <p:pRg st="4" end="4"/>
                                            </p:txEl>
                                          </p:spTgt>
                                        </p:tgtEl>
                                      </p:cBhvr>
                                    </p:animEffect>
                                    <p:anim calcmode="lin" valueType="num">
                                      <p:cBhvr>
                                        <p:cTn id="30"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0291">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0291">
                                            <p:txEl>
                                              <p:pRg st="5" end="5"/>
                                            </p:txEl>
                                          </p:spTgt>
                                        </p:tgtEl>
                                        <p:attrNameLst>
                                          <p:attrName>style.visibility</p:attrName>
                                        </p:attrNameLst>
                                      </p:cBhvr>
                                      <p:to>
                                        <p:strVal val="visible"/>
                                      </p:to>
                                    </p:set>
                                    <p:animEffect transition="in" filter="fade">
                                      <p:cBhvr>
                                        <p:cTn id="34" dur="1000"/>
                                        <p:tgtEl>
                                          <p:spTgt spid="140291">
                                            <p:txEl>
                                              <p:pRg st="5" end="5"/>
                                            </p:txEl>
                                          </p:spTgt>
                                        </p:tgtEl>
                                      </p:cBhvr>
                                    </p:animEffect>
                                    <p:anim calcmode="lin" valueType="num">
                                      <p:cBhvr>
                                        <p:cTn id="35"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61016BBD-E7D0-4AAB-9B43-0001917EB11F}"/>
              </a:ext>
            </a:extLst>
          </p:cNvPr>
          <p:cNvSpPr>
            <a:spLocks noGrp="1" noChangeArrowheads="1"/>
          </p:cNvSpPr>
          <p:nvPr>
            <p:ph type="title" idx="4294967295"/>
          </p:nvPr>
        </p:nvSpPr>
        <p:spPr>
          <a:xfrm>
            <a:off x="152400" y="304800"/>
            <a:ext cx="8915400" cy="1295400"/>
          </a:xfrm>
        </p:spPr>
        <p:txBody>
          <a:bodyPr>
            <a:normAutofit/>
          </a:bodyPr>
          <a:lstStyle/>
          <a:p>
            <a:pPr algn="ctr"/>
            <a:r>
              <a:rPr lang="en-US" altLang="en-US" dirty="0">
                <a:solidFill>
                  <a:schemeClr val="tx1"/>
                </a:solidFill>
                <a:latin typeface="Bernard MT Condensed" panose="02050806060905020404" pitchFamily="18" charset="0"/>
              </a:rPr>
              <a:t>Jesus Heals a Gentile Woman’s Daughter</a:t>
            </a:r>
            <a:br>
              <a:rPr lang="en-US" altLang="en-US" sz="3200" b="1" dirty="0">
                <a:solidFill>
                  <a:schemeClr val="tx1"/>
                </a:solidFill>
              </a:rPr>
            </a:br>
            <a:r>
              <a:rPr lang="en-US" altLang="en-US" sz="2800" dirty="0"/>
              <a:t>(Mark 7:24-30)</a:t>
            </a:r>
          </a:p>
        </p:txBody>
      </p:sp>
      <p:sp>
        <p:nvSpPr>
          <p:cNvPr id="194563" name="Rectangle 3">
            <a:extLst>
              <a:ext uri="{FF2B5EF4-FFF2-40B4-BE49-F238E27FC236}">
                <a16:creationId xmlns:a16="http://schemas.microsoft.com/office/drawing/2014/main" id="{ADA62C45-C694-4853-8BD1-3A64B8EFC309}"/>
              </a:ext>
            </a:extLst>
          </p:cNvPr>
          <p:cNvSpPr>
            <a:spLocks noGrp="1" noChangeArrowheads="1"/>
          </p:cNvSpPr>
          <p:nvPr>
            <p:ph type="body" idx="4294967295"/>
          </p:nvPr>
        </p:nvSpPr>
        <p:spPr>
          <a:xfrm>
            <a:off x="6351072" y="1820388"/>
            <a:ext cx="2411928" cy="4876800"/>
          </a:xfrm>
          <a:noFill/>
        </p:spPr>
        <p:txBody>
          <a:bodyPr>
            <a:normAutofit/>
          </a:bodyPr>
          <a:lstStyle/>
          <a:p>
            <a:pPr marL="0" indent="0">
              <a:spcBef>
                <a:spcPct val="0"/>
              </a:spcBef>
              <a:buNone/>
            </a:pPr>
            <a:r>
              <a:rPr lang="en-US" altLang="en-US" sz="3200" i="1" dirty="0"/>
              <a:t>Jesus withdrew from Galilee to the region of </a:t>
            </a:r>
            <a:r>
              <a:rPr lang="en-US" altLang="en-US" sz="3200" i="1" dirty="0" err="1"/>
              <a:t>Tyre</a:t>
            </a:r>
            <a:r>
              <a:rPr lang="en-US" altLang="en-US" sz="3200" i="1" dirty="0"/>
              <a:t> seeking seclusion, “but He could not be hidden”</a:t>
            </a:r>
            <a:r>
              <a:rPr lang="en-US" altLang="en-US" i="1" dirty="0"/>
              <a:t>(7:24)</a:t>
            </a:r>
          </a:p>
          <a:p>
            <a:pPr marL="974725" lvl="2" indent="-230188">
              <a:spcBef>
                <a:spcPct val="0"/>
              </a:spcBef>
            </a:pPr>
            <a:endParaRPr lang="en-US" altLang="en-US" sz="2000" i="1" dirty="0">
              <a:solidFill>
                <a:srgbClr val="A50021"/>
              </a:solidFill>
            </a:endParaRPr>
          </a:p>
        </p:txBody>
      </p:sp>
      <p:pic>
        <p:nvPicPr>
          <p:cNvPr id="5" name="Content Placeholder 6" descr="A close up of a map&#10;&#10;Description automatically generated">
            <a:extLst>
              <a:ext uri="{FF2B5EF4-FFF2-40B4-BE49-F238E27FC236}">
                <a16:creationId xmlns:a16="http://schemas.microsoft.com/office/drawing/2014/main" id="{25281338-24A9-4CCF-8B8A-E5EC57296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29888"/>
            <a:ext cx="5399314" cy="4852060"/>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7DFF5360-7531-4503-9E4E-D3432117FF63}"/>
              </a:ext>
            </a:extLst>
          </p:cNvPr>
          <p:cNvSpPr/>
          <p:nvPr/>
        </p:nvSpPr>
        <p:spPr>
          <a:xfrm>
            <a:off x="2514600" y="1629888"/>
            <a:ext cx="381000" cy="381000"/>
          </a:xfrm>
          <a:prstGeom prst="ellipse">
            <a:avLst/>
          </a:prstGeom>
          <a:noFill/>
          <a:ln w="285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62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610" name="Rectangle 2">
            <a:extLst>
              <a:ext uri="{FF2B5EF4-FFF2-40B4-BE49-F238E27FC236}">
                <a16:creationId xmlns:a16="http://schemas.microsoft.com/office/drawing/2014/main" id="{A00A3BC3-9749-4A3A-ABC9-F4FDAFEBB324}"/>
              </a:ext>
            </a:extLst>
          </p:cNvPr>
          <p:cNvSpPr>
            <a:spLocks noGrp="1" noChangeArrowheads="1"/>
          </p:cNvSpPr>
          <p:nvPr>
            <p:ph type="title" idx="4294967295"/>
          </p:nvPr>
        </p:nvSpPr>
        <p:spPr>
          <a:xfrm>
            <a:off x="0" y="1"/>
            <a:ext cx="9121938" cy="891540"/>
          </a:xfrm>
        </p:spPr>
        <p:txBody>
          <a:bodyPr vert="horz" lIns="91440" tIns="45720" rIns="91440" bIns="45720" rtlCol="0" anchor="ctr">
            <a:normAutofit fontScale="90000"/>
          </a:bodyPr>
          <a:lstStyle/>
          <a:p>
            <a:pPr algn="ctr"/>
            <a:r>
              <a:rPr lang="en-US" altLang="en-US" sz="3600" kern="1200" dirty="0">
                <a:solidFill>
                  <a:schemeClr val="tx1"/>
                </a:solidFill>
                <a:latin typeface="Bernard MT Condensed" panose="02050806060905020404" pitchFamily="18" charset="0"/>
              </a:rPr>
              <a:t>Jesus Heals a Gentile Woman’s Daughter </a:t>
            </a:r>
            <a:r>
              <a:rPr lang="en-US" altLang="en-US" sz="2800" kern="1200" dirty="0">
                <a:solidFill>
                  <a:schemeClr val="tx1"/>
                </a:solidFill>
                <a:latin typeface="+mj-lt"/>
                <a:ea typeface="+mj-ea"/>
                <a:cs typeface="+mj-cs"/>
              </a:rPr>
              <a:t>(Mark 7:24-30)</a:t>
            </a:r>
            <a:endParaRPr lang="en-US" altLang="en-US" sz="3100" kern="1200" dirty="0">
              <a:solidFill>
                <a:schemeClr val="tx1"/>
              </a:solidFill>
              <a:latin typeface="+mj-lt"/>
              <a:ea typeface="+mj-ea"/>
              <a:cs typeface="+mj-cs"/>
            </a:endParaRPr>
          </a:p>
        </p:txBody>
      </p:sp>
      <p:sp>
        <p:nvSpPr>
          <p:cNvPr id="196611" name="Rectangle 3">
            <a:extLst>
              <a:ext uri="{FF2B5EF4-FFF2-40B4-BE49-F238E27FC236}">
                <a16:creationId xmlns:a16="http://schemas.microsoft.com/office/drawing/2014/main" id="{3FDA68F8-A48F-412B-9CF0-92AE20BDA743}"/>
              </a:ext>
            </a:extLst>
          </p:cNvPr>
          <p:cNvSpPr>
            <a:spLocks noGrp="1" noChangeArrowheads="1"/>
          </p:cNvSpPr>
          <p:nvPr>
            <p:ph type="body" idx="4294967295"/>
          </p:nvPr>
        </p:nvSpPr>
        <p:spPr>
          <a:xfrm>
            <a:off x="914400" y="896487"/>
            <a:ext cx="8207538" cy="5486399"/>
          </a:xfrm>
          <a:solidFill>
            <a:schemeClr val="bg1"/>
          </a:solidFill>
        </p:spPr>
        <p:txBody>
          <a:bodyPr vert="horz" lIns="91440" tIns="45720" rIns="91440" bIns="45720" rtlCol="0">
            <a:noAutofit/>
          </a:bodyPr>
          <a:lstStyle/>
          <a:p>
            <a:pPr marL="225425">
              <a:spcBef>
                <a:spcPct val="0"/>
              </a:spcBef>
              <a:spcAft>
                <a:spcPts val="600"/>
              </a:spcAft>
            </a:pPr>
            <a:r>
              <a:rPr lang="en-US" altLang="en-US" dirty="0"/>
              <a:t>A woman whose daughter is demon possessed begs Jesus to heal her daughter (7:25-26).</a:t>
            </a:r>
          </a:p>
          <a:p>
            <a:pPr marL="511175" lvl="1" indent="-285750">
              <a:spcBef>
                <a:spcPct val="0"/>
              </a:spcBef>
              <a:spcAft>
                <a:spcPts val="600"/>
              </a:spcAft>
            </a:pPr>
            <a:r>
              <a:rPr lang="en-US" altLang="en-US" sz="2800" i="1" dirty="0">
                <a:solidFill>
                  <a:srgbClr val="680000"/>
                </a:solidFill>
                <a:effectLst>
                  <a:outerShdw blurRad="38100" dist="38100" dir="2700000" algn="tl">
                    <a:srgbClr val="000000">
                      <a:alpha val="43137"/>
                    </a:srgbClr>
                  </a:outerShdw>
                </a:effectLst>
              </a:rPr>
              <a:t>The woman was Greek (of non-Jewish culture) and of Syrophoenician ancestry.</a:t>
            </a:r>
          </a:p>
          <a:p>
            <a:pPr marL="225425">
              <a:spcBef>
                <a:spcPct val="0"/>
              </a:spcBef>
              <a:spcAft>
                <a:spcPts val="600"/>
              </a:spcAft>
            </a:pPr>
            <a:r>
              <a:rPr lang="en-US" altLang="en-US" dirty="0"/>
              <a:t>Jesus responds, “Let the children be filled first, for it is not good to take the children's bread and throw it to the little dogs” (7:27).</a:t>
            </a:r>
          </a:p>
          <a:p>
            <a:pPr marL="225425">
              <a:spcBef>
                <a:spcPct val="0"/>
              </a:spcBef>
              <a:spcAft>
                <a:spcPts val="600"/>
              </a:spcAft>
            </a:pPr>
            <a:r>
              <a:rPr lang="en-US" altLang="en-US" dirty="0"/>
              <a:t>The woman says, “even the little dogs under the table eat from the children's crumbs” (7:28).</a:t>
            </a:r>
          </a:p>
          <a:p>
            <a:pPr marL="225425">
              <a:spcBef>
                <a:spcPct val="0"/>
              </a:spcBef>
              <a:spcAft>
                <a:spcPts val="600"/>
              </a:spcAft>
            </a:pPr>
            <a:r>
              <a:rPr lang="en-US" altLang="en-US" dirty="0"/>
              <a:t>Jesus tells her that “for this saying” the demon was out of her daughter (7:29).</a:t>
            </a:r>
          </a:p>
          <a:p>
            <a:pPr marL="569913" lvl="2" indent="-344488">
              <a:spcBef>
                <a:spcPct val="0"/>
              </a:spcBef>
              <a:spcAft>
                <a:spcPts val="600"/>
              </a:spcAft>
            </a:pPr>
            <a:r>
              <a:rPr lang="en-US" altLang="en-US" sz="2800" i="1" dirty="0">
                <a:solidFill>
                  <a:srgbClr val="680000"/>
                </a:solidFill>
                <a:effectLst>
                  <a:outerShdw blurRad="38100" dist="38100" dir="2700000" algn="tl">
                    <a:srgbClr val="000000">
                      <a:alpha val="43137"/>
                    </a:srgbClr>
                  </a:outerShdw>
                </a:effectLst>
              </a:rPr>
              <a:t>The woman went home and found her daughter healed (7:30).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fade">
                                      <p:cBhvr>
                                        <p:cTn id="7" dur="1000"/>
                                        <p:tgtEl>
                                          <p:spTgt spid="196611">
                                            <p:txEl>
                                              <p:pRg st="0" end="0"/>
                                            </p:txEl>
                                          </p:spTgt>
                                        </p:tgtEl>
                                      </p:cBhvr>
                                    </p:animEffect>
                                    <p:anim calcmode="lin" valueType="num">
                                      <p:cBhvr>
                                        <p:cTn id="8" dur="10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66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fade">
                                      <p:cBhvr>
                                        <p:cTn id="12" dur="1000"/>
                                        <p:tgtEl>
                                          <p:spTgt spid="196611">
                                            <p:txEl>
                                              <p:pRg st="1" end="1"/>
                                            </p:txEl>
                                          </p:spTgt>
                                        </p:tgtEl>
                                      </p:cBhvr>
                                    </p:animEffect>
                                    <p:anim calcmode="lin" valueType="num">
                                      <p:cBhvr>
                                        <p:cTn id="13" dur="10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96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6611">
                                            <p:txEl>
                                              <p:pRg st="2" end="2"/>
                                            </p:txEl>
                                          </p:spTgt>
                                        </p:tgtEl>
                                        <p:attrNameLst>
                                          <p:attrName>style.visibility</p:attrName>
                                        </p:attrNameLst>
                                      </p:cBhvr>
                                      <p:to>
                                        <p:strVal val="visible"/>
                                      </p:to>
                                    </p:set>
                                    <p:animEffect transition="in" filter="fade">
                                      <p:cBhvr>
                                        <p:cTn id="19" dur="1000"/>
                                        <p:tgtEl>
                                          <p:spTgt spid="196611">
                                            <p:txEl>
                                              <p:pRg st="2" end="2"/>
                                            </p:txEl>
                                          </p:spTgt>
                                        </p:tgtEl>
                                      </p:cBhvr>
                                    </p:animEffect>
                                    <p:anim calcmode="lin" valueType="num">
                                      <p:cBhvr>
                                        <p:cTn id="20" dur="1000" fill="hold"/>
                                        <p:tgtEl>
                                          <p:spTgt spid="1966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966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6611">
                                            <p:txEl>
                                              <p:pRg st="3" end="3"/>
                                            </p:txEl>
                                          </p:spTgt>
                                        </p:tgtEl>
                                        <p:attrNameLst>
                                          <p:attrName>style.visibility</p:attrName>
                                        </p:attrNameLst>
                                      </p:cBhvr>
                                      <p:to>
                                        <p:strVal val="visible"/>
                                      </p:to>
                                    </p:set>
                                    <p:animEffect transition="in" filter="fade">
                                      <p:cBhvr>
                                        <p:cTn id="26" dur="1000"/>
                                        <p:tgtEl>
                                          <p:spTgt spid="196611">
                                            <p:txEl>
                                              <p:pRg st="3" end="3"/>
                                            </p:txEl>
                                          </p:spTgt>
                                        </p:tgtEl>
                                      </p:cBhvr>
                                    </p:animEffect>
                                    <p:anim calcmode="lin" valueType="num">
                                      <p:cBhvr>
                                        <p:cTn id="27" dur="1000" fill="hold"/>
                                        <p:tgtEl>
                                          <p:spTgt spid="1966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66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611">
                                            <p:txEl>
                                              <p:pRg st="4" end="4"/>
                                            </p:txEl>
                                          </p:spTgt>
                                        </p:tgtEl>
                                        <p:attrNameLst>
                                          <p:attrName>style.visibility</p:attrName>
                                        </p:attrNameLst>
                                      </p:cBhvr>
                                      <p:to>
                                        <p:strVal val="visible"/>
                                      </p:to>
                                    </p:set>
                                    <p:animEffect transition="in" filter="fade">
                                      <p:cBhvr>
                                        <p:cTn id="33" dur="1000"/>
                                        <p:tgtEl>
                                          <p:spTgt spid="196611">
                                            <p:txEl>
                                              <p:pRg st="4" end="4"/>
                                            </p:txEl>
                                          </p:spTgt>
                                        </p:tgtEl>
                                      </p:cBhvr>
                                    </p:animEffect>
                                    <p:anim calcmode="lin" valueType="num">
                                      <p:cBhvr>
                                        <p:cTn id="34" dur="1000" fill="hold"/>
                                        <p:tgtEl>
                                          <p:spTgt spid="19661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96611">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6611">
                                            <p:txEl>
                                              <p:pRg st="5" end="5"/>
                                            </p:txEl>
                                          </p:spTgt>
                                        </p:tgtEl>
                                        <p:attrNameLst>
                                          <p:attrName>style.visibility</p:attrName>
                                        </p:attrNameLst>
                                      </p:cBhvr>
                                      <p:to>
                                        <p:strVal val="visible"/>
                                      </p:to>
                                    </p:set>
                                    <p:animEffect transition="in" filter="fade">
                                      <p:cBhvr>
                                        <p:cTn id="38" dur="1000"/>
                                        <p:tgtEl>
                                          <p:spTgt spid="196611">
                                            <p:txEl>
                                              <p:pRg st="5" end="5"/>
                                            </p:txEl>
                                          </p:spTgt>
                                        </p:tgtEl>
                                      </p:cBhvr>
                                    </p:animEffect>
                                    <p:anim calcmode="lin" valueType="num">
                                      <p:cBhvr>
                                        <p:cTn id="39" dur="1000" fill="hold"/>
                                        <p:tgtEl>
                                          <p:spTgt spid="19661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966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658" name="Rectangle 2">
            <a:extLst>
              <a:ext uri="{FF2B5EF4-FFF2-40B4-BE49-F238E27FC236}">
                <a16:creationId xmlns:a16="http://schemas.microsoft.com/office/drawing/2014/main" id="{063099A8-B5FF-4063-8301-80C450457FF2}"/>
              </a:ext>
            </a:extLst>
          </p:cNvPr>
          <p:cNvSpPr>
            <a:spLocks noGrp="1" noChangeArrowheads="1"/>
          </p:cNvSpPr>
          <p:nvPr>
            <p:ph type="title" idx="4294967295"/>
          </p:nvPr>
        </p:nvSpPr>
        <p:spPr>
          <a:xfrm>
            <a:off x="879065" y="152399"/>
            <a:ext cx="7098848" cy="739141"/>
          </a:xfrm>
        </p:spPr>
        <p:txBody>
          <a:bodyPr vert="horz" lIns="91440" tIns="45720" rIns="91440" bIns="45720" rtlCol="0" anchor="ctr">
            <a:normAutofit/>
          </a:bodyPr>
          <a:lstStyle/>
          <a:p>
            <a:r>
              <a:rPr lang="en-US" altLang="en-US" sz="3700" kern="1200" dirty="0">
                <a:solidFill>
                  <a:schemeClr val="tx1"/>
                </a:solidFill>
                <a:latin typeface="Bernard MT Condensed" panose="02050806060905020404" pitchFamily="18" charset="0"/>
              </a:rPr>
              <a:t>Jesus Heals a Deaf Man</a:t>
            </a:r>
            <a:r>
              <a:rPr lang="en-US" altLang="en-US" sz="3700" b="1" dirty="0"/>
              <a:t> </a:t>
            </a:r>
            <a:r>
              <a:rPr lang="en-US" altLang="en-US" sz="3200" kern="1200" dirty="0">
                <a:solidFill>
                  <a:schemeClr val="tx1"/>
                </a:solidFill>
                <a:latin typeface="+mj-lt"/>
                <a:ea typeface="+mj-ea"/>
                <a:cs typeface="+mj-cs"/>
              </a:rPr>
              <a:t>(Mark 7:31-37)</a:t>
            </a:r>
            <a:endParaRPr lang="en-US" altLang="en-US" sz="3700" kern="1200" dirty="0">
              <a:solidFill>
                <a:schemeClr val="tx1"/>
              </a:solidFill>
              <a:latin typeface="+mj-lt"/>
              <a:ea typeface="+mj-ea"/>
              <a:cs typeface="+mj-cs"/>
            </a:endParaRPr>
          </a:p>
        </p:txBody>
      </p:sp>
      <p:sp>
        <p:nvSpPr>
          <p:cNvPr id="198659" name="Rectangle 3">
            <a:extLst>
              <a:ext uri="{FF2B5EF4-FFF2-40B4-BE49-F238E27FC236}">
                <a16:creationId xmlns:a16="http://schemas.microsoft.com/office/drawing/2014/main" id="{81D04472-8970-434A-A68B-8A63D172E93D}"/>
              </a:ext>
            </a:extLst>
          </p:cNvPr>
          <p:cNvSpPr>
            <a:spLocks noGrp="1" noChangeArrowheads="1"/>
          </p:cNvSpPr>
          <p:nvPr>
            <p:ph type="body" idx="4294967295"/>
          </p:nvPr>
        </p:nvSpPr>
        <p:spPr>
          <a:xfrm>
            <a:off x="901826" y="891540"/>
            <a:ext cx="8241944" cy="5509260"/>
          </a:xfrm>
          <a:solidFill>
            <a:schemeClr val="bg1"/>
          </a:solidFill>
        </p:spPr>
        <p:txBody>
          <a:bodyPr vert="horz" lIns="91440" tIns="45720" rIns="91440" bIns="45720" rtlCol="0">
            <a:noAutofit/>
          </a:bodyPr>
          <a:lstStyle/>
          <a:p>
            <a:pPr marL="225425">
              <a:spcBef>
                <a:spcPct val="0"/>
              </a:spcBef>
              <a:spcAft>
                <a:spcPts val="600"/>
              </a:spcAft>
            </a:pPr>
            <a:r>
              <a:rPr lang="en-US" altLang="en-US" dirty="0"/>
              <a:t>Jesus travels through the middle of </a:t>
            </a:r>
            <a:r>
              <a:rPr lang="en-US" altLang="en-US" b="1" dirty="0"/>
              <a:t>the Decapolis. </a:t>
            </a:r>
            <a:r>
              <a:rPr lang="en-US" altLang="en-US" dirty="0"/>
              <a:t>and then returns to the Sea of Galilee (7:31).</a:t>
            </a:r>
          </a:p>
          <a:p>
            <a:pPr marL="225425">
              <a:spcBef>
                <a:spcPct val="0"/>
              </a:spcBef>
              <a:spcAft>
                <a:spcPts val="600"/>
              </a:spcAft>
            </a:pPr>
            <a:r>
              <a:rPr lang="en-US" altLang="en-US" dirty="0"/>
              <a:t>They brought a deaf man to Him to be healed (7:32).</a:t>
            </a:r>
          </a:p>
          <a:p>
            <a:pPr marL="225425">
              <a:spcBef>
                <a:spcPct val="0"/>
              </a:spcBef>
              <a:spcAft>
                <a:spcPts val="600"/>
              </a:spcAft>
            </a:pPr>
            <a:r>
              <a:rPr lang="en-US" altLang="en-US" dirty="0"/>
              <a:t>Jesus took him aside, put His fingers in his ears, spat and touched his tongue and said “Be opened.”</a:t>
            </a:r>
          </a:p>
          <a:p>
            <a:pPr marL="630238" lvl="1">
              <a:spcBef>
                <a:spcPct val="0"/>
              </a:spcBef>
              <a:spcAft>
                <a:spcPts val="600"/>
              </a:spcAft>
            </a:pPr>
            <a:r>
              <a:rPr lang="en-US" altLang="en-US" sz="2800" b="1" i="1" dirty="0">
                <a:solidFill>
                  <a:srgbClr val="680000"/>
                </a:solidFill>
              </a:rPr>
              <a:t>Immediately</a:t>
            </a:r>
            <a:r>
              <a:rPr lang="en-US" altLang="en-US" sz="2800" i="1" dirty="0">
                <a:solidFill>
                  <a:srgbClr val="680000"/>
                </a:solidFill>
              </a:rPr>
              <a:t> the man’s ears were opened and his tongue was loosed; he spoke </a:t>
            </a:r>
            <a:r>
              <a:rPr lang="en-US" altLang="en-US" sz="2800" b="1" i="1" dirty="0">
                <a:solidFill>
                  <a:srgbClr val="680000"/>
                </a:solidFill>
              </a:rPr>
              <a:t>plainly.</a:t>
            </a:r>
          </a:p>
          <a:p>
            <a:pPr marL="225425">
              <a:spcBef>
                <a:spcPct val="0"/>
              </a:spcBef>
              <a:spcAft>
                <a:spcPts val="600"/>
              </a:spcAft>
            </a:pPr>
            <a:r>
              <a:rPr lang="en-US" altLang="en-US" dirty="0"/>
              <a:t>Jesus commanded that they tell no one, “but the more He commanded them the more widely they proclaimed it” (7:36).</a:t>
            </a:r>
          </a:p>
          <a:p>
            <a:pPr marL="225425">
              <a:spcBef>
                <a:spcPct val="0"/>
              </a:spcBef>
              <a:spcAft>
                <a:spcPts val="600"/>
              </a:spcAft>
            </a:pPr>
            <a:r>
              <a:rPr lang="en-US" altLang="en-US" dirty="0"/>
              <a:t>They were “astonished beyond measure” (7:37)</a:t>
            </a:r>
          </a:p>
          <a:p>
            <a:pPr marL="630238" lvl="1">
              <a:spcBef>
                <a:spcPct val="0"/>
              </a:spcBef>
              <a:spcAft>
                <a:spcPts val="600"/>
              </a:spcAft>
            </a:pPr>
            <a:r>
              <a:rPr lang="en-US" altLang="en-US" sz="2800" i="1" dirty="0">
                <a:solidFill>
                  <a:srgbClr val="680000"/>
                </a:solidFill>
              </a:rPr>
              <a:t>Witnessing the thoroughness of this miracle, they observe, </a:t>
            </a:r>
            <a:r>
              <a:rPr lang="en-US" altLang="en-US" sz="2800" b="1" i="1" dirty="0">
                <a:solidFill>
                  <a:srgbClr val="680000"/>
                </a:solidFill>
              </a:rPr>
              <a:t>“He has done all things well.”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fade">
                                      <p:cBhvr>
                                        <p:cTn id="7" dur="1000"/>
                                        <p:tgtEl>
                                          <p:spTgt spid="198659">
                                            <p:txEl>
                                              <p:pRg st="0" end="0"/>
                                            </p:txEl>
                                          </p:spTgt>
                                        </p:tgtEl>
                                      </p:cBhvr>
                                    </p:animEffect>
                                    <p:anim calcmode="lin" valueType="num">
                                      <p:cBhvr>
                                        <p:cTn id="8" dur="10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86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8659">
                                            <p:txEl>
                                              <p:pRg st="1" end="1"/>
                                            </p:txEl>
                                          </p:spTgt>
                                        </p:tgtEl>
                                        <p:attrNameLst>
                                          <p:attrName>style.visibility</p:attrName>
                                        </p:attrNameLst>
                                      </p:cBhvr>
                                      <p:to>
                                        <p:strVal val="visible"/>
                                      </p:to>
                                    </p:set>
                                    <p:animEffect transition="in" filter="fade">
                                      <p:cBhvr>
                                        <p:cTn id="14" dur="1000"/>
                                        <p:tgtEl>
                                          <p:spTgt spid="198659">
                                            <p:txEl>
                                              <p:pRg st="1" end="1"/>
                                            </p:txEl>
                                          </p:spTgt>
                                        </p:tgtEl>
                                      </p:cBhvr>
                                    </p:animEffect>
                                    <p:anim calcmode="lin" valueType="num">
                                      <p:cBhvr>
                                        <p:cTn id="15" dur="10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86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8659">
                                            <p:txEl>
                                              <p:pRg st="2" end="2"/>
                                            </p:txEl>
                                          </p:spTgt>
                                        </p:tgtEl>
                                        <p:attrNameLst>
                                          <p:attrName>style.visibility</p:attrName>
                                        </p:attrNameLst>
                                      </p:cBhvr>
                                      <p:to>
                                        <p:strVal val="visible"/>
                                      </p:to>
                                    </p:set>
                                    <p:animEffect transition="in" filter="fade">
                                      <p:cBhvr>
                                        <p:cTn id="21" dur="1000"/>
                                        <p:tgtEl>
                                          <p:spTgt spid="198659">
                                            <p:txEl>
                                              <p:pRg st="2" end="2"/>
                                            </p:txEl>
                                          </p:spTgt>
                                        </p:tgtEl>
                                      </p:cBhvr>
                                    </p:animEffect>
                                    <p:anim calcmode="lin" valueType="num">
                                      <p:cBhvr>
                                        <p:cTn id="22" dur="10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865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8659">
                                            <p:txEl>
                                              <p:pRg st="3" end="3"/>
                                            </p:txEl>
                                          </p:spTgt>
                                        </p:tgtEl>
                                        <p:attrNameLst>
                                          <p:attrName>style.visibility</p:attrName>
                                        </p:attrNameLst>
                                      </p:cBhvr>
                                      <p:to>
                                        <p:strVal val="visible"/>
                                      </p:to>
                                    </p:set>
                                    <p:animEffect transition="in" filter="fade">
                                      <p:cBhvr>
                                        <p:cTn id="26" dur="1000"/>
                                        <p:tgtEl>
                                          <p:spTgt spid="198659">
                                            <p:txEl>
                                              <p:pRg st="3" end="3"/>
                                            </p:txEl>
                                          </p:spTgt>
                                        </p:tgtEl>
                                      </p:cBhvr>
                                    </p:animEffect>
                                    <p:anim calcmode="lin" valueType="num">
                                      <p:cBhvr>
                                        <p:cTn id="27" dur="10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86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8659">
                                            <p:txEl>
                                              <p:pRg st="4" end="4"/>
                                            </p:txEl>
                                          </p:spTgt>
                                        </p:tgtEl>
                                        <p:attrNameLst>
                                          <p:attrName>style.visibility</p:attrName>
                                        </p:attrNameLst>
                                      </p:cBhvr>
                                      <p:to>
                                        <p:strVal val="visible"/>
                                      </p:to>
                                    </p:set>
                                    <p:animEffect transition="in" filter="fade">
                                      <p:cBhvr>
                                        <p:cTn id="33" dur="1000"/>
                                        <p:tgtEl>
                                          <p:spTgt spid="198659">
                                            <p:txEl>
                                              <p:pRg st="4" end="4"/>
                                            </p:txEl>
                                          </p:spTgt>
                                        </p:tgtEl>
                                      </p:cBhvr>
                                    </p:animEffect>
                                    <p:anim calcmode="lin" valueType="num">
                                      <p:cBhvr>
                                        <p:cTn id="34" dur="10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986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98659">
                                            <p:txEl>
                                              <p:pRg st="5" end="5"/>
                                            </p:txEl>
                                          </p:spTgt>
                                        </p:tgtEl>
                                        <p:attrNameLst>
                                          <p:attrName>style.visibility</p:attrName>
                                        </p:attrNameLst>
                                      </p:cBhvr>
                                      <p:to>
                                        <p:strVal val="visible"/>
                                      </p:to>
                                    </p:set>
                                    <p:animEffect transition="in" filter="fade">
                                      <p:cBhvr>
                                        <p:cTn id="40" dur="1000"/>
                                        <p:tgtEl>
                                          <p:spTgt spid="198659">
                                            <p:txEl>
                                              <p:pRg st="5" end="5"/>
                                            </p:txEl>
                                          </p:spTgt>
                                        </p:tgtEl>
                                      </p:cBhvr>
                                    </p:animEffect>
                                    <p:anim calcmode="lin" valueType="num">
                                      <p:cBhvr>
                                        <p:cTn id="41" dur="1000" fill="hold"/>
                                        <p:tgtEl>
                                          <p:spTgt spid="19865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98659">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98659">
                                            <p:txEl>
                                              <p:pRg st="6" end="6"/>
                                            </p:txEl>
                                          </p:spTgt>
                                        </p:tgtEl>
                                        <p:attrNameLst>
                                          <p:attrName>style.visibility</p:attrName>
                                        </p:attrNameLst>
                                      </p:cBhvr>
                                      <p:to>
                                        <p:strVal val="visible"/>
                                      </p:to>
                                    </p:set>
                                    <p:animEffect transition="in" filter="fade">
                                      <p:cBhvr>
                                        <p:cTn id="45" dur="1000"/>
                                        <p:tgtEl>
                                          <p:spTgt spid="198659">
                                            <p:txEl>
                                              <p:pRg st="6" end="6"/>
                                            </p:txEl>
                                          </p:spTgt>
                                        </p:tgtEl>
                                      </p:cBhvr>
                                    </p:animEffect>
                                    <p:anim calcmode="lin" valueType="num">
                                      <p:cBhvr>
                                        <p:cTn id="46" dur="1000" fill="hold"/>
                                        <p:tgtEl>
                                          <p:spTgt spid="198659">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1986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4" name="Picture 3">
            <a:extLst>
              <a:ext uri="{FF2B5EF4-FFF2-40B4-BE49-F238E27FC236}">
                <a16:creationId xmlns:a16="http://schemas.microsoft.com/office/drawing/2014/main" id="{83F25E68-D1C4-4B6D-A2C3-CC2E7C22AB23}"/>
              </a:ext>
            </a:extLst>
          </p:cNvPr>
          <p:cNvPicPr>
            <a:picLocks noChangeAspect="1"/>
          </p:cNvPicPr>
          <p:nvPr/>
        </p:nvPicPr>
        <p:blipFill rotWithShape="1">
          <a:blip r:embed="rId3"/>
          <a:srcRect l="9133" t="9091" r="22989"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133402" y="237193"/>
            <a:ext cx="5676555" cy="2802219"/>
          </a:xfrm>
        </p:spPr>
        <p:txBody>
          <a:bodyPr anchor="b">
            <a:normAutofit fontScale="90000"/>
          </a:bodyPr>
          <a:lstStyle/>
          <a:p>
            <a:pPr algn="ct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br>
              <a:rPr lang="en-US" sz="3900" dirty="0">
                <a:solidFill>
                  <a:schemeClr val="bg1"/>
                </a:solidFill>
                <a:latin typeface="Berlin Sans FB Demi" panose="020E0802020502020306" pitchFamily="34" charset="0"/>
              </a:rPr>
            </a:br>
            <a:br>
              <a:rPr lang="en-US" sz="3900" dirty="0">
                <a:solidFill>
                  <a:schemeClr val="bg1"/>
                </a:solidFill>
              </a:rPr>
            </a:b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630834" y="1999244"/>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698" name="Rectangle 2">
            <a:extLst>
              <a:ext uri="{FF2B5EF4-FFF2-40B4-BE49-F238E27FC236}">
                <a16:creationId xmlns:a16="http://schemas.microsoft.com/office/drawing/2014/main" id="{D8D3E69B-D9BD-4C17-B6B4-5A2F9827FB11}"/>
              </a:ext>
            </a:extLst>
          </p:cNvPr>
          <p:cNvSpPr>
            <a:spLocks noGrp="1" noChangeArrowheads="1"/>
          </p:cNvSpPr>
          <p:nvPr>
            <p:ph type="title"/>
          </p:nvPr>
        </p:nvSpPr>
        <p:spPr>
          <a:xfrm>
            <a:off x="-93547" y="1066800"/>
            <a:ext cx="2992022" cy="2686631"/>
          </a:xfrm>
        </p:spPr>
        <p:txBody>
          <a:bodyPr anchor="t">
            <a:normAutofit/>
          </a:bodyPr>
          <a:lstStyle/>
          <a:p>
            <a:pPr algn="ctr"/>
            <a:r>
              <a:rPr lang="en-US" altLang="en-US" sz="4800" dirty="0">
                <a:solidFill>
                  <a:schemeClr val="bg1"/>
                </a:solidFill>
                <a:latin typeface="Bernard MT Condensed" panose="02050806060905020404" pitchFamily="18" charset="0"/>
              </a:rPr>
              <a:t>The Message Spreads</a:t>
            </a:r>
          </a:p>
        </p:txBody>
      </p:sp>
      <p:pic>
        <p:nvPicPr>
          <p:cNvPr id="5" name="Picture 6">
            <a:extLst>
              <a:ext uri="{FF2B5EF4-FFF2-40B4-BE49-F238E27FC236}">
                <a16:creationId xmlns:a16="http://schemas.microsoft.com/office/drawing/2014/main" id="{1616A5E0-D379-472C-9968-0A04AA0426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806" y="3505200"/>
            <a:ext cx="2584859" cy="1460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7699" name="Rectangle 3">
            <a:extLst>
              <a:ext uri="{FF2B5EF4-FFF2-40B4-BE49-F238E27FC236}">
                <a16:creationId xmlns:a16="http://schemas.microsoft.com/office/drawing/2014/main" id="{A0CF2611-BE20-4A49-9FC3-06CAAB343A79}"/>
              </a:ext>
            </a:extLst>
          </p:cNvPr>
          <p:cNvSpPr>
            <a:spLocks noGrp="1" noChangeArrowheads="1"/>
          </p:cNvSpPr>
          <p:nvPr>
            <p:ph type="body" idx="1"/>
          </p:nvPr>
        </p:nvSpPr>
        <p:spPr>
          <a:xfrm>
            <a:off x="2898471" y="76200"/>
            <a:ext cx="6339079" cy="6705600"/>
          </a:xfrm>
        </p:spPr>
        <p:txBody>
          <a:bodyPr anchor="ctr">
            <a:noAutofit/>
          </a:bodyPr>
          <a:lstStyle/>
          <a:p>
            <a:pPr marL="174625" indent="-174625">
              <a:spcBef>
                <a:spcPct val="15000"/>
              </a:spcBef>
              <a:buFontTx/>
              <a:buNone/>
            </a:pPr>
            <a:r>
              <a:rPr lang="en-US" altLang="en-US" sz="3200" b="1" dirty="0"/>
              <a:t>Jesus Sends out the Twelve </a:t>
            </a:r>
            <a:r>
              <a:rPr lang="en-US" altLang="en-US" b="1" dirty="0"/>
              <a:t>(6:7-13</a:t>
            </a:r>
            <a:r>
              <a:rPr lang="en-US" altLang="en-US" dirty="0"/>
              <a:t>)</a:t>
            </a:r>
          </a:p>
          <a:p>
            <a:pPr marL="225425" indent="-225425">
              <a:spcBef>
                <a:spcPct val="15000"/>
              </a:spcBef>
            </a:pPr>
            <a:r>
              <a:rPr lang="en-US" altLang="en-US" dirty="0"/>
              <a:t>Jesus taught around Galilee in a circuit.</a:t>
            </a:r>
          </a:p>
          <a:p>
            <a:pPr marL="225425" indent="-225425">
              <a:spcBef>
                <a:spcPct val="15000"/>
              </a:spcBef>
            </a:pPr>
            <a:r>
              <a:rPr lang="en-US" altLang="en-US" dirty="0"/>
              <a:t>He sends His apostles out two by two.</a:t>
            </a:r>
          </a:p>
          <a:p>
            <a:pPr marL="407988" lvl="1" indent="-177800">
              <a:spcBef>
                <a:spcPct val="15000"/>
              </a:spcBef>
            </a:pPr>
            <a:r>
              <a:rPr lang="en-US" altLang="en-US" i="1" dirty="0">
                <a:solidFill>
                  <a:srgbClr val="680000"/>
                </a:solidFill>
                <a:effectLst>
                  <a:outerShdw blurRad="38100" dist="38100" dir="2700000" algn="tl">
                    <a:srgbClr val="000000">
                      <a:alpha val="43137"/>
                    </a:srgbClr>
                  </a:outerShdw>
                </a:effectLst>
              </a:rPr>
              <a:t>This is their first recorded evangelistic mission.</a:t>
            </a:r>
          </a:p>
          <a:p>
            <a:pPr marL="407988" lvl="1" indent="-177800">
              <a:spcBef>
                <a:spcPct val="15000"/>
              </a:spcBef>
            </a:pPr>
            <a:r>
              <a:rPr lang="en-US" altLang="en-US" i="1" dirty="0">
                <a:solidFill>
                  <a:srgbClr val="680000"/>
                </a:solidFill>
                <a:effectLst>
                  <a:outerShdw blurRad="38100" dist="38100" dir="2700000" algn="tl">
                    <a:srgbClr val="000000">
                      <a:alpha val="43137"/>
                    </a:srgbClr>
                  </a:outerShdw>
                </a:effectLst>
              </a:rPr>
              <a:t>They were given power over unclean spirits.</a:t>
            </a:r>
          </a:p>
          <a:p>
            <a:pPr marL="225425" indent="-225425">
              <a:spcBef>
                <a:spcPct val="15000"/>
              </a:spcBef>
            </a:pPr>
            <a:r>
              <a:rPr lang="en-US" altLang="en-US" dirty="0"/>
              <a:t>He commands them to travel light.</a:t>
            </a:r>
          </a:p>
          <a:p>
            <a:pPr marL="407988" lvl="1" indent="-177800">
              <a:spcBef>
                <a:spcPct val="15000"/>
              </a:spcBef>
            </a:pPr>
            <a:r>
              <a:rPr lang="en-US" altLang="en-US" i="1" dirty="0">
                <a:solidFill>
                  <a:srgbClr val="680000"/>
                </a:solidFill>
                <a:effectLst>
                  <a:outerShdw blurRad="38100" dist="38100" dir="2700000" algn="tl">
                    <a:srgbClr val="000000">
                      <a:alpha val="43137"/>
                    </a:srgbClr>
                  </a:outerShdw>
                </a:effectLst>
              </a:rPr>
              <a:t>Take no bag, bread, coins, or extra clothing. (These restrictions were lifted for later missions, cf. Luke 22:35-36)</a:t>
            </a:r>
          </a:p>
          <a:p>
            <a:pPr marL="407988" lvl="1" indent="-177800">
              <a:spcBef>
                <a:spcPct val="15000"/>
              </a:spcBef>
            </a:pPr>
            <a:r>
              <a:rPr lang="en-US" altLang="en-US" i="1" dirty="0">
                <a:solidFill>
                  <a:srgbClr val="680000"/>
                </a:solidFill>
                <a:effectLst>
                  <a:outerShdw blurRad="38100" dist="38100" dir="2700000" algn="tl">
                    <a:srgbClr val="000000">
                      <a:alpha val="43137"/>
                    </a:srgbClr>
                  </a:outerShdw>
                </a:effectLst>
              </a:rPr>
              <a:t>Rely on the first offer of hospitality.</a:t>
            </a:r>
          </a:p>
          <a:p>
            <a:pPr marL="225425" indent="-225425">
              <a:spcBef>
                <a:spcPct val="15000"/>
              </a:spcBef>
            </a:pPr>
            <a:r>
              <a:rPr lang="en-US" altLang="en-US" dirty="0"/>
              <a:t>They are to leave any place their word is not received, shaking the dust from their feet (6:11).</a:t>
            </a:r>
          </a:p>
          <a:p>
            <a:pPr marL="225425" indent="-225425">
              <a:spcBef>
                <a:spcPct val="15000"/>
              </a:spcBef>
            </a:pPr>
            <a:r>
              <a:rPr lang="en-US" altLang="en-US" dirty="0"/>
              <a:t>They preach that people should </a:t>
            </a:r>
            <a:r>
              <a:rPr lang="en-US" altLang="en-US" b="1" dirty="0"/>
              <a:t>repent, </a:t>
            </a:r>
            <a:r>
              <a:rPr lang="en-US" altLang="en-US" dirty="0"/>
              <a:t>and they verify their message by performing miracles (6:12-13).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p:cTn id="7" dur="1000" fill="hold"/>
                                        <p:tgtEl>
                                          <p:spTgt spid="1576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7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76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7699">
                                            <p:txEl>
                                              <p:pRg st="1" end="1"/>
                                            </p:txEl>
                                          </p:spTgt>
                                        </p:tgtEl>
                                        <p:attrNameLst>
                                          <p:attrName>style.visibility</p:attrName>
                                        </p:attrNameLst>
                                      </p:cBhvr>
                                      <p:to>
                                        <p:strVal val="visible"/>
                                      </p:to>
                                    </p:set>
                                    <p:anim calcmode="lin" valueType="num">
                                      <p:cBhvr>
                                        <p:cTn id="14" dur="1000" fill="hold"/>
                                        <p:tgtEl>
                                          <p:spTgt spid="15769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576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76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7699">
                                            <p:txEl>
                                              <p:pRg st="2" end="2"/>
                                            </p:txEl>
                                          </p:spTgt>
                                        </p:tgtEl>
                                        <p:attrNameLst>
                                          <p:attrName>style.visibility</p:attrName>
                                        </p:attrNameLst>
                                      </p:cBhvr>
                                      <p:to>
                                        <p:strVal val="visible"/>
                                      </p:to>
                                    </p:set>
                                    <p:anim calcmode="lin" valueType="num">
                                      <p:cBhvr>
                                        <p:cTn id="21" dur="1000" fill="hold"/>
                                        <p:tgtEl>
                                          <p:spTgt spid="15769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576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57699">
                                            <p:txEl>
                                              <p:pRg st="2" end="2"/>
                                            </p:tx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57699">
                                            <p:txEl>
                                              <p:pRg st="3" end="3"/>
                                            </p:txEl>
                                          </p:spTgt>
                                        </p:tgtEl>
                                        <p:attrNameLst>
                                          <p:attrName>style.visibility</p:attrName>
                                        </p:attrNameLst>
                                      </p:cBhvr>
                                      <p:to>
                                        <p:strVal val="visible"/>
                                      </p:to>
                                    </p:set>
                                    <p:anim calcmode="lin" valueType="num">
                                      <p:cBhvr>
                                        <p:cTn id="26" dur="1000" fill="hold"/>
                                        <p:tgtEl>
                                          <p:spTgt spid="157699">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157699">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57699">
                                            <p:txEl>
                                              <p:pRg st="3" end="3"/>
                                            </p:tx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57699">
                                            <p:txEl>
                                              <p:pRg st="4" end="4"/>
                                            </p:txEl>
                                          </p:spTgt>
                                        </p:tgtEl>
                                        <p:attrNameLst>
                                          <p:attrName>style.visibility</p:attrName>
                                        </p:attrNameLst>
                                      </p:cBhvr>
                                      <p:to>
                                        <p:strVal val="visible"/>
                                      </p:to>
                                    </p:set>
                                    <p:anim calcmode="lin" valueType="num">
                                      <p:cBhvr>
                                        <p:cTn id="31" dur="1000" fill="hold"/>
                                        <p:tgtEl>
                                          <p:spTgt spid="157699">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15769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5769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57699">
                                            <p:txEl>
                                              <p:pRg st="5" end="5"/>
                                            </p:txEl>
                                          </p:spTgt>
                                        </p:tgtEl>
                                        <p:attrNameLst>
                                          <p:attrName>style.visibility</p:attrName>
                                        </p:attrNameLst>
                                      </p:cBhvr>
                                      <p:to>
                                        <p:strVal val="visible"/>
                                      </p:to>
                                    </p:set>
                                    <p:anim calcmode="lin" valueType="num">
                                      <p:cBhvr>
                                        <p:cTn id="38" dur="1000" fill="hold"/>
                                        <p:tgtEl>
                                          <p:spTgt spid="157699">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157699">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157699">
                                            <p:txEl>
                                              <p:pRg st="5" end="5"/>
                                            </p:tx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57699">
                                            <p:txEl>
                                              <p:pRg st="6" end="6"/>
                                            </p:txEl>
                                          </p:spTgt>
                                        </p:tgtEl>
                                        <p:attrNameLst>
                                          <p:attrName>style.visibility</p:attrName>
                                        </p:attrNameLst>
                                      </p:cBhvr>
                                      <p:to>
                                        <p:strVal val="visible"/>
                                      </p:to>
                                    </p:set>
                                    <p:anim calcmode="lin" valueType="num">
                                      <p:cBhvr>
                                        <p:cTn id="43" dur="1000" fill="hold"/>
                                        <p:tgtEl>
                                          <p:spTgt spid="157699">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157699">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157699">
                                            <p:txEl>
                                              <p:pRg st="6" end="6"/>
                                            </p:tx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57699">
                                            <p:txEl>
                                              <p:pRg st="7" end="7"/>
                                            </p:txEl>
                                          </p:spTgt>
                                        </p:tgtEl>
                                        <p:attrNameLst>
                                          <p:attrName>style.visibility</p:attrName>
                                        </p:attrNameLst>
                                      </p:cBhvr>
                                      <p:to>
                                        <p:strVal val="visible"/>
                                      </p:to>
                                    </p:set>
                                    <p:anim calcmode="lin" valueType="num">
                                      <p:cBhvr>
                                        <p:cTn id="48" dur="1000" fill="hold"/>
                                        <p:tgtEl>
                                          <p:spTgt spid="157699">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157699">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157699">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57699">
                                            <p:txEl>
                                              <p:pRg st="8" end="8"/>
                                            </p:txEl>
                                          </p:spTgt>
                                        </p:tgtEl>
                                        <p:attrNameLst>
                                          <p:attrName>style.visibility</p:attrName>
                                        </p:attrNameLst>
                                      </p:cBhvr>
                                      <p:to>
                                        <p:strVal val="visible"/>
                                      </p:to>
                                    </p:set>
                                    <p:anim calcmode="lin" valueType="num">
                                      <p:cBhvr>
                                        <p:cTn id="55" dur="1000" fill="hold"/>
                                        <p:tgtEl>
                                          <p:spTgt spid="157699">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157699">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157699">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57699">
                                            <p:txEl>
                                              <p:pRg st="9" end="9"/>
                                            </p:txEl>
                                          </p:spTgt>
                                        </p:tgtEl>
                                        <p:attrNameLst>
                                          <p:attrName>style.visibility</p:attrName>
                                        </p:attrNameLst>
                                      </p:cBhvr>
                                      <p:to>
                                        <p:strVal val="visible"/>
                                      </p:to>
                                    </p:set>
                                    <p:anim calcmode="lin" valueType="num">
                                      <p:cBhvr>
                                        <p:cTn id="62" dur="1000" fill="hold"/>
                                        <p:tgtEl>
                                          <p:spTgt spid="157699">
                                            <p:txEl>
                                              <p:pRg st="9" end="9"/>
                                            </p:txEl>
                                          </p:spTgt>
                                        </p:tgtEl>
                                        <p:attrNameLst>
                                          <p:attrName>ppt_w</p:attrName>
                                        </p:attrNameLst>
                                      </p:cBhvr>
                                      <p:tavLst>
                                        <p:tav tm="0">
                                          <p:val>
                                            <p:strVal val="#ppt_w*0.70"/>
                                          </p:val>
                                        </p:tav>
                                        <p:tav tm="100000">
                                          <p:val>
                                            <p:strVal val="#ppt_w"/>
                                          </p:val>
                                        </p:tav>
                                      </p:tavLst>
                                    </p:anim>
                                    <p:anim calcmode="lin" valueType="num">
                                      <p:cBhvr>
                                        <p:cTn id="63" dur="1000" fill="hold"/>
                                        <p:tgtEl>
                                          <p:spTgt spid="157699">
                                            <p:txEl>
                                              <p:pRg st="9" end="9"/>
                                            </p:txEl>
                                          </p:spTgt>
                                        </p:tgtEl>
                                        <p:attrNameLst>
                                          <p:attrName>ppt_h</p:attrName>
                                        </p:attrNameLst>
                                      </p:cBhvr>
                                      <p:tavLst>
                                        <p:tav tm="0">
                                          <p:val>
                                            <p:strVal val="#ppt_h"/>
                                          </p:val>
                                        </p:tav>
                                        <p:tav tm="100000">
                                          <p:val>
                                            <p:strVal val="#ppt_h"/>
                                          </p:val>
                                        </p:tav>
                                      </p:tavLst>
                                    </p:anim>
                                    <p:animEffect transition="in" filter="fade">
                                      <p:cBhvr>
                                        <p:cTn id="64" dur="1000"/>
                                        <p:tgtEl>
                                          <p:spTgt spid="157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685800" y="176317"/>
            <a:ext cx="8242174" cy="715224"/>
          </a:xfrm>
        </p:spPr>
        <p:txBody>
          <a:bodyPr>
            <a:normAutofit/>
          </a:bodyPr>
          <a:lstStyle/>
          <a:p>
            <a:r>
              <a:rPr lang="en-US" altLang="en-US" sz="3700">
                <a:latin typeface="Bernard MT Condensed" panose="02050806060905020404" pitchFamily="18" charset="0"/>
              </a:rPr>
              <a:t>The Message Spreads </a:t>
            </a:r>
            <a:r>
              <a:rPr lang="en-US" altLang="en-US" sz="3200" b="1"/>
              <a:t>(Mark 6:7—7:37) </a:t>
            </a:r>
            <a:endParaRPr lang="en-US" altLang="en-US" sz="37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8170166" cy="5509261"/>
          </a:xfrm>
        </p:spPr>
        <p:txBody>
          <a:bodyPr>
            <a:normAutofit/>
          </a:bodyPr>
          <a:lstStyle/>
          <a:p>
            <a:pPr marL="231775" lvl="0" indent="-231775">
              <a:lnSpc>
                <a:spcPct val="85000"/>
              </a:lnSpc>
              <a:spcBef>
                <a:spcPct val="15000"/>
              </a:spcBef>
              <a:buNone/>
            </a:pPr>
            <a:r>
              <a:rPr lang="en-US" altLang="en-US" sz="3200" b="1" dirty="0"/>
              <a:t>Herod Fears Jesus </a:t>
            </a:r>
            <a:r>
              <a:rPr lang="en-US" altLang="en-US" b="1" dirty="0"/>
              <a:t>(6:14-29</a:t>
            </a:r>
            <a:r>
              <a:rPr lang="en-US" altLang="en-US" dirty="0"/>
              <a:t>)</a:t>
            </a:r>
          </a:p>
          <a:p>
            <a:pPr marL="231775" lvl="0" indent="-231775">
              <a:lnSpc>
                <a:spcPct val="85000"/>
              </a:lnSpc>
              <a:spcBef>
                <a:spcPct val="15000"/>
              </a:spcBef>
            </a:pPr>
            <a:r>
              <a:rPr lang="en-US" altLang="en-US" dirty="0">
                <a:solidFill>
                  <a:prstClr val="black"/>
                </a:solidFill>
              </a:rPr>
              <a:t>Herod hears of Jesus, because His name had become well-known. Herod fears that Jesus is John the </a:t>
            </a:r>
            <a:r>
              <a:rPr lang="en-US" altLang="en-US" dirty="0" err="1">
                <a:solidFill>
                  <a:prstClr val="black"/>
                </a:solidFill>
              </a:rPr>
              <a:t>baptist</a:t>
            </a:r>
            <a:r>
              <a:rPr lang="en-US" altLang="en-US" dirty="0">
                <a:solidFill>
                  <a:prstClr val="black"/>
                </a:solidFill>
              </a:rPr>
              <a:t> raised from the dead (6:14-16).</a:t>
            </a:r>
          </a:p>
          <a:p>
            <a:pPr marL="630238" lvl="1" indent="-284163">
              <a:lnSpc>
                <a:spcPct val="85000"/>
              </a:lnSpc>
              <a:spcBef>
                <a:spcPct val="15000"/>
              </a:spcBef>
            </a:pPr>
            <a:r>
              <a:rPr lang="en-US" altLang="en-US" sz="2800" i="1" dirty="0">
                <a:solidFill>
                  <a:srgbClr val="680000"/>
                </a:solidFill>
                <a:effectLst>
                  <a:outerShdw blurRad="38100" dist="38100" dir="2700000" algn="tl">
                    <a:srgbClr val="000000">
                      <a:alpha val="43137"/>
                    </a:srgbClr>
                  </a:outerShdw>
                </a:effectLst>
              </a:rPr>
              <a:t>Others say that Jesus is Elijah, the Prophet, or one of the other prophets.</a:t>
            </a:r>
          </a:p>
          <a:p>
            <a:pPr marL="630238" lvl="1" indent="-284163">
              <a:lnSpc>
                <a:spcPct val="85000"/>
              </a:lnSpc>
              <a:spcBef>
                <a:spcPct val="15000"/>
              </a:spcBef>
            </a:pPr>
            <a:r>
              <a:rPr lang="en-US" altLang="en-US" sz="2800" i="1" dirty="0">
                <a:solidFill>
                  <a:srgbClr val="680000"/>
                </a:solidFill>
                <a:effectLst>
                  <a:outerShdw blurRad="38100" dist="38100" dir="2700000" algn="tl">
                    <a:srgbClr val="000000">
                      <a:alpha val="43137"/>
                    </a:srgbClr>
                  </a:outerShdw>
                </a:effectLst>
              </a:rPr>
              <a:t>Herod insists that He is John whom he had beheaded</a:t>
            </a:r>
            <a:r>
              <a:rPr lang="en-US" altLang="en-US" i="1" dirty="0">
                <a:solidFill>
                  <a:srgbClr val="680000"/>
                </a:solidFill>
                <a:effectLst>
                  <a:outerShdw blurRad="38100" dist="38100" dir="2700000" algn="tl">
                    <a:srgbClr val="000000">
                      <a:alpha val="43137"/>
                    </a:srgbClr>
                  </a:outerShdw>
                </a:effectLst>
              </a:rPr>
              <a:t>.</a:t>
            </a:r>
          </a:p>
          <a:p>
            <a:pPr marL="231775" lvl="0" indent="-231775">
              <a:lnSpc>
                <a:spcPct val="85000"/>
              </a:lnSpc>
              <a:spcBef>
                <a:spcPct val="15000"/>
              </a:spcBef>
            </a:pPr>
            <a:endParaRPr lang="en-US" altLang="en-US" dirty="0">
              <a:solidFill>
                <a:prstClr val="black"/>
              </a:solidFill>
            </a:endParaRPr>
          </a:p>
        </p:txBody>
      </p:sp>
    </p:spTree>
    <p:extLst>
      <p:ext uri="{BB962C8B-B14F-4D97-AF65-F5344CB8AC3E}">
        <p14:creationId xmlns:p14="http://schemas.microsoft.com/office/powerpoint/2010/main" val="100318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685800" y="176317"/>
            <a:ext cx="8242174" cy="715224"/>
          </a:xfrm>
        </p:spPr>
        <p:txBody>
          <a:bodyPr>
            <a:normAutofit/>
          </a:bodyPr>
          <a:lstStyle/>
          <a:p>
            <a:r>
              <a:rPr lang="en-US" altLang="en-US" sz="3700" dirty="0">
                <a:latin typeface="Bernard MT Condensed" panose="02050806060905020404" pitchFamily="18" charset="0"/>
              </a:rPr>
              <a:t>The Message Spreads </a:t>
            </a:r>
            <a:r>
              <a:rPr lang="en-US" altLang="en-US" sz="3200" b="1" dirty="0"/>
              <a:t>(Mark 6:7—7:37) </a:t>
            </a:r>
            <a:endParaRPr lang="en-US" altLang="en-US" sz="37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8242174" cy="5509261"/>
          </a:xfrm>
        </p:spPr>
        <p:txBody>
          <a:bodyPr>
            <a:normAutofit/>
          </a:bodyPr>
          <a:lstStyle/>
          <a:p>
            <a:pPr marL="231775" lvl="0" indent="-231775">
              <a:lnSpc>
                <a:spcPct val="85000"/>
              </a:lnSpc>
              <a:spcBef>
                <a:spcPct val="15000"/>
              </a:spcBef>
              <a:buNone/>
            </a:pPr>
            <a:r>
              <a:rPr lang="en-US" altLang="en-US" sz="3200" b="1" dirty="0"/>
              <a:t>Herod Fears Jesus </a:t>
            </a:r>
            <a:r>
              <a:rPr lang="en-US" altLang="en-US" b="1" dirty="0"/>
              <a:t>(6:14-29</a:t>
            </a:r>
            <a:r>
              <a:rPr lang="en-US" altLang="en-US" dirty="0"/>
              <a:t>)</a:t>
            </a:r>
          </a:p>
          <a:p>
            <a:pPr marL="231775" lvl="0" indent="-231775">
              <a:lnSpc>
                <a:spcPct val="85000"/>
              </a:lnSpc>
              <a:spcBef>
                <a:spcPct val="15000"/>
              </a:spcBef>
            </a:pPr>
            <a:r>
              <a:rPr lang="en-US" altLang="en-US" dirty="0">
                <a:solidFill>
                  <a:prstClr val="black"/>
                </a:solidFill>
              </a:rPr>
              <a:t>Herod’s dealings with John the Baptist (16:17-20)</a:t>
            </a:r>
          </a:p>
          <a:p>
            <a:pPr marL="461963" lvl="1" indent="-236538">
              <a:lnSpc>
                <a:spcPct val="85000"/>
              </a:lnSpc>
              <a:spcBef>
                <a:spcPct val="15000"/>
              </a:spcBef>
            </a:pPr>
            <a:r>
              <a:rPr lang="en-US" altLang="en-US" sz="2800" i="1" dirty="0">
                <a:solidFill>
                  <a:srgbClr val="680000"/>
                </a:solidFill>
                <a:effectLst>
                  <a:outerShdw blurRad="38100" dist="38100" dir="2700000" algn="tl">
                    <a:srgbClr val="000000">
                      <a:alpha val="43137"/>
                    </a:srgbClr>
                  </a:outerShdw>
                </a:effectLst>
              </a:rPr>
              <a:t>Herod had married Herodias, his brother Philip’s wife.</a:t>
            </a:r>
          </a:p>
          <a:p>
            <a:pPr marL="461963" lvl="1" indent="-236538">
              <a:lnSpc>
                <a:spcPct val="85000"/>
              </a:lnSpc>
              <a:spcBef>
                <a:spcPct val="15000"/>
              </a:spcBef>
            </a:pPr>
            <a:r>
              <a:rPr lang="en-US" altLang="en-US" sz="2800" i="1" dirty="0">
                <a:solidFill>
                  <a:srgbClr val="680000"/>
                </a:solidFill>
                <a:effectLst>
                  <a:outerShdw blurRad="38100" dist="38100" dir="2700000" algn="tl">
                    <a:srgbClr val="000000">
                      <a:alpha val="43137"/>
                    </a:srgbClr>
                  </a:outerShdw>
                </a:effectLst>
              </a:rPr>
              <a:t>John had said to Herod, “It is not lawful for you to have your brother’s wife.” </a:t>
            </a:r>
          </a:p>
          <a:p>
            <a:pPr marL="688975" lvl="2" indent="-227013">
              <a:lnSpc>
                <a:spcPct val="85000"/>
              </a:lnSpc>
              <a:spcBef>
                <a:spcPct val="15000"/>
              </a:spcBef>
            </a:pPr>
            <a:r>
              <a:rPr lang="en-US" altLang="en-US" sz="2800" dirty="0">
                <a:solidFill>
                  <a:prstClr val="black"/>
                </a:solidFill>
              </a:rPr>
              <a:t>John’s work was to prepare people to obey the Law of Christ. </a:t>
            </a:r>
            <a:r>
              <a:rPr lang="en-US" altLang="en-US" sz="2400" i="1" dirty="0">
                <a:solidFill>
                  <a:prstClr val="black"/>
                </a:solidFill>
              </a:rPr>
              <a:t>More on unscriptural marriages in Mark 10</a:t>
            </a:r>
            <a:endParaRPr lang="en-US" altLang="en-US" sz="2800" i="1" dirty="0">
              <a:solidFill>
                <a:prstClr val="black"/>
              </a:solidFill>
            </a:endParaRPr>
          </a:p>
          <a:p>
            <a:pPr marL="461963" lvl="1" indent="-236538">
              <a:lnSpc>
                <a:spcPct val="85000"/>
              </a:lnSpc>
              <a:spcBef>
                <a:spcPct val="15000"/>
              </a:spcBef>
            </a:pPr>
            <a:r>
              <a:rPr lang="en-US" altLang="en-US" sz="2800" i="1" dirty="0">
                <a:solidFill>
                  <a:srgbClr val="680000"/>
                </a:solidFill>
                <a:effectLst>
                  <a:outerShdw blurRad="38100" dist="38100" dir="2700000" algn="tl">
                    <a:srgbClr val="000000">
                      <a:alpha val="43137"/>
                    </a:srgbClr>
                  </a:outerShdw>
                </a:effectLst>
              </a:rPr>
              <a:t>Herod had imprisoned John for the sake of Herodias.</a:t>
            </a:r>
          </a:p>
          <a:p>
            <a:pPr marL="461963" lvl="1" indent="-236538">
              <a:lnSpc>
                <a:spcPct val="85000"/>
              </a:lnSpc>
              <a:spcBef>
                <a:spcPct val="15000"/>
              </a:spcBef>
            </a:pPr>
            <a:r>
              <a:rPr lang="en-US" altLang="en-US" sz="2800" i="1" dirty="0">
                <a:solidFill>
                  <a:srgbClr val="680000"/>
                </a:solidFill>
                <a:effectLst>
                  <a:outerShdw blurRad="38100" dist="38100" dir="2700000" algn="tl">
                    <a:srgbClr val="000000">
                      <a:alpha val="43137"/>
                    </a:srgbClr>
                  </a:outerShdw>
                </a:effectLst>
              </a:rPr>
              <a:t>Herodias wanted to kill John, but she could not because Herod protected him.</a:t>
            </a:r>
          </a:p>
          <a:p>
            <a:pPr marL="461963" lvl="1" indent="-236538">
              <a:lnSpc>
                <a:spcPct val="85000"/>
              </a:lnSpc>
              <a:spcBef>
                <a:spcPct val="15000"/>
              </a:spcBef>
            </a:pPr>
            <a:r>
              <a:rPr lang="en-US" altLang="en-US" sz="2800" i="1" dirty="0">
                <a:solidFill>
                  <a:srgbClr val="680000"/>
                </a:solidFill>
                <a:effectLst>
                  <a:outerShdw blurRad="38100" dist="38100" dir="2700000" algn="tl">
                    <a:srgbClr val="000000">
                      <a:alpha val="43137"/>
                    </a:srgbClr>
                  </a:outerShdw>
                </a:effectLst>
              </a:rPr>
              <a:t>Herod respected John and listened to his teaching.</a:t>
            </a:r>
          </a:p>
        </p:txBody>
      </p:sp>
    </p:spTree>
    <p:extLst>
      <p:ext uri="{BB962C8B-B14F-4D97-AF65-F5344CB8AC3E}">
        <p14:creationId xmlns:p14="http://schemas.microsoft.com/office/powerpoint/2010/main" val="2837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 calcmode="lin" valueType="num">
                                      <p:cBhvr>
                                        <p:cTn id="7" dur="1000" fill="hold"/>
                                        <p:tgtEl>
                                          <p:spTgt spid="140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0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0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 calcmode="lin" valueType="num">
                                      <p:cBhvr>
                                        <p:cTn id="14" dur="1000" fill="hold"/>
                                        <p:tgtEl>
                                          <p:spTgt spid="1402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02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0291">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40291">
                                            <p:txEl>
                                              <p:pRg st="2" end="2"/>
                                            </p:txEl>
                                          </p:spTgt>
                                        </p:tgtEl>
                                        <p:attrNameLst>
                                          <p:attrName>style.visibility</p:attrName>
                                        </p:attrNameLst>
                                      </p:cBhvr>
                                      <p:to>
                                        <p:strVal val="visible"/>
                                      </p:to>
                                    </p:set>
                                    <p:anim calcmode="lin" valueType="num">
                                      <p:cBhvr>
                                        <p:cTn id="19" dur="1000" fill="hold"/>
                                        <p:tgtEl>
                                          <p:spTgt spid="14029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4029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40291">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40291">
                                            <p:txEl>
                                              <p:pRg st="3" end="3"/>
                                            </p:txEl>
                                          </p:spTgt>
                                        </p:tgtEl>
                                        <p:attrNameLst>
                                          <p:attrName>style.visibility</p:attrName>
                                        </p:attrNameLst>
                                      </p:cBhvr>
                                      <p:to>
                                        <p:strVal val="visible"/>
                                      </p:to>
                                    </p:set>
                                    <p:anim calcmode="lin" valueType="num">
                                      <p:cBhvr>
                                        <p:cTn id="24" dur="1000" fill="hold"/>
                                        <p:tgtEl>
                                          <p:spTgt spid="140291">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40291">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40291">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40291">
                                            <p:txEl>
                                              <p:pRg st="4" end="4"/>
                                            </p:txEl>
                                          </p:spTgt>
                                        </p:tgtEl>
                                        <p:attrNameLst>
                                          <p:attrName>style.visibility</p:attrName>
                                        </p:attrNameLst>
                                      </p:cBhvr>
                                      <p:to>
                                        <p:strVal val="visible"/>
                                      </p:to>
                                    </p:set>
                                    <p:anim calcmode="lin" valueType="num">
                                      <p:cBhvr>
                                        <p:cTn id="29" dur="1000" fill="hold"/>
                                        <p:tgtEl>
                                          <p:spTgt spid="140291">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140291">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14029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40291">
                                            <p:txEl>
                                              <p:pRg st="5" end="5"/>
                                            </p:txEl>
                                          </p:spTgt>
                                        </p:tgtEl>
                                        <p:attrNameLst>
                                          <p:attrName>style.visibility</p:attrName>
                                        </p:attrNameLst>
                                      </p:cBhvr>
                                      <p:to>
                                        <p:strVal val="visible"/>
                                      </p:to>
                                    </p:set>
                                    <p:anim calcmode="lin" valueType="num">
                                      <p:cBhvr>
                                        <p:cTn id="36" dur="1000" fill="hold"/>
                                        <p:tgtEl>
                                          <p:spTgt spid="140291">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140291">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140291">
                                            <p:txEl>
                                              <p:pRg st="5" end="5"/>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40291">
                                            <p:txEl>
                                              <p:pRg st="6" end="6"/>
                                            </p:txEl>
                                          </p:spTgt>
                                        </p:tgtEl>
                                        <p:attrNameLst>
                                          <p:attrName>style.visibility</p:attrName>
                                        </p:attrNameLst>
                                      </p:cBhvr>
                                      <p:to>
                                        <p:strVal val="visible"/>
                                      </p:to>
                                    </p:set>
                                    <p:anim calcmode="lin" valueType="num">
                                      <p:cBhvr>
                                        <p:cTn id="41" dur="1000" fill="hold"/>
                                        <p:tgtEl>
                                          <p:spTgt spid="140291">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140291">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140291">
                                            <p:txEl>
                                              <p:pRg st="6" end="6"/>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40291">
                                            <p:txEl>
                                              <p:pRg st="7" end="7"/>
                                            </p:txEl>
                                          </p:spTgt>
                                        </p:tgtEl>
                                        <p:attrNameLst>
                                          <p:attrName>style.visibility</p:attrName>
                                        </p:attrNameLst>
                                      </p:cBhvr>
                                      <p:to>
                                        <p:strVal val="visible"/>
                                      </p:to>
                                    </p:set>
                                    <p:anim calcmode="lin" valueType="num">
                                      <p:cBhvr>
                                        <p:cTn id="46" dur="1000" fill="hold"/>
                                        <p:tgtEl>
                                          <p:spTgt spid="140291">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140291">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140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5" name="Picture 7">
            <a:extLst>
              <a:ext uri="{FF2B5EF4-FFF2-40B4-BE49-F238E27FC236}">
                <a16:creationId xmlns:a16="http://schemas.microsoft.com/office/drawing/2014/main" id="{D07A3BDE-D6FE-4010-9780-54615C71B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296400" cy="7162800"/>
          </a:xfrm>
          <a:prstGeom prst="rect">
            <a:avLst/>
          </a:prstGeom>
          <a:noFill/>
          <a:extLst>
            <a:ext uri="{909E8E84-426E-40DD-AFC4-6F175D3DCCD1}">
              <a14:hiddenFill xmlns:a14="http://schemas.microsoft.com/office/drawing/2010/main">
                <a:solidFill>
                  <a:srgbClr val="FFFFFF"/>
                </a:solidFill>
              </a14:hiddenFill>
            </a:ext>
          </a:extLst>
        </p:spPr>
      </p:pic>
      <p:sp>
        <p:nvSpPr>
          <p:cNvPr id="165896" name="Rectangle 8">
            <a:extLst>
              <a:ext uri="{FF2B5EF4-FFF2-40B4-BE49-F238E27FC236}">
                <a16:creationId xmlns:a16="http://schemas.microsoft.com/office/drawing/2014/main" id="{1863C19E-42EF-46B8-B94B-ACDE336BDE3F}"/>
              </a:ext>
            </a:extLst>
          </p:cNvPr>
          <p:cNvSpPr>
            <a:spLocks noChangeArrowheads="1"/>
          </p:cNvSpPr>
          <p:nvPr/>
        </p:nvSpPr>
        <p:spPr bwMode="auto">
          <a:xfrm>
            <a:off x="3200400" y="2209800"/>
            <a:ext cx="1752600" cy="990600"/>
          </a:xfrm>
          <a:prstGeom prst="rect">
            <a:avLst/>
          </a:prstGeom>
          <a:solidFill>
            <a:srgbClr val="FF0000">
              <a:alpha val="10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7" name="Rectangle 9">
            <a:extLst>
              <a:ext uri="{FF2B5EF4-FFF2-40B4-BE49-F238E27FC236}">
                <a16:creationId xmlns:a16="http://schemas.microsoft.com/office/drawing/2014/main" id="{876E8245-BBC9-4005-9329-2C7E533F93E6}"/>
              </a:ext>
            </a:extLst>
          </p:cNvPr>
          <p:cNvSpPr>
            <a:spLocks noChangeArrowheads="1"/>
          </p:cNvSpPr>
          <p:nvPr/>
        </p:nvSpPr>
        <p:spPr bwMode="auto">
          <a:xfrm>
            <a:off x="5105400" y="2209800"/>
            <a:ext cx="1752600" cy="1752600"/>
          </a:xfrm>
          <a:prstGeom prst="rect">
            <a:avLst/>
          </a:prstGeom>
          <a:solidFill>
            <a:srgbClr val="FF0000">
              <a:alpha val="10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8" name="Rectangle 10">
            <a:extLst>
              <a:ext uri="{FF2B5EF4-FFF2-40B4-BE49-F238E27FC236}">
                <a16:creationId xmlns:a16="http://schemas.microsoft.com/office/drawing/2014/main" id="{843E53AE-5D36-441B-A7F5-8DA3B6D90B7D}"/>
              </a:ext>
            </a:extLst>
          </p:cNvPr>
          <p:cNvSpPr>
            <a:spLocks noChangeArrowheads="1"/>
          </p:cNvSpPr>
          <p:nvPr/>
        </p:nvSpPr>
        <p:spPr bwMode="auto">
          <a:xfrm>
            <a:off x="228600" y="3962400"/>
            <a:ext cx="1981200" cy="1219200"/>
          </a:xfrm>
          <a:prstGeom prst="rect">
            <a:avLst/>
          </a:prstGeom>
          <a:solidFill>
            <a:srgbClr val="660066">
              <a:alpha val="10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9" name="Rectangle 11">
            <a:extLst>
              <a:ext uri="{FF2B5EF4-FFF2-40B4-BE49-F238E27FC236}">
                <a16:creationId xmlns:a16="http://schemas.microsoft.com/office/drawing/2014/main" id="{7A7BD95C-AB7B-412D-B3B0-3D1D116A5ED0}"/>
              </a:ext>
            </a:extLst>
          </p:cNvPr>
          <p:cNvSpPr>
            <a:spLocks noChangeArrowheads="1"/>
          </p:cNvSpPr>
          <p:nvPr/>
        </p:nvSpPr>
        <p:spPr bwMode="auto">
          <a:xfrm>
            <a:off x="76200" y="5715000"/>
            <a:ext cx="1447800" cy="914400"/>
          </a:xfrm>
          <a:prstGeom prst="rect">
            <a:avLst/>
          </a:prstGeom>
          <a:solidFill>
            <a:srgbClr val="660066">
              <a:alpha val="10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00" name="Rectangle 12">
            <a:extLst>
              <a:ext uri="{FF2B5EF4-FFF2-40B4-BE49-F238E27FC236}">
                <a16:creationId xmlns:a16="http://schemas.microsoft.com/office/drawing/2014/main" id="{03021A82-9D38-4FA9-B32D-37089134C25B}"/>
              </a:ext>
            </a:extLst>
          </p:cNvPr>
          <p:cNvSpPr>
            <a:spLocks noChangeArrowheads="1"/>
          </p:cNvSpPr>
          <p:nvPr/>
        </p:nvSpPr>
        <p:spPr bwMode="auto">
          <a:xfrm>
            <a:off x="3505200" y="-76200"/>
            <a:ext cx="1905000" cy="1066800"/>
          </a:xfrm>
          <a:prstGeom prst="rect">
            <a:avLst/>
          </a:prstGeom>
          <a:solidFill>
            <a:srgbClr val="660066">
              <a:alpha val="10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1" name="Picture 5">
            <a:extLst>
              <a:ext uri="{FF2B5EF4-FFF2-40B4-BE49-F238E27FC236}">
                <a16:creationId xmlns:a16="http://schemas.microsoft.com/office/drawing/2014/main" id="{4CFAAC40-C208-457C-A259-FEC8829CA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382000" cy="8382000"/>
          </a:xfrm>
          <a:prstGeom prst="rect">
            <a:avLst/>
          </a:prstGeom>
          <a:noFill/>
          <a:extLst>
            <a:ext uri="{909E8E84-426E-40DD-AFC4-6F175D3DCCD1}">
              <a14:hiddenFill xmlns:a14="http://schemas.microsoft.com/office/drawing/2010/main">
                <a:solidFill>
                  <a:srgbClr val="FFFFFF"/>
                </a:solidFill>
              </a14:hiddenFill>
            </a:ext>
          </a:extLst>
        </p:spPr>
      </p:pic>
      <p:sp>
        <p:nvSpPr>
          <p:cNvPr id="167942" name="WordArt 6">
            <a:extLst>
              <a:ext uri="{FF2B5EF4-FFF2-40B4-BE49-F238E27FC236}">
                <a16:creationId xmlns:a16="http://schemas.microsoft.com/office/drawing/2014/main" id="{DE83AF75-E446-4FC3-A930-E83BBC079E76}"/>
              </a:ext>
            </a:extLst>
          </p:cNvPr>
          <p:cNvSpPr>
            <a:spLocks noChangeArrowheads="1" noChangeShapeType="1" noTextEdit="1"/>
          </p:cNvSpPr>
          <p:nvPr/>
        </p:nvSpPr>
        <p:spPr bwMode="auto">
          <a:xfrm>
            <a:off x="5257800" y="85725"/>
            <a:ext cx="32004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Tx/>
              <a:buNone/>
            </a:pPr>
            <a:r>
              <a:rPr lang="en-US" sz="3600" kern="10" dirty="0">
                <a:solidFill>
                  <a:srgbClr val="336699"/>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Herod's Kingdom</a:t>
            </a:r>
          </a:p>
        </p:txBody>
      </p:sp>
      <p:sp>
        <p:nvSpPr>
          <p:cNvPr id="2" name="Oval 1">
            <a:extLst>
              <a:ext uri="{FF2B5EF4-FFF2-40B4-BE49-F238E27FC236}">
                <a16:creationId xmlns:a16="http://schemas.microsoft.com/office/drawing/2014/main" id="{3515BCF9-641E-4276-B813-F225096F6604}"/>
              </a:ext>
            </a:extLst>
          </p:cNvPr>
          <p:cNvSpPr/>
          <p:nvPr/>
        </p:nvSpPr>
        <p:spPr>
          <a:xfrm>
            <a:off x="4876800" y="3886199"/>
            <a:ext cx="1600200" cy="523875"/>
          </a:xfrm>
          <a:prstGeom prst="ellipse">
            <a:avLst/>
          </a:prstGeom>
          <a:noFill/>
          <a:ln w="57150">
            <a:solidFill>
              <a:srgbClr val="B82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9DFB46BD-975C-44A7-8768-318E68FAF33E}"/>
              </a:ext>
            </a:extLst>
          </p:cNvPr>
          <p:cNvSpPr/>
          <p:nvPr/>
        </p:nvSpPr>
        <p:spPr>
          <a:xfrm>
            <a:off x="4267200" y="4916384"/>
            <a:ext cx="304800" cy="381000"/>
          </a:xfrm>
          <a:prstGeom prst="star5">
            <a:avLst>
              <a:gd name="adj" fmla="val 27556"/>
              <a:gd name="hf" fmla="val 105146"/>
              <a:gd name="vf" fmla="val 110557"/>
            </a:avLst>
          </a:prstGeom>
          <a:solidFill>
            <a:srgbClr val="A50021"/>
          </a:solidFill>
          <a:ln>
            <a:solidFill>
              <a:srgbClr val="B82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D7C5C8-61E1-479B-84C7-9B30CD7F919C}"/>
              </a:ext>
            </a:extLst>
          </p:cNvPr>
          <p:cNvPicPr>
            <a:picLocks noChangeAspect="1"/>
          </p:cNvPicPr>
          <p:nvPr/>
        </p:nvPicPr>
        <p:blipFill rotWithShape="1">
          <a:blip r:embed="rId2"/>
          <a:srcRect t="5923" r="-2" b="-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Picture 7">
            <a:extLst>
              <a:ext uri="{FF2B5EF4-FFF2-40B4-BE49-F238E27FC236}">
                <a16:creationId xmlns:a16="http://schemas.microsoft.com/office/drawing/2014/main" id="{8D7F2DB6-ED48-48D2-8009-24688C7025B1}"/>
              </a:ext>
            </a:extLst>
          </p:cNvPr>
          <p:cNvPicPr>
            <a:picLocks noChangeAspect="1"/>
          </p:cNvPicPr>
          <p:nvPr/>
        </p:nvPicPr>
        <p:blipFill rotWithShape="1">
          <a:blip r:embed="rId3"/>
          <a:srcRect r="8369" b="3"/>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1" name="Freeform: Shape 2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5CB34A2-00B7-4021-812A-179F25D8D47F}"/>
              </a:ext>
            </a:extLst>
          </p:cNvPr>
          <p:cNvSpPr>
            <a:spLocks noGrp="1"/>
          </p:cNvSpPr>
          <p:nvPr>
            <p:ph type="title"/>
          </p:nvPr>
        </p:nvSpPr>
        <p:spPr>
          <a:xfrm>
            <a:off x="336042" y="859536"/>
            <a:ext cx="3624601" cy="1243584"/>
          </a:xfrm>
        </p:spPr>
        <p:txBody>
          <a:bodyPr>
            <a:normAutofit/>
          </a:bodyPr>
          <a:lstStyle/>
          <a:p>
            <a:r>
              <a:rPr lang="en-US" sz="4800">
                <a:latin typeface="Bernard MT Condensed" panose="02050806060905020404" pitchFamily="18" charset="0"/>
              </a:rPr>
              <a:t>Machaerus</a:t>
            </a:r>
            <a:endParaRPr lang="en-US" sz="4800" dirty="0">
              <a:latin typeface="Bernard MT Condensed" panose="02050806060905020404" pitchFamily="18" charset="0"/>
            </a:endParaRPr>
          </a:p>
        </p:txBody>
      </p:sp>
      <p:sp>
        <p:nvSpPr>
          <p:cNvPr id="25" name="Rectangle 2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7" name="Rectangle 2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210C5A7-E0B5-445B-A9C3-4B6650956CCE}"/>
              </a:ext>
            </a:extLst>
          </p:cNvPr>
          <p:cNvSpPr>
            <a:spLocks noGrp="1"/>
          </p:cNvSpPr>
          <p:nvPr>
            <p:ph idx="1"/>
          </p:nvPr>
        </p:nvSpPr>
        <p:spPr>
          <a:xfrm>
            <a:off x="81307" y="2304298"/>
            <a:ext cx="4469487" cy="4553702"/>
          </a:xfrm>
        </p:spPr>
        <p:txBody>
          <a:bodyPr>
            <a:normAutofit fontScale="92500" lnSpcReduction="10000"/>
          </a:bodyPr>
          <a:lstStyle/>
          <a:p>
            <a:r>
              <a:rPr lang="en-US" dirty="0"/>
              <a:t>Josephus records that Herod sent John to </a:t>
            </a:r>
            <a:r>
              <a:rPr lang="en-US" dirty="0" err="1"/>
              <a:t>Machaerus</a:t>
            </a:r>
            <a:r>
              <a:rPr lang="en-US" dirty="0"/>
              <a:t> where he was imprisoned and put to death. </a:t>
            </a:r>
            <a:r>
              <a:rPr lang="en-US" sz="1700" dirty="0"/>
              <a:t>(Antiquities 18:116-119)</a:t>
            </a:r>
            <a:endParaRPr lang="en-US" dirty="0"/>
          </a:p>
          <a:p>
            <a:r>
              <a:rPr lang="en-US" dirty="0"/>
              <a:t>“</a:t>
            </a:r>
            <a:r>
              <a:rPr lang="en-US" dirty="0" err="1"/>
              <a:t>Machaerus</a:t>
            </a:r>
            <a:r>
              <a:rPr lang="en-US" dirty="0"/>
              <a:t> has an impressive location overlooking the Dead Sea from the east. The citadel is located about 2300 feet above sea level. This would make it about 3600 feet above the Dead Sea.”          </a:t>
            </a:r>
            <a:r>
              <a:rPr lang="en-US" sz="1700" dirty="0"/>
              <a:t>(Quote &amp; photos by Ferrell Jenkins).</a:t>
            </a:r>
          </a:p>
        </p:txBody>
      </p:sp>
    </p:spTree>
    <p:extLst>
      <p:ext uri="{BB962C8B-B14F-4D97-AF65-F5344CB8AC3E}">
        <p14:creationId xmlns:p14="http://schemas.microsoft.com/office/powerpoint/2010/main" val="165977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685800" y="176317"/>
            <a:ext cx="8242174" cy="715224"/>
          </a:xfrm>
        </p:spPr>
        <p:txBody>
          <a:bodyPr>
            <a:normAutofit/>
          </a:bodyPr>
          <a:lstStyle/>
          <a:p>
            <a:r>
              <a:rPr lang="en-US" altLang="en-US" sz="3700" dirty="0">
                <a:latin typeface="Bernard MT Condensed" panose="02050806060905020404" pitchFamily="18" charset="0"/>
              </a:rPr>
              <a:t>The Message Spreads </a:t>
            </a:r>
            <a:r>
              <a:rPr lang="en-US" altLang="en-US" sz="3200" b="1" dirty="0"/>
              <a:t>(Mark 6:7—7:37) </a:t>
            </a:r>
            <a:endParaRPr lang="en-US" altLang="en-US" sz="37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8242174" cy="5509261"/>
          </a:xfrm>
        </p:spPr>
        <p:txBody>
          <a:bodyPr>
            <a:normAutofit/>
          </a:bodyPr>
          <a:lstStyle/>
          <a:p>
            <a:pPr marL="231775" lvl="0" indent="-231775">
              <a:lnSpc>
                <a:spcPct val="85000"/>
              </a:lnSpc>
              <a:spcBef>
                <a:spcPct val="15000"/>
              </a:spcBef>
              <a:buNone/>
            </a:pPr>
            <a:r>
              <a:rPr lang="en-US" altLang="en-US" sz="3500" b="1" dirty="0"/>
              <a:t>Herod Fears Jesus (6:14-29</a:t>
            </a:r>
            <a:r>
              <a:rPr lang="en-US" altLang="en-US" sz="3500" dirty="0"/>
              <a:t>)</a:t>
            </a:r>
          </a:p>
          <a:p>
            <a:pPr marL="231775" indent="-231775">
              <a:lnSpc>
                <a:spcPct val="85000"/>
              </a:lnSpc>
              <a:spcBef>
                <a:spcPct val="15000"/>
              </a:spcBef>
            </a:pPr>
            <a:r>
              <a:rPr lang="en-US" altLang="en-US" sz="3000" dirty="0"/>
              <a:t>Herod’s birthday feast occasions an opportunity for Herodias to have John killed (6:21-29).</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The daughter of Herodias dances and pleases Herod.</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He promises her whatever she wants up to half his kingdom.</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Herodias instructs her to ask for the head of John. </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Herod is sorry, but fulfills her request “because of the oaths and because of those who sat with him.”</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The executioner beheads John in prison and brings the head to the girl who then presents it to Herodias.</a:t>
            </a:r>
          </a:p>
          <a:p>
            <a:pPr marL="463550" lvl="1" indent="-238125">
              <a:lnSpc>
                <a:spcPct val="85000"/>
              </a:lnSpc>
              <a:spcBef>
                <a:spcPts val="0"/>
              </a:spcBef>
            </a:pPr>
            <a:r>
              <a:rPr lang="en-US" altLang="en-US" sz="2800" i="1" dirty="0">
                <a:solidFill>
                  <a:srgbClr val="680000"/>
                </a:solidFill>
                <a:effectLst>
                  <a:outerShdw blurRad="38100" dist="38100" dir="2700000" algn="tl">
                    <a:srgbClr val="000000">
                      <a:alpha val="43137"/>
                    </a:srgbClr>
                  </a:outerShdw>
                </a:effectLst>
              </a:rPr>
              <a:t>John’s disciples take the corpse and bury it.</a:t>
            </a:r>
            <a:endParaRPr lang="en-US" altLang="en-US" i="1" dirty="0">
              <a:solidFill>
                <a:srgbClr val="68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692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0291">
                                            <p:txEl>
                                              <p:pRg st="2" end="2"/>
                                            </p:txEl>
                                          </p:spTgt>
                                        </p:tgtEl>
                                        <p:attrNameLst>
                                          <p:attrName>style.visibility</p:attrName>
                                        </p:attrNameLst>
                                      </p:cBhvr>
                                      <p:to>
                                        <p:strVal val="visible"/>
                                      </p:to>
                                    </p:set>
                                    <p:animEffect transition="in" filter="fade">
                                      <p:cBhvr>
                                        <p:cTn id="7" dur="1000"/>
                                        <p:tgtEl>
                                          <p:spTgt spid="140291">
                                            <p:txEl>
                                              <p:pRg st="2" end="2"/>
                                            </p:txEl>
                                          </p:spTgt>
                                        </p:tgtEl>
                                      </p:cBhvr>
                                    </p:animEffect>
                                    <p:anim calcmode="lin" valueType="num">
                                      <p:cBhvr>
                                        <p:cTn id="8"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0291">
                                            <p:txEl>
                                              <p:pRg st="3" end="3"/>
                                            </p:txEl>
                                          </p:spTgt>
                                        </p:tgtEl>
                                        <p:attrNameLst>
                                          <p:attrName>style.visibility</p:attrName>
                                        </p:attrNameLst>
                                      </p:cBhvr>
                                      <p:to>
                                        <p:strVal val="visible"/>
                                      </p:to>
                                    </p:set>
                                    <p:animEffect transition="in" filter="fade">
                                      <p:cBhvr>
                                        <p:cTn id="14" dur="1000"/>
                                        <p:tgtEl>
                                          <p:spTgt spid="140291">
                                            <p:txEl>
                                              <p:pRg st="3" end="3"/>
                                            </p:txEl>
                                          </p:spTgt>
                                        </p:tgtEl>
                                      </p:cBhvr>
                                    </p:animEffect>
                                    <p:anim calcmode="lin" valueType="num">
                                      <p:cBhvr>
                                        <p:cTn id="15"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0291">
                                            <p:txEl>
                                              <p:pRg st="4" end="4"/>
                                            </p:txEl>
                                          </p:spTgt>
                                        </p:tgtEl>
                                        <p:attrNameLst>
                                          <p:attrName>style.visibility</p:attrName>
                                        </p:attrNameLst>
                                      </p:cBhvr>
                                      <p:to>
                                        <p:strVal val="visible"/>
                                      </p:to>
                                    </p:set>
                                    <p:animEffect transition="in" filter="fade">
                                      <p:cBhvr>
                                        <p:cTn id="21" dur="1000"/>
                                        <p:tgtEl>
                                          <p:spTgt spid="140291">
                                            <p:txEl>
                                              <p:pRg st="4" end="4"/>
                                            </p:txEl>
                                          </p:spTgt>
                                        </p:tgtEl>
                                      </p:cBhvr>
                                    </p:animEffect>
                                    <p:anim calcmode="lin" valueType="num">
                                      <p:cBhvr>
                                        <p:cTn id="22"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0291">
                                            <p:txEl>
                                              <p:pRg st="5" end="5"/>
                                            </p:txEl>
                                          </p:spTgt>
                                        </p:tgtEl>
                                        <p:attrNameLst>
                                          <p:attrName>style.visibility</p:attrName>
                                        </p:attrNameLst>
                                      </p:cBhvr>
                                      <p:to>
                                        <p:strVal val="visible"/>
                                      </p:to>
                                    </p:set>
                                    <p:animEffect transition="in" filter="fade">
                                      <p:cBhvr>
                                        <p:cTn id="28" dur="1000"/>
                                        <p:tgtEl>
                                          <p:spTgt spid="140291">
                                            <p:txEl>
                                              <p:pRg st="5" end="5"/>
                                            </p:txEl>
                                          </p:spTgt>
                                        </p:tgtEl>
                                      </p:cBhvr>
                                    </p:animEffect>
                                    <p:anim calcmode="lin" valueType="num">
                                      <p:cBhvr>
                                        <p:cTn id="29"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0291">
                                            <p:txEl>
                                              <p:pRg st="6" end="6"/>
                                            </p:txEl>
                                          </p:spTgt>
                                        </p:tgtEl>
                                        <p:attrNameLst>
                                          <p:attrName>style.visibility</p:attrName>
                                        </p:attrNameLst>
                                      </p:cBhvr>
                                      <p:to>
                                        <p:strVal val="visible"/>
                                      </p:to>
                                    </p:set>
                                    <p:animEffect transition="in" filter="fade">
                                      <p:cBhvr>
                                        <p:cTn id="35" dur="1000"/>
                                        <p:tgtEl>
                                          <p:spTgt spid="140291">
                                            <p:txEl>
                                              <p:pRg st="6" end="6"/>
                                            </p:txEl>
                                          </p:spTgt>
                                        </p:tgtEl>
                                      </p:cBhvr>
                                    </p:animEffect>
                                    <p:anim calcmode="lin" valueType="num">
                                      <p:cBhvr>
                                        <p:cTn id="36" dur="1000" fill="hold"/>
                                        <p:tgtEl>
                                          <p:spTgt spid="14029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4029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0291">
                                            <p:txEl>
                                              <p:pRg st="7" end="7"/>
                                            </p:txEl>
                                          </p:spTgt>
                                        </p:tgtEl>
                                        <p:attrNameLst>
                                          <p:attrName>style.visibility</p:attrName>
                                        </p:attrNameLst>
                                      </p:cBhvr>
                                      <p:to>
                                        <p:strVal val="visible"/>
                                      </p:to>
                                    </p:set>
                                    <p:animEffect transition="in" filter="fade">
                                      <p:cBhvr>
                                        <p:cTn id="42" dur="1000"/>
                                        <p:tgtEl>
                                          <p:spTgt spid="140291">
                                            <p:txEl>
                                              <p:pRg st="7" end="7"/>
                                            </p:txEl>
                                          </p:spTgt>
                                        </p:tgtEl>
                                      </p:cBhvr>
                                    </p:animEffect>
                                    <p:anim calcmode="lin" valueType="num">
                                      <p:cBhvr>
                                        <p:cTn id="43" dur="1000" fill="hold"/>
                                        <p:tgtEl>
                                          <p:spTgt spid="14029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402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1648</Words>
  <Application>Microsoft Office PowerPoint</Application>
  <PresentationFormat>On-screen Show (4:3)</PresentationFormat>
  <Paragraphs>147</Paragraphs>
  <Slides>24</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Agency FB</vt:lpstr>
      <vt:lpstr>Arial</vt:lpstr>
      <vt:lpstr>Berlin Sans FB Demi</vt:lpstr>
      <vt:lpstr>Bernard MT Condensed</vt:lpstr>
      <vt:lpstr>Calibri</vt:lpstr>
      <vt:lpstr>Calibri Light</vt:lpstr>
      <vt:lpstr>Rage Italic</vt:lpstr>
      <vt:lpstr>Rockwell</vt:lpstr>
      <vt:lpstr>The Hand</vt:lpstr>
      <vt:lpstr>The Serif Hand Black</vt:lpstr>
      <vt:lpstr>Times New Roman</vt:lpstr>
      <vt:lpstr>Office Theme</vt:lpstr>
      <vt:lpstr>SketchyVTI</vt:lpstr>
      <vt:lpstr>A Study of the Gospel  of Mark</vt:lpstr>
      <vt:lpstr>The Message Spreads Mark 6:7—7:37 </vt:lpstr>
      <vt:lpstr>The Message Spreads</vt:lpstr>
      <vt:lpstr>The Message Spreads (Mark 6:7—7:37) </vt:lpstr>
      <vt:lpstr>The Message Spreads (Mark 6:7—7:37) </vt:lpstr>
      <vt:lpstr>PowerPoint Presentation</vt:lpstr>
      <vt:lpstr>PowerPoint Presentation</vt:lpstr>
      <vt:lpstr>Machaerus</vt:lpstr>
      <vt:lpstr>The Message Spreads (Mark 6:7—7:37) </vt:lpstr>
      <vt:lpstr>The Message Spreads (Mark 6:7—7:37) </vt:lpstr>
      <vt:lpstr>An Unsuccessful Attempt at Rest (Mark 6:30-44)</vt:lpstr>
      <vt:lpstr>An Unsuccessful Attempt at Rest    - Feeding the 5,000 (Mark 6:30-44)</vt:lpstr>
      <vt:lpstr>Feeding the 5,000      (Mark 6:38-43) </vt:lpstr>
      <vt:lpstr>The Trip Back Across the Sea  (Mark 6:45-52)</vt:lpstr>
      <vt:lpstr>Jesus Walks on Water  (Mark 6:45-52)</vt:lpstr>
      <vt:lpstr>Healing the Sick in Gennesaret  (Mark 6:53-56)</vt:lpstr>
      <vt:lpstr>Jesus VS. Traditions (Mark 7:1-13)</vt:lpstr>
      <vt:lpstr>A Mikveh for Ceremonial Washing Near the Temple Site in Jerusalem</vt:lpstr>
      <vt:lpstr>Jesus VS. Traditions (Mark 7:1-13)</vt:lpstr>
      <vt:lpstr>Emphasis on the Heart (Mark 7:14-23)</vt:lpstr>
      <vt:lpstr>Jesus Heals a Gentile Woman’s Daughter (Mark 7:24-30)</vt:lpstr>
      <vt:lpstr>Jesus Heals a Gentile Woman’s Daughter (Mark 7:24-30)</vt:lpstr>
      <vt:lpstr>Jesus Heals a Deaf Man (Mark 7:31-37)</vt:lpstr>
      <vt:lpstr>Eastside Church of Christ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Gospel  of Mark</dc:title>
  <dc:creator>Steve</dc:creator>
  <cp:lastModifiedBy>Steve</cp:lastModifiedBy>
  <cp:revision>20</cp:revision>
  <cp:lastPrinted>2020-04-22T14:03:14Z</cp:lastPrinted>
  <dcterms:created xsi:type="dcterms:W3CDTF">2020-04-21T19:58:20Z</dcterms:created>
  <dcterms:modified xsi:type="dcterms:W3CDTF">2020-04-22T14:39:32Z</dcterms:modified>
</cp:coreProperties>
</file>