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23"/>
  </p:notesMasterIdLst>
  <p:sldIdLst>
    <p:sldId id="266" r:id="rId3"/>
    <p:sldId id="320" r:id="rId4"/>
    <p:sldId id="299" r:id="rId5"/>
    <p:sldId id="300" r:id="rId6"/>
    <p:sldId id="301" r:id="rId7"/>
    <p:sldId id="309" r:id="rId8"/>
    <p:sldId id="305" r:id="rId9"/>
    <p:sldId id="389" r:id="rId10"/>
    <p:sldId id="390" r:id="rId11"/>
    <p:sldId id="317" r:id="rId12"/>
    <p:sldId id="310" r:id="rId13"/>
    <p:sldId id="311" r:id="rId14"/>
    <p:sldId id="312" r:id="rId15"/>
    <p:sldId id="318" r:id="rId16"/>
    <p:sldId id="313" r:id="rId17"/>
    <p:sldId id="314" r:id="rId18"/>
    <p:sldId id="315" r:id="rId19"/>
    <p:sldId id="316" r:id="rId20"/>
    <p:sldId id="319" r:id="rId21"/>
    <p:sldId id="256" r:id="rId22"/>
  </p:sldIdLst>
  <p:sldSz cx="9144000" cy="6858000" type="screen4x3"/>
  <p:notesSz cx="7023100" cy="9309100"/>
  <p:defaultTextStyle>
    <a:defPPr>
      <a:defRPr lang="en-US"/>
    </a:defPPr>
    <a:lvl1pPr algn="l" rtl="0" fontAlgn="base">
      <a:spcBef>
        <a:spcPct val="20000"/>
      </a:spcBef>
      <a:spcAft>
        <a:spcPct val="0"/>
      </a:spcAft>
      <a:buChar char="•"/>
      <a:defRPr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9B"/>
    <a:srgbClr val="A50021"/>
    <a:srgbClr val="B82C00"/>
    <a:srgbClr val="580058"/>
    <a:srgbClr val="058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67" autoAdjust="0"/>
  </p:normalViewPr>
  <p:slideViewPr>
    <p:cSldViewPr>
      <p:cViewPr varScale="1">
        <p:scale>
          <a:sx n="84" d="100"/>
          <a:sy n="84" d="100"/>
        </p:scale>
        <p:origin x="9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D52402EE-7F44-42CF-85B6-90DA3ED48567}" type="datetimeFigureOut">
              <a:rPr lang="en-US" smtClean="0"/>
              <a:t>4/14/2020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46BF4FDF-A9CF-40FE-882E-AE64A7261A16}" type="slidenum">
              <a:rPr lang="en-US" smtClean="0"/>
              <a:t>‹#›</a:t>
            </a:fld>
            <a:endParaRPr lang="en-US"/>
          </a:p>
        </p:txBody>
      </p:sp>
    </p:spTree>
    <p:extLst>
      <p:ext uri="{BB962C8B-B14F-4D97-AF65-F5344CB8AC3E}">
        <p14:creationId xmlns:p14="http://schemas.microsoft.com/office/powerpoint/2010/main" val="5206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a:t>
            </a:fld>
            <a:endParaRPr lang="en-US"/>
          </a:p>
        </p:txBody>
      </p:sp>
    </p:spTree>
    <p:extLst>
      <p:ext uri="{BB962C8B-B14F-4D97-AF65-F5344CB8AC3E}">
        <p14:creationId xmlns:p14="http://schemas.microsoft.com/office/powerpoint/2010/main" val="17396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fld id="{E514F564-9A47-4851-9E6B-B96B631A0162}" type="slidenum">
              <a:rPr lang="en-US" altLang="en-US"/>
              <a:pPr/>
              <a:t>10</a:t>
            </a:fld>
            <a:endParaRPr lang="en-US" altLang="en-US"/>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0777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11</a:t>
            </a:fld>
            <a:endParaRPr lang="en-US"/>
          </a:p>
        </p:txBody>
      </p:sp>
    </p:spTree>
    <p:extLst>
      <p:ext uri="{BB962C8B-B14F-4D97-AF65-F5344CB8AC3E}">
        <p14:creationId xmlns:p14="http://schemas.microsoft.com/office/powerpoint/2010/main" val="264924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422513-B2CD-4331-9116-36E7ADC8D1AE}"/>
              </a:ext>
            </a:extLst>
          </p:cNvPr>
          <p:cNvSpPr>
            <a:spLocks noGrp="1" noChangeArrowheads="1"/>
          </p:cNvSpPr>
          <p:nvPr>
            <p:ph type="sldNum" sz="quarter" idx="5"/>
          </p:nvPr>
        </p:nvSpPr>
        <p:spPr>
          <a:ln/>
        </p:spPr>
        <p:txBody>
          <a:bodyPr/>
          <a:lstStyle/>
          <a:p>
            <a:fld id="{B8708AD9-66AB-4ABC-9F87-1DAE79F500BE}" type="slidenum">
              <a:rPr lang="en-US" altLang="en-US"/>
              <a:pPr/>
              <a:t>12</a:t>
            </a:fld>
            <a:endParaRPr lang="en-US" altLang="en-US"/>
          </a:p>
        </p:txBody>
      </p:sp>
      <p:sp>
        <p:nvSpPr>
          <p:cNvPr id="145410" name="Rectangle 2">
            <a:extLst>
              <a:ext uri="{FF2B5EF4-FFF2-40B4-BE49-F238E27FC236}">
                <a16:creationId xmlns:a16="http://schemas.microsoft.com/office/drawing/2014/main" id="{CFE3CDC4-F002-4507-A26C-1B1E037FD077}"/>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D12C6861-5A45-4F21-B66E-E37286D7B56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13</a:t>
            </a:fld>
            <a:endParaRPr lang="en-US"/>
          </a:p>
        </p:txBody>
      </p:sp>
    </p:spTree>
    <p:extLst>
      <p:ext uri="{BB962C8B-B14F-4D97-AF65-F5344CB8AC3E}">
        <p14:creationId xmlns:p14="http://schemas.microsoft.com/office/powerpoint/2010/main" val="38634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14</a:t>
            </a:fld>
            <a:endParaRPr lang="en-US"/>
          </a:p>
        </p:txBody>
      </p:sp>
    </p:spTree>
    <p:extLst>
      <p:ext uri="{BB962C8B-B14F-4D97-AF65-F5344CB8AC3E}">
        <p14:creationId xmlns:p14="http://schemas.microsoft.com/office/powerpoint/2010/main" val="166816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1EBE98-EEC4-4498-8615-F67CAAE44049}"/>
              </a:ext>
            </a:extLst>
          </p:cNvPr>
          <p:cNvSpPr>
            <a:spLocks noGrp="1" noChangeArrowheads="1"/>
          </p:cNvSpPr>
          <p:nvPr>
            <p:ph type="sldNum" sz="quarter" idx="5"/>
          </p:nvPr>
        </p:nvSpPr>
        <p:spPr>
          <a:ln/>
        </p:spPr>
        <p:txBody>
          <a:bodyPr/>
          <a:lstStyle/>
          <a:p>
            <a:fld id="{3D1FC285-75B5-435F-A5A8-24CF1F2E302A}" type="slidenum">
              <a:rPr lang="en-US" altLang="en-US"/>
              <a:pPr/>
              <a:t>15</a:t>
            </a:fld>
            <a:endParaRPr lang="en-US" altLang="en-US"/>
          </a:p>
        </p:txBody>
      </p:sp>
      <p:sp>
        <p:nvSpPr>
          <p:cNvPr id="148482" name="Rectangle 2">
            <a:extLst>
              <a:ext uri="{FF2B5EF4-FFF2-40B4-BE49-F238E27FC236}">
                <a16:creationId xmlns:a16="http://schemas.microsoft.com/office/drawing/2014/main" id="{9DFDC6D9-9212-45C0-8068-1D512136F55F}"/>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AE5FDEA0-7821-44BD-AF59-C98FA4BD93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28E580-21A0-417D-B774-130B60BCA8C6}"/>
              </a:ext>
            </a:extLst>
          </p:cNvPr>
          <p:cNvSpPr>
            <a:spLocks noGrp="1" noChangeArrowheads="1"/>
          </p:cNvSpPr>
          <p:nvPr>
            <p:ph type="sldNum" sz="quarter" idx="5"/>
          </p:nvPr>
        </p:nvSpPr>
        <p:spPr>
          <a:ln/>
        </p:spPr>
        <p:txBody>
          <a:bodyPr/>
          <a:lstStyle/>
          <a:p>
            <a:fld id="{CEF9BBD4-732C-4C99-8744-10F608840582}" type="slidenum">
              <a:rPr lang="en-US" altLang="en-US"/>
              <a:pPr/>
              <a:t>16</a:t>
            </a:fld>
            <a:endParaRPr lang="en-US" altLang="en-US"/>
          </a:p>
        </p:txBody>
      </p:sp>
      <p:sp>
        <p:nvSpPr>
          <p:cNvPr id="150530" name="Rectangle 2">
            <a:extLst>
              <a:ext uri="{FF2B5EF4-FFF2-40B4-BE49-F238E27FC236}">
                <a16:creationId xmlns:a16="http://schemas.microsoft.com/office/drawing/2014/main" id="{D6EACBC1-AC13-4C9F-9F23-2B41FB1AE019}"/>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D4AFE7DA-A5E3-46CD-B195-6F1A6D0516F8}"/>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t>
            </a:r>
            <a:r>
              <a:rPr lang="en-US" altLang="en-US" b="1" dirty="0">
                <a:solidFill>
                  <a:srgbClr val="660066"/>
                </a:solidFill>
              </a:rPr>
              <a:t>Leviticus 15:25-26</a:t>
            </a:r>
            <a:r>
              <a:rPr lang="en-US" altLang="en-US" dirty="0">
                <a:solidFill>
                  <a:srgbClr val="660066"/>
                </a:solidFill>
              </a:rPr>
              <a:t>  If a woman has a discharge of blood for many days, other than at the time of her customary impurity, or if it runs beyond her usual time of impurity, all the days of her unclean discharge shall be as the days of her customary impurity. She shall be unclean. Every bed on which she lies all the days of her discharge shall be to her as the bed of her impurity; and whatever she sits on shall be unclean, as the uncleanness of her impurity.</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DCDB38-BCA9-4E35-B3A9-8AEB9087FA32}"/>
              </a:ext>
            </a:extLst>
          </p:cNvPr>
          <p:cNvSpPr>
            <a:spLocks noGrp="1" noChangeArrowheads="1"/>
          </p:cNvSpPr>
          <p:nvPr>
            <p:ph type="sldNum" sz="quarter" idx="5"/>
          </p:nvPr>
        </p:nvSpPr>
        <p:spPr>
          <a:ln/>
        </p:spPr>
        <p:txBody>
          <a:bodyPr/>
          <a:lstStyle/>
          <a:p>
            <a:fld id="{D20E7C65-8D41-43B4-B221-065A3EC14474}" type="slidenum">
              <a:rPr lang="en-US" altLang="en-US"/>
              <a:pPr/>
              <a:t>17</a:t>
            </a:fld>
            <a:endParaRPr lang="en-US" altLang="en-US"/>
          </a:p>
        </p:txBody>
      </p:sp>
      <p:sp>
        <p:nvSpPr>
          <p:cNvPr id="152578" name="Rectangle 2">
            <a:extLst>
              <a:ext uri="{FF2B5EF4-FFF2-40B4-BE49-F238E27FC236}">
                <a16:creationId xmlns:a16="http://schemas.microsoft.com/office/drawing/2014/main" id="{8CC11936-154B-414F-918F-F7845DF99B3D}"/>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78C489A9-EF6C-4AA2-90B1-64503781032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3C7A45-6018-4D95-81B9-867BBF3603D2}"/>
              </a:ext>
            </a:extLst>
          </p:cNvPr>
          <p:cNvSpPr>
            <a:spLocks noGrp="1" noChangeArrowheads="1"/>
          </p:cNvSpPr>
          <p:nvPr>
            <p:ph type="sldNum" sz="quarter" idx="5"/>
          </p:nvPr>
        </p:nvSpPr>
        <p:spPr>
          <a:ln/>
        </p:spPr>
        <p:txBody>
          <a:bodyPr/>
          <a:lstStyle/>
          <a:p>
            <a:fld id="{B7E7E2B3-E009-451F-B4E4-6EE3AC98D113}" type="slidenum">
              <a:rPr lang="en-US" altLang="en-US"/>
              <a:pPr/>
              <a:t>18</a:t>
            </a:fld>
            <a:endParaRPr lang="en-US" altLang="en-US"/>
          </a:p>
        </p:txBody>
      </p:sp>
      <p:sp>
        <p:nvSpPr>
          <p:cNvPr id="154626" name="Rectangle 2">
            <a:extLst>
              <a:ext uri="{FF2B5EF4-FFF2-40B4-BE49-F238E27FC236}">
                <a16:creationId xmlns:a16="http://schemas.microsoft.com/office/drawing/2014/main" id="{8A036EE5-2CAC-4C61-B96A-960826E4A039}"/>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DB0B9997-D989-42F5-9196-874D6F0A998A}"/>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19</a:t>
            </a:fld>
            <a:endParaRPr lang="en-US"/>
          </a:p>
        </p:txBody>
      </p:sp>
    </p:spTree>
    <p:extLst>
      <p:ext uri="{BB962C8B-B14F-4D97-AF65-F5344CB8AC3E}">
        <p14:creationId xmlns:p14="http://schemas.microsoft.com/office/powerpoint/2010/main" val="345791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2</a:t>
            </a:fld>
            <a:endParaRPr lang="en-US"/>
          </a:p>
        </p:txBody>
      </p:sp>
    </p:spTree>
    <p:extLst>
      <p:ext uri="{BB962C8B-B14F-4D97-AF65-F5344CB8AC3E}">
        <p14:creationId xmlns:p14="http://schemas.microsoft.com/office/powerpoint/2010/main" val="26153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20</a:t>
            </a:fld>
            <a:endParaRPr lang="en-US"/>
          </a:p>
        </p:txBody>
      </p:sp>
    </p:spTree>
    <p:extLst>
      <p:ext uri="{BB962C8B-B14F-4D97-AF65-F5344CB8AC3E}">
        <p14:creationId xmlns:p14="http://schemas.microsoft.com/office/powerpoint/2010/main" val="164538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AC32A5-885C-42E0-9D94-FF5998656944}"/>
              </a:ext>
            </a:extLst>
          </p:cNvPr>
          <p:cNvSpPr>
            <a:spLocks noGrp="1" noChangeArrowheads="1"/>
          </p:cNvSpPr>
          <p:nvPr>
            <p:ph type="sldNum" sz="quarter" idx="5"/>
          </p:nvPr>
        </p:nvSpPr>
        <p:spPr>
          <a:ln/>
        </p:spPr>
        <p:txBody>
          <a:bodyPr/>
          <a:lstStyle/>
          <a:p>
            <a:fld id="{C521A286-AFC3-491B-993B-2F41595A0B27}" type="slidenum">
              <a:rPr lang="en-US" altLang="en-US"/>
              <a:pPr/>
              <a:t>3</a:t>
            </a:fld>
            <a:endParaRPr lang="en-US" altLang="en-US"/>
          </a:p>
        </p:txBody>
      </p:sp>
      <p:sp>
        <p:nvSpPr>
          <p:cNvPr id="128002" name="Rectangle 2">
            <a:extLst>
              <a:ext uri="{FF2B5EF4-FFF2-40B4-BE49-F238E27FC236}">
                <a16:creationId xmlns:a16="http://schemas.microsoft.com/office/drawing/2014/main" id="{08DB5DBC-CECF-4514-9313-0BD213E325EA}"/>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B7C6B1EA-4206-435E-9A00-32DCE061A0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629A13-E6DB-4F22-9302-964A0750C14F}"/>
              </a:ext>
            </a:extLst>
          </p:cNvPr>
          <p:cNvSpPr>
            <a:spLocks noGrp="1" noChangeArrowheads="1"/>
          </p:cNvSpPr>
          <p:nvPr>
            <p:ph type="sldNum" sz="quarter" idx="5"/>
          </p:nvPr>
        </p:nvSpPr>
        <p:spPr>
          <a:ln/>
        </p:spPr>
        <p:txBody>
          <a:bodyPr/>
          <a:lstStyle/>
          <a:p>
            <a:fld id="{84C87FE3-0F81-4B9B-AC0A-CC06C3110734}" type="slidenum">
              <a:rPr lang="en-US" altLang="en-US"/>
              <a:pPr/>
              <a:t>4</a:t>
            </a:fld>
            <a:endParaRPr lang="en-US" altLang="en-US"/>
          </a:p>
        </p:txBody>
      </p:sp>
      <p:sp>
        <p:nvSpPr>
          <p:cNvPr id="130050" name="Rectangle 2">
            <a:extLst>
              <a:ext uri="{FF2B5EF4-FFF2-40B4-BE49-F238E27FC236}">
                <a16:creationId xmlns:a16="http://schemas.microsoft.com/office/drawing/2014/main" id="{663BDB46-D359-40F3-84F5-2C8C50168692}"/>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4172133A-D0B2-4363-84B3-61CCFAC1DC7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C4636F-6452-497F-8745-65303177244F}"/>
              </a:ext>
            </a:extLst>
          </p:cNvPr>
          <p:cNvSpPr>
            <a:spLocks noGrp="1" noChangeArrowheads="1"/>
          </p:cNvSpPr>
          <p:nvPr>
            <p:ph type="sldNum" sz="quarter" idx="5"/>
          </p:nvPr>
        </p:nvSpPr>
        <p:spPr>
          <a:ln/>
        </p:spPr>
        <p:txBody>
          <a:bodyPr/>
          <a:lstStyle/>
          <a:p>
            <a:fld id="{EC10A1AC-EF96-4660-A927-F2DA804259F0}" type="slidenum">
              <a:rPr lang="en-US" altLang="en-US"/>
              <a:pPr/>
              <a:t>5</a:t>
            </a:fld>
            <a:endParaRPr lang="en-US" altLang="en-US"/>
          </a:p>
        </p:txBody>
      </p:sp>
      <p:sp>
        <p:nvSpPr>
          <p:cNvPr id="132098" name="Rectangle 2">
            <a:extLst>
              <a:ext uri="{FF2B5EF4-FFF2-40B4-BE49-F238E27FC236}">
                <a16:creationId xmlns:a16="http://schemas.microsoft.com/office/drawing/2014/main" id="{33FDE5E3-1A87-4AE4-84EF-9D81CBFD07B8}"/>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1B660854-B24A-4D58-96C5-E5F68F7CDE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0BFB2-D2D5-45A7-8B17-F069B69428A8}"/>
              </a:ext>
            </a:extLst>
          </p:cNvPr>
          <p:cNvSpPr>
            <a:spLocks noGrp="1" noChangeArrowheads="1"/>
          </p:cNvSpPr>
          <p:nvPr>
            <p:ph type="sldNum" sz="quarter" idx="5"/>
          </p:nvPr>
        </p:nvSpPr>
        <p:spPr>
          <a:ln/>
        </p:spPr>
        <p:txBody>
          <a:bodyPr/>
          <a:lstStyle/>
          <a:p>
            <a:fld id="{EB3D5A15-BB51-4EDA-9F2F-DB2CA6237BE7}" type="slidenum">
              <a:rPr lang="en-US" altLang="en-US"/>
              <a:pPr/>
              <a:t>6</a:t>
            </a:fld>
            <a:endParaRPr lang="en-US" altLang="en-US"/>
          </a:p>
        </p:txBody>
      </p:sp>
      <p:sp>
        <p:nvSpPr>
          <p:cNvPr id="139266" name="Rectangle 2">
            <a:extLst>
              <a:ext uri="{FF2B5EF4-FFF2-40B4-BE49-F238E27FC236}">
                <a16:creationId xmlns:a16="http://schemas.microsoft.com/office/drawing/2014/main" id="{C11D5270-66AD-4B5E-B8DE-EFCA4AF555CA}"/>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6D685DBD-FB0A-4289-81DB-3FC044C1B84C}"/>
              </a:ext>
            </a:extLst>
          </p:cNvPr>
          <p:cNvSpPr>
            <a:spLocks noGrp="1" noChangeArrowheads="1"/>
          </p:cNvSpPr>
          <p:nvPr>
            <p:ph type="body" idx="1"/>
          </p:nvPr>
        </p:nvSpPr>
        <p:spPr/>
        <p:txBody>
          <a:bodyPr/>
          <a:lstStyle/>
          <a:p>
            <a:r>
              <a:rPr lang="en-US" altLang="en-US" dirty="0"/>
              <a:t>In verse 40 the Greek word for “fearful” is </a:t>
            </a:r>
            <a:r>
              <a:rPr lang="en-US" altLang="en-US" dirty="0" err="1"/>
              <a:t>δειλός</a:t>
            </a:r>
            <a:r>
              <a:rPr lang="en-US" altLang="en-US" dirty="0"/>
              <a:t> (</a:t>
            </a:r>
            <a:r>
              <a:rPr lang="en-US" altLang="en-US" dirty="0" err="1"/>
              <a:t>deilos</a:t>
            </a:r>
            <a:r>
              <a:rPr lang="en-US" altLang="en-US" dirty="0"/>
              <a:t>), which Thayer says means, “timid, fearful”</a:t>
            </a:r>
          </a:p>
          <a:p>
            <a:r>
              <a:rPr lang="en-US" altLang="en-US" dirty="0"/>
              <a:t>In verse 41 the word is </a:t>
            </a:r>
            <a:r>
              <a:rPr lang="en-US" altLang="en-US" dirty="0" err="1"/>
              <a:t>φο</a:t>
            </a:r>
            <a:r>
              <a:rPr lang="en-US" altLang="en-US" dirty="0"/>
              <a:t>βέω (phobeō), Thayer’s Definition includes: 1) to be struck with fear, to be seized with alarm</a:t>
            </a:r>
          </a:p>
          <a:p>
            <a:r>
              <a:rPr lang="en-US" altLang="en-US" dirty="0"/>
              <a:t>1b1a) of those startled by strange sights or occurrences 1b1b) of those struck with amazement 1b2) to fear, be afraid of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fld id="{E514F564-9A47-4851-9E6B-B96B631A0162}" type="slidenum">
              <a:rPr lang="en-US" altLang="en-US"/>
              <a:pPr/>
              <a:t>7</a:t>
            </a:fld>
            <a:endParaRPr lang="en-US" altLang="en-US"/>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8</a:t>
            </a:fld>
            <a:endParaRPr lang="en-US"/>
          </a:p>
        </p:txBody>
      </p:sp>
    </p:spTree>
    <p:extLst>
      <p:ext uri="{BB962C8B-B14F-4D97-AF65-F5344CB8AC3E}">
        <p14:creationId xmlns:p14="http://schemas.microsoft.com/office/powerpoint/2010/main" val="128255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fld id="{E514F564-9A47-4851-9E6B-B96B631A0162}" type="slidenum">
              <a:rPr lang="en-US" altLang="en-US"/>
              <a:pPr/>
              <a:t>9</a:t>
            </a:fld>
            <a:endParaRPr lang="en-US" altLang="en-US"/>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r>
              <a:rPr lang="en-US" altLang="en-US" dirty="0"/>
              <a:t>According to Matthew 8:28-34, Jesus and His disciples met two demon possessed men; the accounts of Mark &amp; Luke focus on one.</a:t>
            </a:r>
          </a:p>
          <a:p>
            <a:endParaRPr lang="en-US" altLang="en-US" dirty="0"/>
          </a:p>
        </p:txBody>
      </p:sp>
    </p:spTree>
    <p:extLst>
      <p:ext uri="{BB962C8B-B14F-4D97-AF65-F5344CB8AC3E}">
        <p14:creationId xmlns:p14="http://schemas.microsoft.com/office/powerpoint/2010/main" val="221583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90731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85270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406582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3847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61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47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216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948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014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9580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6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672712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57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418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281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4DE84-72CF-42DA-A1D1-0DB468E949D9}"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726336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4DE84-72CF-42DA-A1D1-0DB468E949D9}"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512031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4DE84-72CF-42DA-A1D1-0DB468E949D9}"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22077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4DE84-72CF-42DA-A1D1-0DB468E949D9}"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23537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DE84-72CF-42DA-A1D1-0DB468E949D9}"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71382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554432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648899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DE84-72CF-42DA-A1D1-0DB468E949D9}" type="datetimeFigureOut">
              <a:rPr lang="en-US" smtClean="0"/>
              <a:t>4/14/2020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5C1E-7E81-439B-AF42-12C306CA2813}" type="slidenum">
              <a:rPr lang="en-US" smtClean="0"/>
              <a:t>‹#›</a:t>
            </a:fld>
            <a:endParaRPr lang="en-US"/>
          </a:p>
        </p:txBody>
      </p:sp>
    </p:spTree>
    <p:extLst>
      <p:ext uri="{BB962C8B-B14F-4D97-AF65-F5344CB8AC3E}">
        <p14:creationId xmlns:p14="http://schemas.microsoft.com/office/powerpoint/2010/main" val="2965663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4/14/2020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69475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65221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dirty="0">
                <a:latin typeface="Bernard MT Condensed" panose="02050806060905020404" pitchFamily="18" charset="0"/>
              </a:rPr>
              <a:t>Jesus Does the Impossible </a:t>
            </a:r>
            <a:r>
              <a:rPr lang="en-US" altLang="en-US" sz="3200" b="1" dirty="0"/>
              <a:t>(Mark 4:35—6:6)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170166" cy="5509261"/>
          </a:xfrm>
        </p:spPr>
        <p:txBody>
          <a:bodyPr>
            <a:normAutofit/>
          </a:bodyPr>
          <a:lstStyle/>
          <a:p>
            <a:pPr marL="293688" indent="-293688">
              <a:spcBef>
                <a:spcPct val="15000"/>
              </a:spcBef>
            </a:pPr>
            <a:r>
              <a:rPr lang="en-US" altLang="en-US" sz="3200" b="1" dirty="0"/>
              <a:t>Jesus casts out the demons (5:6-13)</a:t>
            </a:r>
          </a:p>
          <a:p>
            <a:pPr marL="522288" lvl="1">
              <a:spcBef>
                <a:spcPct val="15000"/>
              </a:spcBef>
            </a:pPr>
            <a:r>
              <a:rPr lang="en-US" altLang="en-US" sz="2800" dirty="0"/>
              <a:t>The man runs and worships Jesus.</a:t>
            </a:r>
          </a:p>
          <a:p>
            <a:pPr marL="522288" lvl="1">
              <a:spcBef>
                <a:spcPct val="15000"/>
              </a:spcBef>
            </a:pPr>
            <a:r>
              <a:rPr lang="en-US" altLang="en-US" sz="2800" dirty="0"/>
              <a:t>When Jesus commands the unclean spirit to come out of the man, he begs Jesus not to torment him. </a:t>
            </a:r>
          </a:p>
          <a:p>
            <a:pPr marL="798513" lvl="2" indent="-282575">
              <a:spcBef>
                <a:spcPct val="15000"/>
              </a:spcBef>
            </a:pPr>
            <a:r>
              <a:rPr lang="en-US" altLang="en-US" sz="2800" i="1" dirty="0">
                <a:solidFill>
                  <a:srgbClr val="A50021"/>
                </a:solidFill>
                <a:effectLst>
                  <a:outerShdw blurRad="38100" dist="38100" dir="2700000" algn="tl">
                    <a:srgbClr val="000000">
                      <a:alpha val="43137"/>
                    </a:srgbClr>
                  </a:outerShdw>
                </a:effectLst>
              </a:rPr>
              <a:t>The demon called Legion requests to be cast into swine.</a:t>
            </a:r>
          </a:p>
          <a:p>
            <a:pPr marL="522288" lvl="1">
              <a:spcBef>
                <a:spcPct val="15000"/>
              </a:spcBef>
            </a:pPr>
            <a:r>
              <a:rPr lang="en-US" altLang="en-US" sz="2800" dirty="0"/>
              <a:t>Jesus permits the demons to enter the swine, and the herd of 2,000 runs down a steep embankment into the sea and drowns. </a:t>
            </a:r>
          </a:p>
        </p:txBody>
      </p:sp>
    </p:spTree>
    <p:extLst>
      <p:ext uri="{BB962C8B-B14F-4D97-AF65-F5344CB8AC3E}">
        <p14:creationId xmlns:p14="http://schemas.microsoft.com/office/powerpoint/2010/main" val="1003189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fade">
                                      <p:cBhvr>
                                        <p:cTn id="7" dur="1000"/>
                                        <p:tgtEl>
                                          <p:spTgt spid="140291">
                                            <p:txEl>
                                              <p:pRg st="1" end="1"/>
                                            </p:txEl>
                                          </p:spTgt>
                                        </p:tgtEl>
                                      </p:cBhvr>
                                    </p:animEffect>
                                    <p:anim calcmode="lin" valueType="num">
                                      <p:cBhvr>
                                        <p:cTn id="8"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2" end="2"/>
                                            </p:txEl>
                                          </p:spTgt>
                                        </p:tgtEl>
                                        <p:attrNameLst>
                                          <p:attrName>style.visibility</p:attrName>
                                        </p:attrNameLst>
                                      </p:cBhvr>
                                      <p:to>
                                        <p:strVal val="visible"/>
                                      </p:to>
                                    </p:set>
                                    <p:animEffect transition="in" filter="fade">
                                      <p:cBhvr>
                                        <p:cTn id="14" dur="1000"/>
                                        <p:tgtEl>
                                          <p:spTgt spid="140291">
                                            <p:txEl>
                                              <p:pRg st="2" end="2"/>
                                            </p:txEl>
                                          </p:spTgt>
                                        </p:tgtEl>
                                      </p:cBhvr>
                                    </p:animEffect>
                                    <p:anim calcmode="lin" valueType="num">
                                      <p:cBhvr>
                                        <p:cTn id="15"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animEffect transition="in" filter="fade">
                                      <p:cBhvr>
                                        <p:cTn id="19" dur="1000"/>
                                        <p:tgtEl>
                                          <p:spTgt spid="140291">
                                            <p:txEl>
                                              <p:pRg st="3" end="3"/>
                                            </p:txEl>
                                          </p:spTgt>
                                        </p:tgtEl>
                                      </p:cBhvr>
                                    </p:animEffect>
                                    <p:anim calcmode="lin" valueType="num">
                                      <p:cBhvr>
                                        <p:cTn id="20"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0291">
                                            <p:txEl>
                                              <p:pRg st="4" end="4"/>
                                            </p:txEl>
                                          </p:spTgt>
                                        </p:tgtEl>
                                        <p:attrNameLst>
                                          <p:attrName>style.visibility</p:attrName>
                                        </p:attrNameLst>
                                      </p:cBhvr>
                                      <p:to>
                                        <p:strVal val="visible"/>
                                      </p:to>
                                    </p:set>
                                    <p:animEffect transition="in" filter="fade">
                                      <p:cBhvr>
                                        <p:cTn id="26" dur="1000"/>
                                        <p:tgtEl>
                                          <p:spTgt spid="140291">
                                            <p:txEl>
                                              <p:pRg st="4" end="4"/>
                                            </p:txEl>
                                          </p:spTgt>
                                        </p:tgtEl>
                                      </p:cBhvr>
                                    </p:animEffect>
                                    <p:anim calcmode="lin" valueType="num">
                                      <p:cBhvr>
                                        <p:cTn id="27"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a:extLst>
              <a:ext uri="{FF2B5EF4-FFF2-40B4-BE49-F238E27FC236}">
                <a16:creationId xmlns:a16="http://schemas.microsoft.com/office/drawing/2014/main" id="{3B2696CD-6A54-4D69-818B-54A21BC3947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2340" name="Rectangle 4">
            <a:extLst>
              <a:ext uri="{FF2B5EF4-FFF2-40B4-BE49-F238E27FC236}">
                <a16:creationId xmlns:a16="http://schemas.microsoft.com/office/drawing/2014/main" id="{04A2F79F-ABD9-4C90-976F-706109B6BB6F}"/>
              </a:ext>
            </a:extLst>
          </p:cNvPr>
          <p:cNvSpPr>
            <a:spLocks noGrp="1" noChangeArrowheads="1"/>
          </p:cNvSpPr>
          <p:nvPr>
            <p:ph type="title"/>
          </p:nvPr>
        </p:nvSpPr>
        <p:spPr>
          <a:xfrm>
            <a:off x="2693988" y="152400"/>
            <a:ext cx="4800600" cy="1249362"/>
          </a:xfrm>
        </p:spPr>
        <p:txBody>
          <a:bodyPr>
            <a:normAutofit/>
          </a:bodyPr>
          <a:lstStyle/>
          <a:p>
            <a:pPr algn="r"/>
            <a:r>
              <a:rPr lang="en-US" altLang="en-US" sz="2800" dirty="0">
                <a:latin typeface="+mn-lt"/>
              </a:rPr>
              <a:t>A steep slope descending to the east side of the Sea of Galilee – </a:t>
            </a:r>
            <a:r>
              <a:rPr lang="en-US" altLang="en-US" sz="2800" i="1" dirty="0">
                <a:latin typeface="+mn-lt"/>
              </a:rPr>
              <a:t>near </a:t>
            </a:r>
            <a:r>
              <a:rPr lang="en-US" altLang="en-US" sz="2800" i="1" dirty="0" err="1">
                <a:latin typeface="+mn-lt"/>
              </a:rPr>
              <a:t>Gergesa</a:t>
            </a:r>
            <a:r>
              <a:rPr lang="en-US" altLang="en-US" sz="2800" i="1" dirty="0">
                <a:latin typeface="+mn-lt"/>
              </a:rPr>
              <a:t>, modern </a:t>
            </a:r>
            <a:r>
              <a:rPr lang="en-US" altLang="en-US" sz="2800" i="1" dirty="0" err="1">
                <a:latin typeface="+mn-lt"/>
              </a:rPr>
              <a:t>Kersa</a:t>
            </a:r>
            <a:endParaRPr lang="en-US" altLang="en-US" sz="2800" i="1" dirty="0">
              <a:latin typeface="+mn-lt"/>
            </a:endParaRPr>
          </a:p>
        </p:txBody>
      </p:sp>
      <p:pic>
        <p:nvPicPr>
          <p:cNvPr id="142344" name="Picture 8">
            <a:extLst>
              <a:ext uri="{FF2B5EF4-FFF2-40B4-BE49-F238E27FC236}">
                <a16:creationId xmlns:a16="http://schemas.microsoft.com/office/drawing/2014/main" id="{ABDBC6EE-FA6E-4F7A-8334-9EF0A7A7C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2389188"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6" name="Rectangle 2">
            <a:extLst>
              <a:ext uri="{FF2B5EF4-FFF2-40B4-BE49-F238E27FC236}">
                <a16:creationId xmlns:a16="http://schemas.microsoft.com/office/drawing/2014/main" id="{2DD880A3-1EF5-452A-B7FD-30CA4713245B}"/>
              </a:ext>
            </a:extLst>
          </p:cNvPr>
          <p:cNvSpPr>
            <a:spLocks noGrp="1" noChangeArrowheads="1"/>
          </p:cNvSpPr>
          <p:nvPr>
            <p:ph type="title"/>
          </p:nvPr>
        </p:nvSpPr>
        <p:spPr>
          <a:xfrm>
            <a:off x="541782" y="164285"/>
            <a:ext cx="8449818" cy="727256"/>
          </a:xfrm>
        </p:spPr>
        <p:txBody>
          <a:bodyPr>
            <a:normAutofit/>
          </a:bodyPr>
          <a:lstStyle/>
          <a:p>
            <a:r>
              <a:rPr lang="en-US" altLang="en-US" sz="3700" b="1" dirty="0"/>
              <a:t>Jesus Does the Impossible (Mark 4:35—6:6) </a:t>
            </a:r>
          </a:p>
        </p:txBody>
      </p:sp>
      <p:sp>
        <p:nvSpPr>
          <p:cNvPr id="144387" name="Rectangle 3">
            <a:extLst>
              <a:ext uri="{FF2B5EF4-FFF2-40B4-BE49-F238E27FC236}">
                <a16:creationId xmlns:a16="http://schemas.microsoft.com/office/drawing/2014/main" id="{B45BC8EC-0F0D-455A-9499-3F2E1915DB92}"/>
              </a:ext>
            </a:extLst>
          </p:cNvPr>
          <p:cNvSpPr>
            <a:spLocks noGrp="1" noChangeArrowheads="1"/>
          </p:cNvSpPr>
          <p:nvPr>
            <p:ph type="body" idx="1"/>
          </p:nvPr>
        </p:nvSpPr>
        <p:spPr>
          <a:xfrm>
            <a:off x="901596" y="891539"/>
            <a:ext cx="8242174" cy="5356861"/>
          </a:xfrm>
        </p:spPr>
        <p:txBody>
          <a:bodyPr>
            <a:normAutofit fontScale="92500" lnSpcReduction="10000"/>
          </a:bodyPr>
          <a:lstStyle/>
          <a:p>
            <a:pPr marL="0" indent="0">
              <a:spcBef>
                <a:spcPct val="15000"/>
              </a:spcBef>
              <a:buNone/>
            </a:pPr>
            <a:r>
              <a:rPr lang="en-US" altLang="en-US" sz="3500" b="1" dirty="0"/>
              <a:t>Jesus Casts out a Legion of Demons </a:t>
            </a:r>
            <a:r>
              <a:rPr lang="en-US" altLang="en-US" sz="3000" dirty="0"/>
              <a:t>(5:1-20)</a:t>
            </a:r>
          </a:p>
          <a:p>
            <a:pPr marL="288925" indent="-223838">
              <a:spcBef>
                <a:spcPct val="15000"/>
              </a:spcBef>
            </a:pPr>
            <a:r>
              <a:rPr lang="en-US" altLang="en-US" sz="3000" dirty="0"/>
              <a:t>The swine herders [probably Gentiles] flee and tell of the event in the city and in the country (5:14).</a:t>
            </a:r>
          </a:p>
          <a:p>
            <a:pPr marL="288925" indent="-223838">
              <a:spcBef>
                <a:spcPct val="15000"/>
              </a:spcBef>
            </a:pPr>
            <a:r>
              <a:rPr lang="en-US" altLang="en-US" sz="3000" dirty="0"/>
              <a:t>The people of the region come out to see Jesus and the man who had been demon possessed (5:15-16).</a:t>
            </a:r>
          </a:p>
          <a:p>
            <a:pPr marL="288925" indent="-223838">
              <a:spcBef>
                <a:spcPct val="15000"/>
              </a:spcBef>
            </a:pPr>
            <a:r>
              <a:rPr lang="en-US" altLang="en-US" sz="3000" dirty="0"/>
              <a:t>They plead with Jesus to depart from their region (5:17).</a:t>
            </a:r>
          </a:p>
          <a:p>
            <a:pPr marL="288925" indent="-223838">
              <a:spcBef>
                <a:spcPct val="15000"/>
              </a:spcBef>
            </a:pPr>
            <a:r>
              <a:rPr lang="en-US" altLang="en-US" sz="3000" dirty="0"/>
              <a:t>The man whom Jesus healed asks to accompany Jesus, but Jesus tells him to go home and tell his friends what great things the Lord has done for him (5:18-19).</a:t>
            </a:r>
          </a:p>
          <a:p>
            <a:pPr marL="288925" indent="-223838">
              <a:spcBef>
                <a:spcPct val="15000"/>
              </a:spcBef>
            </a:pPr>
            <a:r>
              <a:rPr lang="en-US" altLang="en-US" sz="3000" dirty="0"/>
              <a:t>The man departed and proclaimed his story in the Decapolis, </a:t>
            </a:r>
            <a:r>
              <a:rPr lang="en-US" altLang="en-US" sz="3000" i="1" dirty="0"/>
              <a:t>“and all marveled” </a:t>
            </a:r>
            <a:r>
              <a:rPr lang="en-US" altLang="en-US" sz="3000" dirty="0"/>
              <a:t>(5:20).</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Effect transition="in" filter="fade">
                                      <p:cBhvr>
                                        <p:cTn id="7" dur="1000"/>
                                        <p:tgtEl>
                                          <p:spTgt spid="144387">
                                            <p:txEl>
                                              <p:pRg st="1" end="1"/>
                                            </p:txEl>
                                          </p:spTgt>
                                        </p:tgtEl>
                                      </p:cBhvr>
                                    </p:animEffect>
                                    <p:anim calcmode="lin" valueType="num">
                                      <p:cBhvr>
                                        <p:cTn id="8"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4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4387">
                                            <p:txEl>
                                              <p:pRg st="2" end="2"/>
                                            </p:txEl>
                                          </p:spTgt>
                                        </p:tgtEl>
                                        <p:attrNameLst>
                                          <p:attrName>style.visibility</p:attrName>
                                        </p:attrNameLst>
                                      </p:cBhvr>
                                      <p:to>
                                        <p:strVal val="visible"/>
                                      </p:to>
                                    </p:set>
                                    <p:animEffect transition="in" filter="fade">
                                      <p:cBhvr>
                                        <p:cTn id="14" dur="1000"/>
                                        <p:tgtEl>
                                          <p:spTgt spid="144387">
                                            <p:txEl>
                                              <p:pRg st="2" end="2"/>
                                            </p:txEl>
                                          </p:spTgt>
                                        </p:tgtEl>
                                      </p:cBhvr>
                                    </p:animEffect>
                                    <p:anim calcmode="lin" valueType="num">
                                      <p:cBhvr>
                                        <p:cTn id="15" dur="10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4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4387">
                                            <p:txEl>
                                              <p:pRg st="3" end="3"/>
                                            </p:txEl>
                                          </p:spTgt>
                                        </p:tgtEl>
                                        <p:attrNameLst>
                                          <p:attrName>style.visibility</p:attrName>
                                        </p:attrNameLst>
                                      </p:cBhvr>
                                      <p:to>
                                        <p:strVal val="visible"/>
                                      </p:to>
                                    </p:set>
                                    <p:animEffect transition="in" filter="fade">
                                      <p:cBhvr>
                                        <p:cTn id="21" dur="1000"/>
                                        <p:tgtEl>
                                          <p:spTgt spid="144387">
                                            <p:txEl>
                                              <p:pRg st="3" end="3"/>
                                            </p:txEl>
                                          </p:spTgt>
                                        </p:tgtEl>
                                      </p:cBhvr>
                                    </p:animEffect>
                                    <p:anim calcmode="lin" valueType="num">
                                      <p:cBhvr>
                                        <p:cTn id="22" dur="10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4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4387">
                                            <p:txEl>
                                              <p:pRg st="4" end="4"/>
                                            </p:txEl>
                                          </p:spTgt>
                                        </p:tgtEl>
                                        <p:attrNameLst>
                                          <p:attrName>style.visibility</p:attrName>
                                        </p:attrNameLst>
                                      </p:cBhvr>
                                      <p:to>
                                        <p:strVal val="visible"/>
                                      </p:to>
                                    </p:set>
                                    <p:animEffect transition="in" filter="fade">
                                      <p:cBhvr>
                                        <p:cTn id="28" dur="1000"/>
                                        <p:tgtEl>
                                          <p:spTgt spid="144387">
                                            <p:txEl>
                                              <p:pRg st="4" end="4"/>
                                            </p:txEl>
                                          </p:spTgt>
                                        </p:tgtEl>
                                      </p:cBhvr>
                                    </p:animEffect>
                                    <p:anim calcmode="lin" valueType="num">
                                      <p:cBhvr>
                                        <p:cTn id="29" dur="10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4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4387">
                                            <p:txEl>
                                              <p:pRg st="5" end="5"/>
                                            </p:txEl>
                                          </p:spTgt>
                                        </p:tgtEl>
                                        <p:attrNameLst>
                                          <p:attrName>style.visibility</p:attrName>
                                        </p:attrNameLst>
                                      </p:cBhvr>
                                      <p:to>
                                        <p:strVal val="visible"/>
                                      </p:to>
                                    </p:set>
                                    <p:animEffect transition="in" filter="fade">
                                      <p:cBhvr>
                                        <p:cTn id="35" dur="1000"/>
                                        <p:tgtEl>
                                          <p:spTgt spid="144387">
                                            <p:txEl>
                                              <p:pRg st="5" end="5"/>
                                            </p:txEl>
                                          </p:spTgt>
                                        </p:tgtEl>
                                      </p:cBhvr>
                                    </p:animEffect>
                                    <p:anim calcmode="lin" valueType="num">
                                      <p:cBhvr>
                                        <p:cTn id="36" dur="1000" fill="hold"/>
                                        <p:tgtEl>
                                          <p:spTgt spid="144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4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a:extLst>
              <a:ext uri="{FF2B5EF4-FFF2-40B4-BE49-F238E27FC236}">
                <a16:creationId xmlns:a16="http://schemas.microsoft.com/office/drawing/2014/main" id="{BA3E0710-67A7-484A-8E8C-519E892FF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4011"/>
            <a:ext cx="44211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46440" name="Oval 8">
            <a:extLst>
              <a:ext uri="{FF2B5EF4-FFF2-40B4-BE49-F238E27FC236}">
                <a16:creationId xmlns:a16="http://schemas.microsoft.com/office/drawing/2014/main" id="{0648E012-6463-4DA7-A8AB-E482F0F3A532}"/>
              </a:ext>
            </a:extLst>
          </p:cNvPr>
          <p:cNvSpPr>
            <a:spLocks noChangeArrowheads="1"/>
          </p:cNvSpPr>
          <p:nvPr/>
        </p:nvSpPr>
        <p:spPr bwMode="auto">
          <a:xfrm>
            <a:off x="1828800" y="1371600"/>
            <a:ext cx="2286000" cy="2819400"/>
          </a:xfrm>
          <a:prstGeom prst="ellipse">
            <a:avLst/>
          </a:prstGeom>
          <a:solidFill>
            <a:srgbClr val="FFFF00">
              <a:alpha val="22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1" name="Text Box 9">
            <a:extLst>
              <a:ext uri="{FF2B5EF4-FFF2-40B4-BE49-F238E27FC236}">
                <a16:creationId xmlns:a16="http://schemas.microsoft.com/office/drawing/2014/main" id="{9993D6A6-4BA4-4C32-B2C8-FF2BA267A193}"/>
              </a:ext>
            </a:extLst>
          </p:cNvPr>
          <p:cNvSpPr txBox="1">
            <a:spLocks noChangeArrowheads="1"/>
          </p:cNvSpPr>
          <p:nvPr/>
        </p:nvSpPr>
        <p:spPr bwMode="auto">
          <a:xfrm>
            <a:off x="4429209" y="0"/>
            <a:ext cx="4790991" cy="7011150"/>
          </a:xfrm>
          <a:prstGeom prst="rect">
            <a:avLst/>
          </a:prstGeom>
          <a:solidFill>
            <a:schemeClr val="bg1"/>
          </a:solidFill>
          <a:ln>
            <a:noFill/>
          </a:ln>
          <a:effectLst/>
        </p:spPr>
        <p:txBody>
          <a:bodyPr wrap="square">
            <a:spAutoFit/>
          </a:bodyPr>
          <a:lstStyle/>
          <a:p>
            <a:pPr>
              <a:buFontTx/>
              <a:buNone/>
            </a:pPr>
            <a:endParaRPr lang="en-US" altLang="en-US" sz="800" dirty="0"/>
          </a:p>
          <a:p>
            <a:pPr>
              <a:buFontTx/>
              <a:buNone/>
            </a:pPr>
            <a:r>
              <a:rPr lang="en-US" altLang="en-US" sz="3200" dirty="0"/>
              <a:t>The </a:t>
            </a:r>
            <a:r>
              <a:rPr lang="en-US" altLang="en-US" sz="3200" b="1" dirty="0"/>
              <a:t>Decapolis</a:t>
            </a:r>
            <a:r>
              <a:rPr lang="en-US" altLang="en-US" sz="2400" dirty="0"/>
              <a:t> “(Greek: </a:t>
            </a:r>
            <a:r>
              <a:rPr lang="en-US" altLang="en-US" sz="2400" i="1" dirty="0"/>
              <a:t>deka</a:t>
            </a:r>
            <a:r>
              <a:rPr lang="en-US" altLang="en-US" sz="2400" dirty="0"/>
              <a:t>, ten; </a:t>
            </a:r>
            <a:r>
              <a:rPr lang="en-US" altLang="en-US" sz="2400" i="1" dirty="0"/>
              <a:t>polis</a:t>
            </a:r>
            <a:r>
              <a:rPr lang="en-US" altLang="en-US" sz="2400" dirty="0"/>
              <a:t>, city) was a group of ten cities on the eastern frontier of the Roman Empire in Judea and Syria. The ten cities were not an official league or political unit, but they were grouped together because of their language, culture, location, and political status. The Decapolis cities were centers of Greek and Roman culture in a region that was otherwise [Jewish]”</a:t>
            </a:r>
            <a:r>
              <a:rPr lang="en-US" altLang="en-US" sz="2000" i="1" dirty="0"/>
              <a:t> </a:t>
            </a:r>
            <a:r>
              <a:rPr lang="en-US" altLang="en-US" i="1" dirty="0"/>
              <a:t>– Wikipedia</a:t>
            </a:r>
            <a:endParaRPr lang="en-US" altLang="en-US" sz="2400" i="1" dirty="0"/>
          </a:p>
          <a:p>
            <a:pPr>
              <a:buFontTx/>
              <a:buNone/>
            </a:pPr>
            <a:endParaRPr lang="en-US" altLang="en-US" sz="800" i="1" dirty="0"/>
          </a:p>
          <a:p>
            <a:pPr>
              <a:buFontTx/>
              <a:buNone/>
            </a:pPr>
            <a:r>
              <a:rPr lang="en-US" altLang="en-US" sz="2400" i="1" dirty="0">
                <a:solidFill>
                  <a:srgbClr val="A50021"/>
                </a:solidFill>
              </a:rPr>
              <a:t>Mark is the only gospel writer to mention this region by name (4:25; 5:20; 7:31)</a:t>
            </a:r>
          </a:p>
          <a:p>
            <a:pPr>
              <a:buFontTx/>
              <a:buNone/>
            </a:pPr>
            <a:endParaRPr lang="en-US" altLang="en-US" sz="2400" i="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C5AC2-40AE-4591-A894-3DBB5CDB34EF}"/>
              </a:ext>
            </a:extLst>
          </p:cNvPr>
          <p:cNvPicPr>
            <a:picLocks noChangeAspect="1"/>
          </p:cNvPicPr>
          <p:nvPr/>
        </p:nvPicPr>
        <p:blipFill rotWithShape="1">
          <a:blip r:embed="rId3"/>
          <a:srcRect/>
          <a:stretch/>
        </p:blipFill>
        <p:spPr>
          <a:xfrm>
            <a:off x="0" y="973"/>
            <a:ext cx="9144000" cy="6856054"/>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CAF7CB0-3571-4E8F-92BD-05C66B099E9D}"/>
              </a:ext>
            </a:extLst>
          </p:cNvPr>
          <p:cNvSpPr>
            <a:spLocks noGrp="1"/>
          </p:cNvSpPr>
          <p:nvPr>
            <p:ph type="title"/>
          </p:nvPr>
        </p:nvSpPr>
        <p:spPr>
          <a:xfrm>
            <a:off x="392906" y="5317240"/>
            <a:ext cx="8408194" cy="744836"/>
          </a:xfrm>
        </p:spPr>
        <p:txBody>
          <a:bodyPr>
            <a:normAutofit/>
          </a:bodyPr>
          <a:lstStyle/>
          <a:p>
            <a:pPr algn="ctr"/>
            <a:r>
              <a:rPr lang="en-US" sz="3600" dirty="0" err="1">
                <a:solidFill>
                  <a:schemeClr val="tx1">
                    <a:lumMod val="85000"/>
                    <a:lumOff val="15000"/>
                  </a:schemeClr>
                </a:solidFill>
              </a:rPr>
              <a:t>Scythopolis</a:t>
            </a:r>
            <a:r>
              <a:rPr lang="en-US" sz="3600" dirty="0">
                <a:solidFill>
                  <a:schemeClr val="tx1">
                    <a:lumMod val="85000"/>
                    <a:lumOff val="15000"/>
                  </a:schemeClr>
                </a:solidFill>
              </a:rPr>
              <a:t> (Beit </a:t>
            </a:r>
            <a:r>
              <a:rPr lang="en-US" sz="3600" dirty="0" err="1">
                <a:solidFill>
                  <a:schemeClr val="tx1">
                    <a:lumMod val="85000"/>
                    <a:lumOff val="15000"/>
                  </a:schemeClr>
                </a:solidFill>
              </a:rPr>
              <a:t>She’an</a:t>
            </a:r>
            <a:r>
              <a:rPr lang="en-US" sz="3600" dirty="0">
                <a:solidFill>
                  <a:schemeClr val="tx1">
                    <a:lumMod val="85000"/>
                    <a:lumOff val="15000"/>
                  </a:schemeClr>
                </a:solidFill>
              </a:rPr>
              <a: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15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Rectangle 2">
            <a:extLst>
              <a:ext uri="{FF2B5EF4-FFF2-40B4-BE49-F238E27FC236}">
                <a16:creationId xmlns:a16="http://schemas.microsoft.com/office/drawing/2014/main" id="{742E9985-0A59-4875-90AE-D6F4B5DC2D50}"/>
              </a:ext>
            </a:extLst>
          </p:cNvPr>
          <p:cNvSpPr>
            <a:spLocks noGrp="1" noChangeArrowheads="1"/>
          </p:cNvSpPr>
          <p:nvPr>
            <p:ph type="title"/>
          </p:nvPr>
        </p:nvSpPr>
        <p:spPr>
          <a:xfrm>
            <a:off x="685800" y="47279"/>
            <a:ext cx="8457970" cy="1019521"/>
          </a:xfrm>
        </p:spPr>
        <p:txBody>
          <a:bodyPr>
            <a:normAutofit/>
          </a:bodyPr>
          <a:lstStyle/>
          <a:p>
            <a:r>
              <a:rPr lang="en-US" altLang="en-US" sz="3700" b="1" dirty="0">
                <a:latin typeface="Bernard MT Condensed" panose="02050806060905020404" pitchFamily="18" charset="0"/>
              </a:rPr>
              <a:t>Jesus Does the Impossible </a:t>
            </a:r>
            <a:r>
              <a:rPr lang="en-US" altLang="en-US" sz="3200" b="1" dirty="0"/>
              <a:t>(Mark 4:35—6:6) </a:t>
            </a:r>
            <a:endParaRPr lang="en-US" altLang="en-US" sz="3700" b="1" dirty="0"/>
          </a:p>
        </p:txBody>
      </p:sp>
      <p:sp>
        <p:nvSpPr>
          <p:cNvPr id="147459" name="Rectangle 3">
            <a:extLst>
              <a:ext uri="{FF2B5EF4-FFF2-40B4-BE49-F238E27FC236}">
                <a16:creationId xmlns:a16="http://schemas.microsoft.com/office/drawing/2014/main" id="{86DFA3C6-F23C-441C-A211-1702F7CB6518}"/>
              </a:ext>
            </a:extLst>
          </p:cNvPr>
          <p:cNvSpPr>
            <a:spLocks noGrp="1" noChangeArrowheads="1"/>
          </p:cNvSpPr>
          <p:nvPr>
            <p:ph type="body" idx="1"/>
          </p:nvPr>
        </p:nvSpPr>
        <p:spPr>
          <a:xfrm>
            <a:off x="990600" y="1066800"/>
            <a:ext cx="8001000" cy="4895849"/>
          </a:xfrm>
        </p:spPr>
        <p:txBody>
          <a:bodyPr>
            <a:normAutofit/>
          </a:bodyPr>
          <a:lstStyle/>
          <a:p>
            <a:pPr marL="0" indent="0">
              <a:spcBef>
                <a:spcPct val="15000"/>
              </a:spcBef>
              <a:buNone/>
            </a:pPr>
            <a:r>
              <a:rPr lang="en-US" altLang="en-US" sz="3500" b="1" i="1" dirty="0"/>
              <a:t>Jesus heals a Woman with an Issue of Blood and Raises Jairus’ Daughter from the Dead (5:21-43)</a:t>
            </a:r>
          </a:p>
          <a:p>
            <a:pPr marL="577850" lvl="1" indent="-285750">
              <a:spcBef>
                <a:spcPct val="15000"/>
              </a:spcBef>
              <a:tabLst>
                <a:tab pos="571500" algn="l"/>
              </a:tabLst>
            </a:pPr>
            <a:r>
              <a:rPr lang="en-US" altLang="en-US" sz="2800" i="1" dirty="0">
                <a:solidFill>
                  <a:srgbClr val="A50021"/>
                </a:solidFill>
                <a:effectLst>
                  <a:outerShdw blurRad="38100" dist="38100" dir="2700000" algn="tl">
                    <a:srgbClr val="000000">
                      <a:alpha val="43137"/>
                    </a:srgbClr>
                  </a:outerShdw>
                </a:effectLst>
              </a:rPr>
              <a:t>Along with the previous miracle, these two miracles illustrate Jesus’ power to cleanse the unclean.</a:t>
            </a:r>
          </a:p>
          <a:p>
            <a:pPr marL="231775" indent="-231775">
              <a:spcBef>
                <a:spcPct val="15000"/>
              </a:spcBef>
            </a:pPr>
            <a:r>
              <a:rPr lang="en-US" altLang="en-US" dirty="0"/>
              <a:t>After Jesus returns to the western shore of Galilee,  a ruler of the synagogue named Jairus comes and pleads with Him to heal his dying daughter (5:21-24)</a:t>
            </a:r>
          </a:p>
          <a:p>
            <a:pPr marL="577850" lvl="1" indent="-231775">
              <a:spcBef>
                <a:spcPct val="15000"/>
              </a:spcBef>
            </a:pPr>
            <a:r>
              <a:rPr lang="en-US" altLang="en-US" sz="2800" i="1" dirty="0">
                <a:solidFill>
                  <a:srgbClr val="A50021"/>
                </a:solidFill>
                <a:effectLst>
                  <a:outerShdw blurRad="38100" dist="38100" dir="2700000" algn="tl">
                    <a:srgbClr val="000000">
                      <a:alpha val="43137"/>
                    </a:srgbClr>
                  </a:outerShdw>
                </a:effectLst>
              </a:rPr>
              <a:t>As Jesus went with him, a multitude thronged around Jesus.</a:t>
            </a:r>
          </a:p>
          <a:p>
            <a:pPr marL="577850" lvl="1" indent="-231775">
              <a:spcBef>
                <a:spcPct val="15000"/>
              </a:spcBef>
              <a:buFontTx/>
              <a:buNone/>
            </a:pPr>
            <a:endParaRPr lang="en-US" altLang="en-US" sz="21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1000"/>
                                        <p:tgtEl>
                                          <p:spTgt spid="147459">
                                            <p:txEl>
                                              <p:pRg st="0" end="0"/>
                                            </p:txEl>
                                          </p:spTgt>
                                        </p:tgtEl>
                                      </p:cBhvr>
                                    </p:animEffect>
                                    <p:anim calcmode="lin" valueType="num">
                                      <p:cBhvr>
                                        <p:cTn id="8" dur="1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745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fade">
                                      <p:cBhvr>
                                        <p:cTn id="12" dur="1000"/>
                                        <p:tgtEl>
                                          <p:spTgt spid="147459">
                                            <p:txEl>
                                              <p:pRg st="1" end="1"/>
                                            </p:txEl>
                                          </p:spTgt>
                                        </p:tgtEl>
                                      </p:cBhvr>
                                    </p:animEffect>
                                    <p:anim calcmode="lin" valueType="num">
                                      <p:cBhvr>
                                        <p:cTn id="13"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7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Effect transition="in" filter="fade">
                                      <p:cBhvr>
                                        <p:cTn id="19" dur="1000"/>
                                        <p:tgtEl>
                                          <p:spTgt spid="147459">
                                            <p:txEl>
                                              <p:pRg st="2" end="2"/>
                                            </p:txEl>
                                          </p:spTgt>
                                        </p:tgtEl>
                                      </p:cBhvr>
                                    </p:animEffect>
                                    <p:anim calcmode="lin" valueType="num">
                                      <p:cBhvr>
                                        <p:cTn id="20"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745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7459">
                                            <p:txEl>
                                              <p:pRg st="3" end="3"/>
                                            </p:txEl>
                                          </p:spTgt>
                                        </p:tgtEl>
                                        <p:attrNameLst>
                                          <p:attrName>style.visibility</p:attrName>
                                        </p:attrNameLst>
                                      </p:cBhvr>
                                      <p:to>
                                        <p:strVal val="visible"/>
                                      </p:to>
                                    </p:set>
                                    <p:animEffect transition="in" filter="fade">
                                      <p:cBhvr>
                                        <p:cTn id="24" dur="1000"/>
                                        <p:tgtEl>
                                          <p:spTgt spid="147459">
                                            <p:txEl>
                                              <p:pRg st="3" end="3"/>
                                            </p:txEl>
                                          </p:spTgt>
                                        </p:tgtEl>
                                      </p:cBhvr>
                                    </p:animEffect>
                                    <p:anim calcmode="lin" valueType="num">
                                      <p:cBhvr>
                                        <p:cTn id="25"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7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2">
            <a:extLst>
              <a:ext uri="{FF2B5EF4-FFF2-40B4-BE49-F238E27FC236}">
                <a16:creationId xmlns:a16="http://schemas.microsoft.com/office/drawing/2014/main" id="{52D0DFB6-52F0-4302-8920-75A6B198AFC4}"/>
              </a:ext>
            </a:extLst>
          </p:cNvPr>
          <p:cNvSpPr>
            <a:spLocks noGrp="1" noChangeArrowheads="1"/>
          </p:cNvSpPr>
          <p:nvPr>
            <p:ph type="title"/>
          </p:nvPr>
        </p:nvSpPr>
        <p:spPr>
          <a:xfrm>
            <a:off x="613023" y="151311"/>
            <a:ext cx="8378577" cy="740229"/>
          </a:xfrm>
        </p:spPr>
        <p:txBody>
          <a:bodyPr>
            <a:normAutofit/>
          </a:bodyPr>
          <a:lstStyle/>
          <a:p>
            <a:pPr algn="ctr"/>
            <a:r>
              <a:rPr lang="en-US" altLang="en-US" sz="3200" dirty="0">
                <a:latin typeface="Bernard MT Condensed" panose="02050806060905020404" pitchFamily="18" charset="0"/>
              </a:rPr>
              <a:t>Jesus Does the Impossible </a:t>
            </a:r>
            <a:r>
              <a:rPr lang="en-US" altLang="en-US" sz="2800" b="1" dirty="0"/>
              <a:t>(Mark 4:35—6:6) </a:t>
            </a:r>
            <a:endParaRPr lang="en-US" altLang="en-US" sz="3000" b="1" dirty="0"/>
          </a:p>
        </p:txBody>
      </p:sp>
      <p:sp>
        <p:nvSpPr>
          <p:cNvPr id="76" name="Rectangle 75">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509" name="Picture 5">
            <a:extLst>
              <a:ext uri="{FF2B5EF4-FFF2-40B4-BE49-F238E27FC236}">
                <a16:creationId xmlns:a16="http://schemas.microsoft.com/office/drawing/2014/main" id="{79A9D474-DEAA-4905-BC18-EAFCAD803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89" r="21890"/>
          <a:stretch/>
        </p:blipFill>
        <p:spPr bwMode="auto">
          <a:xfrm>
            <a:off x="5181600" y="891540"/>
            <a:ext cx="4229753" cy="554736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49507" name="Rectangle 3">
            <a:extLst>
              <a:ext uri="{FF2B5EF4-FFF2-40B4-BE49-F238E27FC236}">
                <a16:creationId xmlns:a16="http://schemas.microsoft.com/office/drawing/2014/main" id="{CEC8CDA0-3754-4B59-9254-C602F2454D3B}"/>
              </a:ext>
            </a:extLst>
          </p:cNvPr>
          <p:cNvSpPr>
            <a:spLocks noGrp="1" noChangeArrowheads="1"/>
          </p:cNvSpPr>
          <p:nvPr>
            <p:ph type="body" idx="1"/>
          </p:nvPr>
        </p:nvSpPr>
        <p:spPr>
          <a:xfrm>
            <a:off x="0" y="891540"/>
            <a:ext cx="5486400" cy="5547360"/>
          </a:xfrm>
          <a:solidFill>
            <a:srgbClr val="580058"/>
          </a:solidFill>
        </p:spPr>
        <p:txBody>
          <a:bodyPr>
            <a:normAutofit fontScale="85000" lnSpcReduction="20000"/>
          </a:bodyPr>
          <a:lstStyle/>
          <a:p>
            <a:pPr marL="120650" indent="0">
              <a:lnSpc>
                <a:spcPct val="100000"/>
              </a:lnSpc>
              <a:spcBef>
                <a:spcPts val="600"/>
              </a:spcBef>
              <a:buNone/>
            </a:pPr>
            <a:r>
              <a:rPr lang="en-US" altLang="en-US" sz="3300" dirty="0">
                <a:solidFill>
                  <a:schemeClr val="bg1"/>
                </a:solidFill>
              </a:rPr>
              <a:t>A woman in the crowd who had suffered with an issue of blood for 12 years touches Jesus’ garment believing she could be healed (5:25-34)</a:t>
            </a:r>
          </a:p>
          <a:p>
            <a:pPr marL="457200" lvl="1" indent="-285750">
              <a:lnSpc>
                <a:spcPct val="100000"/>
              </a:lnSpc>
              <a:spcBef>
                <a:spcPts val="600"/>
              </a:spcBef>
            </a:pPr>
            <a:r>
              <a:rPr lang="en-US" altLang="en-US" sz="3300" i="1" dirty="0">
                <a:solidFill>
                  <a:schemeClr val="accent3">
                    <a:lumMod val="40000"/>
                    <a:lumOff val="60000"/>
                  </a:schemeClr>
                </a:solidFill>
                <a:effectLst>
                  <a:outerShdw blurRad="38100" dist="38100" dir="2700000" algn="tl">
                    <a:srgbClr val="000000">
                      <a:alpha val="43137"/>
                    </a:srgbClr>
                  </a:outerShdw>
                </a:effectLst>
              </a:rPr>
              <a:t>She is unclean (Lev. 15:25-26).</a:t>
            </a:r>
          </a:p>
          <a:p>
            <a:pPr marL="457200" lvl="1" indent="-285750">
              <a:lnSpc>
                <a:spcPct val="100000"/>
              </a:lnSpc>
              <a:spcBef>
                <a:spcPts val="600"/>
              </a:spcBef>
            </a:pPr>
            <a:r>
              <a:rPr lang="en-US" altLang="en-US" sz="3300" i="1" dirty="0">
                <a:solidFill>
                  <a:schemeClr val="accent3">
                    <a:lumMod val="40000"/>
                    <a:lumOff val="60000"/>
                  </a:schemeClr>
                </a:solidFill>
                <a:effectLst>
                  <a:outerShdw blurRad="38100" dist="38100" dir="2700000" algn="tl">
                    <a:srgbClr val="000000">
                      <a:alpha val="43137"/>
                    </a:srgbClr>
                  </a:outerShdw>
                </a:effectLst>
              </a:rPr>
              <a:t>She had suffered and spent much seeking healing.</a:t>
            </a:r>
          </a:p>
          <a:p>
            <a:pPr marL="457200" lvl="1" indent="-285750">
              <a:lnSpc>
                <a:spcPct val="100000"/>
              </a:lnSpc>
              <a:spcBef>
                <a:spcPts val="600"/>
              </a:spcBef>
            </a:pPr>
            <a:r>
              <a:rPr lang="en-US" altLang="en-US" sz="3300" i="1" dirty="0">
                <a:solidFill>
                  <a:schemeClr val="accent3">
                    <a:lumMod val="40000"/>
                    <a:lumOff val="60000"/>
                  </a:schemeClr>
                </a:solidFill>
                <a:effectLst>
                  <a:outerShdw blurRad="38100" dist="38100" dir="2700000" algn="tl">
                    <a:srgbClr val="000000">
                      <a:alpha val="43137"/>
                    </a:srgbClr>
                  </a:outerShdw>
                </a:effectLst>
              </a:rPr>
              <a:t>She is healed when she touches Jesus.</a:t>
            </a:r>
          </a:p>
          <a:p>
            <a:pPr marL="457200" lvl="1" indent="-285750">
              <a:lnSpc>
                <a:spcPct val="100000"/>
              </a:lnSpc>
              <a:spcBef>
                <a:spcPts val="600"/>
              </a:spcBef>
            </a:pPr>
            <a:r>
              <a:rPr lang="en-US" altLang="en-US" sz="3300" i="1" dirty="0">
                <a:solidFill>
                  <a:schemeClr val="accent3">
                    <a:lumMod val="40000"/>
                    <a:lumOff val="60000"/>
                  </a:schemeClr>
                </a:solidFill>
                <a:effectLst>
                  <a:outerShdw blurRad="38100" dist="38100" dir="2700000" algn="tl">
                    <a:srgbClr val="000000">
                      <a:alpha val="43137"/>
                    </a:srgbClr>
                  </a:outerShdw>
                </a:effectLst>
              </a:rPr>
              <a:t>When Jesus asks, “Who touched me?” she comes forward and tells the whole truth.  </a:t>
            </a:r>
          </a:p>
          <a:p>
            <a:pPr marL="457200" lvl="1" indent="-285750">
              <a:lnSpc>
                <a:spcPct val="100000"/>
              </a:lnSpc>
              <a:spcBef>
                <a:spcPts val="600"/>
              </a:spcBef>
            </a:pPr>
            <a:r>
              <a:rPr lang="en-US" altLang="en-US" sz="3300" i="1" dirty="0">
                <a:solidFill>
                  <a:schemeClr val="accent3">
                    <a:lumMod val="40000"/>
                    <a:lumOff val="60000"/>
                  </a:schemeClr>
                </a:solidFill>
                <a:effectLst>
                  <a:outerShdw blurRad="38100" dist="38100" dir="2700000" algn="tl">
                    <a:srgbClr val="000000">
                      <a:alpha val="43137"/>
                    </a:srgbClr>
                  </a:outerShdw>
                </a:effectLst>
              </a:rPr>
              <a:t>Her faith made her well!</a:t>
            </a:r>
          </a:p>
          <a:p>
            <a:pPr marL="520700" lvl="1" indent="-231775">
              <a:spcBef>
                <a:spcPct val="15000"/>
              </a:spcBef>
              <a:buFontTx/>
              <a:buNone/>
            </a:pPr>
            <a:endParaRPr lang="en-US"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anim calcmode="lin" valueType="num">
                                      <p:cBhvr>
                                        <p:cTn id="8"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9507">
                                            <p:txEl>
                                              <p:pRg st="1" end="1"/>
                                            </p:txEl>
                                          </p:spTgt>
                                        </p:tgtEl>
                                        <p:attrNameLst>
                                          <p:attrName>style.visibility</p:attrName>
                                        </p:attrNameLst>
                                      </p:cBhvr>
                                      <p:to>
                                        <p:strVal val="visible"/>
                                      </p:to>
                                    </p:set>
                                    <p:animEffect transition="in" filter="fade">
                                      <p:cBhvr>
                                        <p:cTn id="14" dur="1000"/>
                                        <p:tgtEl>
                                          <p:spTgt spid="149507">
                                            <p:txEl>
                                              <p:pRg st="1" end="1"/>
                                            </p:txEl>
                                          </p:spTgt>
                                        </p:tgtEl>
                                      </p:cBhvr>
                                    </p:animEffect>
                                    <p:anim calcmode="lin" valueType="num">
                                      <p:cBhvr>
                                        <p:cTn id="15"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9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9507">
                                            <p:txEl>
                                              <p:pRg st="2" end="2"/>
                                            </p:txEl>
                                          </p:spTgt>
                                        </p:tgtEl>
                                        <p:attrNameLst>
                                          <p:attrName>style.visibility</p:attrName>
                                        </p:attrNameLst>
                                      </p:cBhvr>
                                      <p:to>
                                        <p:strVal val="visible"/>
                                      </p:to>
                                    </p:set>
                                    <p:animEffect transition="in" filter="fade">
                                      <p:cBhvr>
                                        <p:cTn id="21" dur="1000"/>
                                        <p:tgtEl>
                                          <p:spTgt spid="149507">
                                            <p:txEl>
                                              <p:pRg st="2" end="2"/>
                                            </p:txEl>
                                          </p:spTgt>
                                        </p:tgtEl>
                                      </p:cBhvr>
                                    </p:animEffect>
                                    <p:anim calcmode="lin" valueType="num">
                                      <p:cBhvr>
                                        <p:cTn id="22"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9507">
                                            <p:txEl>
                                              <p:pRg st="3" end="3"/>
                                            </p:txEl>
                                          </p:spTgt>
                                        </p:tgtEl>
                                        <p:attrNameLst>
                                          <p:attrName>style.visibility</p:attrName>
                                        </p:attrNameLst>
                                      </p:cBhvr>
                                      <p:to>
                                        <p:strVal val="visible"/>
                                      </p:to>
                                    </p:set>
                                    <p:animEffect transition="in" filter="fade">
                                      <p:cBhvr>
                                        <p:cTn id="28" dur="1000"/>
                                        <p:tgtEl>
                                          <p:spTgt spid="149507">
                                            <p:txEl>
                                              <p:pRg st="3" end="3"/>
                                            </p:txEl>
                                          </p:spTgt>
                                        </p:tgtEl>
                                      </p:cBhvr>
                                    </p:animEffect>
                                    <p:anim calcmode="lin" valueType="num">
                                      <p:cBhvr>
                                        <p:cTn id="29"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9507">
                                            <p:txEl>
                                              <p:pRg st="4" end="4"/>
                                            </p:txEl>
                                          </p:spTgt>
                                        </p:tgtEl>
                                        <p:attrNameLst>
                                          <p:attrName>style.visibility</p:attrName>
                                        </p:attrNameLst>
                                      </p:cBhvr>
                                      <p:to>
                                        <p:strVal val="visible"/>
                                      </p:to>
                                    </p:set>
                                    <p:animEffect transition="in" filter="fade">
                                      <p:cBhvr>
                                        <p:cTn id="35" dur="1000"/>
                                        <p:tgtEl>
                                          <p:spTgt spid="149507">
                                            <p:txEl>
                                              <p:pRg st="4" end="4"/>
                                            </p:txEl>
                                          </p:spTgt>
                                        </p:tgtEl>
                                      </p:cBhvr>
                                    </p:animEffect>
                                    <p:anim calcmode="lin" valueType="num">
                                      <p:cBhvr>
                                        <p:cTn id="36"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9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9507">
                                            <p:txEl>
                                              <p:pRg st="5" end="5"/>
                                            </p:txEl>
                                          </p:spTgt>
                                        </p:tgtEl>
                                        <p:attrNameLst>
                                          <p:attrName>style.visibility</p:attrName>
                                        </p:attrNameLst>
                                      </p:cBhvr>
                                      <p:to>
                                        <p:strVal val="visible"/>
                                      </p:to>
                                    </p:set>
                                    <p:animEffect transition="in" filter="fade">
                                      <p:cBhvr>
                                        <p:cTn id="42" dur="1000"/>
                                        <p:tgtEl>
                                          <p:spTgt spid="149507">
                                            <p:txEl>
                                              <p:pRg st="5" end="5"/>
                                            </p:txEl>
                                          </p:spTgt>
                                        </p:tgtEl>
                                      </p:cBhvr>
                                    </p:animEffect>
                                    <p:anim calcmode="lin" valueType="num">
                                      <p:cBhvr>
                                        <p:cTn id="43"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9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8993B-0885-492A-93D6-41454A6153DA}"/>
              </a:ext>
            </a:extLst>
          </p:cNvPr>
          <p:cNvSpPr>
            <a:spLocks noGrp="1"/>
          </p:cNvSpPr>
          <p:nvPr>
            <p:ph type="title"/>
          </p:nvPr>
        </p:nvSpPr>
        <p:spPr>
          <a:xfrm>
            <a:off x="111092" y="68781"/>
            <a:ext cx="2444815" cy="2133600"/>
          </a:xfrm>
        </p:spPr>
        <p:txBody>
          <a:bodyPr>
            <a:normAutofit fontScale="90000"/>
          </a:bodyPr>
          <a:lstStyle/>
          <a:p>
            <a:r>
              <a:rPr lang="en-US" altLang="en-US" sz="4000" b="1" dirty="0">
                <a:latin typeface="+mn-lt"/>
              </a:rPr>
              <a:t>The Raising of Jairus’ Daughter </a:t>
            </a:r>
            <a:r>
              <a:rPr lang="en-US" altLang="en-US" sz="4000" dirty="0"/>
              <a:t>(</a:t>
            </a:r>
            <a:r>
              <a:rPr lang="en-US" altLang="en-US" sz="3100" dirty="0"/>
              <a:t>5:35-43)</a:t>
            </a:r>
            <a:endParaRPr lang="en-US" dirty="0"/>
          </a:p>
        </p:txBody>
      </p:sp>
      <p:sp>
        <p:nvSpPr>
          <p:cNvPr id="151555" name="Rectangle 3">
            <a:extLst>
              <a:ext uri="{FF2B5EF4-FFF2-40B4-BE49-F238E27FC236}">
                <a16:creationId xmlns:a16="http://schemas.microsoft.com/office/drawing/2014/main" id="{CEFC8760-9A8D-4DA8-B9F5-DA1E136F7774}"/>
              </a:ext>
            </a:extLst>
          </p:cNvPr>
          <p:cNvSpPr>
            <a:spLocks noGrp="1" noChangeArrowheads="1"/>
          </p:cNvSpPr>
          <p:nvPr>
            <p:ph idx="1"/>
          </p:nvPr>
        </p:nvSpPr>
        <p:spPr>
          <a:xfrm>
            <a:off x="2819400" y="0"/>
            <a:ext cx="6324600" cy="6858000"/>
          </a:xfrm>
          <a:solidFill>
            <a:srgbClr val="FFE79B"/>
          </a:solidFill>
        </p:spPr>
        <p:txBody>
          <a:bodyPr>
            <a:noAutofit/>
          </a:bodyPr>
          <a:lstStyle/>
          <a:p>
            <a:pPr marL="0" lvl="1" indent="0">
              <a:lnSpc>
                <a:spcPct val="80000"/>
              </a:lnSpc>
              <a:spcBef>
                <a:spcPts val="300"/>
              </a:spcBef>
              <a:buNone/>
            </a:pPr>
            <a:endParaRPr lang="en-US" altLang="en-US" sz="1600" dirty="0"/>
          </a:p>
          <a:p>
            <a:pPr marL="285750" lvl="1" indent="-285750">
              <a:lnSpc>
                <a:spcPct val="80000"/>
              </a:lnSpc>
              <a:spcBef>
                <a:spcPts val="300"/>
              </a:spcBef>
            </a:pPr>
            <a:r>
              <a:rPr lang="en-US" altLang="en-US" sz="2800" dirty="0"/>
              <a:t>While Jesus is still speaking to the woman, the ruler is informed that his daughter has died.</a:t>
            </a:r>
          </a:p>
          <a:p>
            <a:pPr marL="285750" lvl="1" indent="-285750">
              <a:lnSpc>
                <a:spcPct val="80000"/>
              </a:lnSpc>
              <a:spcBef>
                <a:spcPts val="300"/>
              </a:spcBef>
            </a:pPr>
            <a:r>
              <a:rPr lang="en-US" altLang="en-US" sz="2800" dirty="0"/>
              <a:t>Jesus tells Jairus, </a:t>
            </a:r>
            <a:r>
              <a:rPr lang="en-US" altLang="en-US" sz="2800" i="1" dirty="0"/>
              <a:t>“Do not be afraid, only believe.”</a:t>
            </a:r>
          </a:p>
          <a:p>
            <a:pPr marL="285750" lvl="1" indent="-285750">
              <a:lnSpc>
                <a:spcPct val="80000"/>
              </a:lnSpc>
              <a:spcBef>
                <a:spcPts val="300"/>
              </a:spcBef>
            </a:pPr>
            <a:r>
              <a:rPr lang="en-US" altLang="en-US" sz="2800" dirty="0"/>
              <a:t>Jesus allows only Peter, James and John to follow.</a:t>
            </a:r>
          </a:p>
          <a:p>
            <a:pPr marL="285750" lvl="1" indent="-285750">
              <a:lnSpc>
                <a:spcPct val="80000"/>
              </a:lnSpc>
              <a:spcBef>
                <a:spcPts val="300"/>
              </a:spcBef>
            </a:pPr>
            <a:r>
              <a:rPr lang="en-US" altLang="en-US" sz="2800" dirty="0"/>
              <a:t>When Jesus comes to the ruler’s house, He questions why there is such commotion. He says, </a:t>
            </a:r>
            <a:r>
              <a:rPr lang="en-US" altLang="en-US" sz="2800" i="1" dirty="0"/>
              <a:t>“The child is not dead but sleeping.”</a:t>
            </a:r>
          </a:p>
          <a:p>
            <a:pPr marL="285750" lvl="1" indent="-285750">
              <a:lnSpc>
                <a:spcPct val="80000"/>
              </a:lnSpc>
              <a:spcBef>
                <a:spcPts val="300"/>
              </a:spcBef>
            </a:pPr>
            <a:r>
              <a:rPr lang="en-US" altLang="en-US" sz="2800" dirty="0"/>
              <a:t>He enters the house, takes the child by the hand and says, </a:t>
            </a:r>
            <a:r>
              <a:rPr lang="en-US" altLang="en-US" sz="2800" i="1" dirty="0"/>
              <a:t>“Little girl, I say to you arise.” </a:t>
            </a:r>
          </a:p>
          <a:p>
            <a:pPr marL="285750" lvl="1" indent="-285750">
              <a:lnSpc>
                <a:spcPct val="80000"/>
              </a:lnSpc>
              <a:spcBef>
                <a:spcPts val="300"/>
              </a:spcBef>
            </a:pPr>
            <a:r>
              <a:rPr lang="en-US" altLang="en-US" sz="2800" dirty="0"/>
              <a:t>Immediately the girl arose and walked. She is 12 years old.</a:t>
            </a:r>
          </a:p>
          <a:p>
            <a:pPr marL="285750" lvl="1" indent="-285750">
              <a:lnSpc>
                <a:spcPct val="80000"/>
              </a:lnSpc>
              <a:spcBef>
                <a:spcPts val="300"/>
              </a:spcBef>
            </a:pPr>
            <a:r>
              <a:rPr lang="en-US" altLang="en-US" sz="2800" dirty="0"/>
              <a:t>Jesus commands them not to tell others about the miracle.</a:t>
            </a:r>
          </a:p>
        </p:txBody>
      </p:sp>
      <p:pic>
        <p:nvPicPr>
          <p:cNvPr id="151557" name="Picture 5">
            <a:extLst>
              <a:ext uri="{FF2B5EF4-FFF2-40B4-BE49-F238E27FC236}">
                <a16:creationId xmlns:a16="http://schemas.microsoft.com/office/drawing/2014/main" id="{BBD333B0-9534-43DD-BC16-FFE11F4D10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61" r="5849" b="2"/>
          <a:stretch/>
        </p:blipFill>
        <p:spPr bwMode="auto">
          <a:xfrm>
            <a:off x="0" y="2202381"/>
            <a:ext cx="2444815" cy="465561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Effect transition="in" filter="fade">
                                      <p:cBhvr>
                                        <p:cTn id="7" dur="1000"/>
                                        <p:tgtEl>
                                          <p:spTgt spid="151555">
                                            <p:txEl>
                                              <p:pRg st="1" end="1"/>
                                            </p:txEl>
                                          </p:spTgt>
                                        </p:tgtEl>
                                      </p:cBhvr>
                                    </p:animEffect>
                                    <p:anim calcmode="lin" valueType="num">
                                      <p:cBhvr>
                                        <p:cTn id="8" dur="10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1555">
                                            <p:txEl>
                                              <p:pRg st="2" end="2"/>
                                            </p:txEl>
                                          </p:spTgt>
                                        </p:tgtEl>
                                        <p:attrNameLst>
                                          <p:attrName>style.visibility</p:attrName>
                                        </p:attrNameLst>
                                      </p:cBhvr>
                                      <p:to>
                                        <p:strVal val="visible"/>
                                      </p:to>
                                    </p:set>
                                    <p:animEffect transition="in" filter="fade">
                                      <p:cBhvr>
                                        <p:cTn id="14" dur="1000"/>
                                        <p:tgtEl>
                                          <p:spTgt spid="151555">
                                            <p:txEl>
                                              <p:pRg st="2" end="2"/>
                                            </p:txEl>
                                          </p:spTgt>
                                        </p:tgtEl>
                                      </p:cBhvr>
                                    </p:animEffect>
                                    <p:anim calcmode="lin" valueType="num">
                                      <p:cBhvr>
                                        <p:cTn id="15"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1555">
                                            <p:txEl>
                                              <p:pRg st="3" end="3"/>
                                            </p:txEl>
                                          </p:spTgt>
                                        </p:tgtEl>
                                        <p:attrNameLst>
                                          <p:attrName>style.visibility</p:attrName>
                                        </p:attrNameLst>
                                      </p:cBhvr>
                                      <p:to>
                                        <p:strVal val="visible"/>
                                      </p:to>
                                    </p:set>
                                    <p:animEffect transition="in" filter="fade">
                                      <p:cBhvr>
                                        <p:cTn id="21" dur="1000"/>
                                        <p:tgtEl>
                                          <p:spTgt spid="151555">
                                            <p:txEl>
                                              <p:pRg st="3" end="3"/>
                                            </p:txEl>
                                          </p:spTgt>
                                        </p:tgtEl>
                                      </p:cBhvr>
                                    </p:animEffect>
                                    <p:anim calcmode="lin" valueType="num">
                                      <p:cBhvr>
                                        <p:cTn id="22"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1555">
                                            <p:txEl>
                                              <p:pRg st="4" end="4"/>
                                            </p:txEl>
                                          </p:spTgt>
                                        </p:tgtEl>
                                        <p:attrNameLst>
                                          <p:attrName>style.visibility</p:attrName>
                                        </p:attrNameLst>
                                      </p:cBhvr>
                                      <p:to>
                                        <p:strVal val="visible"/>
                                      </p:to>
                                    </p:set>
                                    <p:animEffect transition="in" filter="fade">
                                      <p:cBhvr>
                                        <p:cTn id="28" dur="1000"/>
                                        <p:tgtEl>
                                          <p:spTgt spid="151555">
                                            <p:txEl>
                                              <p:pRg st="4" end="4"/>
                                            </p:txEl>
                                          </p:spTgt>
                                        </p:tgtEl>
                                      </p:cBhvr>
                                    </p:animEffect>
                                    <p:anim calcmode="lin" valueType="num">
                                      <p:cBhvr>
                                        <p:cTn id="29"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1555">
                                            <p:txEl>
                                              <p:pRg st="5" end="5"/>
                                            </p:txEl>
                                          </p:spTgt>
                                        </p:tgtEl>
                                        <p:attrNameLst>
                                          <p:attrName>style.visibility</p:attrName>
                                        </p:attrNameLst>
                                      </p:cBhvr>
                                      <p:to>
                                        <p:strVal val="visible"/>
                                      </p:to>
                                    </p:set>
                                    <p:animEffect transition="in" filter="fade">
                                      <p:cBhvr>
                                        <p:cTn id="35" dur="1000"/>
                                        <p:tgtEl>
                                          <p:spTgt spid="151555">
                                            <p:txEl>
                                              <p:pRg st="5" end="5"/>
                                            </p:txEl>
                                          </p:spTgt>
                                        </p:tgtEl>
                                      </p:cBhvr>
                                    </p:animEffect>
                                    <p:anim calcmode="lin" valueType="num">
                                      <p:cBhvr>
                                        <p:cTn id="36" dur="10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1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1555">
                                            <p:txEl>
                                              <p:pRg st="6" end="6"/>
                                            </p:txEl>
                                          </p:spTgt>
                                        </p:tgtEl>
                                        <p:attrNameLst>
                                          <p:attrName>style.visibility</p:attrName>
                                        </p:attrNameLst>
                                      </p:cBhvr>
                                      <p:to>
                                        <p:strVal val="visible"/>
                                      </p:to>
                                    </p:set>
                                    <p:animEffect transition="in" filter="fade">
                                      <p:cBhvr>
                                        <p:cTn id="42" dur="1000"/>
                                        <p:tgtEl>
                                          <p:spTgt spid="151555">
                                            <p:txEl>
                                              <p:pRg st="6" end="6"/>
                                            </p:txEl>
                                          </p:spTgt>
                                        </p:tgtEl>
                                      </p:cBhvr>
                                    </p:animEffect>
                                    <p:anim calcmode="lin" valueType="num">
                                      <p:cBhvr>
                                        <p:cTn id="43" dur="1000" fill="hold"/>
                                        <p:tgtEl>
                                          <p:spTgt spid="15155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515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1555">
                                            <p:txEl>
                                              <p:pRg st="7" end="7"/>
                                            </p:txEl>
                                          </p:spTgt>
                                        </p:tgtEl>
                                        <p:attrNameLst>
                                          <p:attrName>style.visibility</p:attrName>
                                        </p:attrNameLst>
                                      </p:cBhvr>
                                      <p:to>
                                        <p:strVal val="visible"/>
                                      </p:to>
                                    </p:set>
                                    <p:animEffect transition="in" filter="fade">
                                      <p:cBhvr>
                                        <p:cTn id="49" dur="1000"/>
                                        <p:tgtEl>
                                          <p:spTgt spid="151555">
                                            <p:txEl>
                                              <p:pRg st="7" end="7"/>
                                            </p:txEl>
                                          </p:spTgt>
                                        </p:tgtEl>
                                      </p:cBhvr>
                                    </p:animEffect>
                                    <p:anim calcmode="lin" valueType="num">
                                      <p:cBhvr>
                                        <p:cTn id="50" dur="1000" fill="hold"/>
                                        <p:tgtEl>
                                          <p:spTgt spid="15155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5155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2" name="Rectangle 2">
            <a:extLst>
              <a:ext uri="{FF2B5EF4-FFF2-40B4-BE49-F238E27FC236}">
                <a16:creationId xmlns:a16="http://schemas.microsoft.com/office/drawing/2014/main" id="{7A0938BE-C38F-4AFF-A062-92CAC644A90B}"/>
              </a:ext>
            </a:extLst>
          </p:cNvPr>
          <p:cNvSpPr>
            <a:spLocks noGrp="1" noChangeArrowheads="1"/>
          </p:cNvSpPr>
          <p:nvPr>
            <p:ph type="title"/>
          </p:nvPr>
        </p:nvSpPr>
        <p:spPr>
          <a:xfrm>
            <a:off x="616794" y="476976"/>
            <a:ext cx="6124230" cy="1351824"/>
          </a:xfrm>
        </p:spPr>
        <p:txBody>
          <a:bodyPr>
            <a:normAutofit/>
          </a:bodyPr>
          <a:lstStyle/>
          <a:p>
            <a:r>
              <a:rPr lang="en-US" altLang="en-US" sz="4000" dirty="0">
                <a:latin typeface="Bernard MT Condensed" panose="02050806060905020404" pitchFamily="18" charset="0"/>
              </a:rPr>
              <a:t>Jesus Does the Impossible </a:t>
            </a:r>
            <a:br>
              <a:rPr lang="en-US" altLang="en-US" sz="3500" dirty="0">
                <a:latin typeface="Bernard MT Condensed" panose="02050806060905020404" pitchFamily="18" charset="0"/>
              </a:rPr>
            </a:br>
            <a:r>
              <a:rPr lang="en-US" altLang="en-US" sz="2800" b="1" dirty="0"/>
              <a:t>(Mark 4:35—6:6) </a:t>
            </a:r>
            <a:endParaRPr lang="en-US" altLang="en-US" sz="3500" b="1" dirty="0"/>
          </a:p>
        </p:txBody>
      </p:sp>
      <p:sp>
        <p:nvSpPr>
          <p:cNvPr id="140" name="Rectangle 13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43"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Rectangle 16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3" name="Rectangle 3">
            <a:extLst>
              <a:ext uri="{FF2B5EF4-FFF2-40B4-BE49-F238E27FC236}">
                <a16:creationId xmlns:a16="http://schemas.microsoft.com/office/drawing/2014/main" id="{E9E6774B-EB41-49B5-8DE1-826E68CFB0AE}"/>
              </a:ext>
            </a:extLst>
          </p:cNvPr>
          <p:cNvSpPr>
            <a:spLocks noGrp="1" noChangeArrowheads="1"/>
          </p:cNvSpPr>
          <p:nvPr>
            <p:ph type="body" idx="1"/>
          </p:nvPr>
        </p:nvSpPr>
        <p:spPr>
          <a:xfrm>
            <a:off x="455226" y="1828800"/>
            <a:ext cx="5019739" cy="5029199"/>
          </a:xfrm>
          <a:solidFill>
            <a:schemeClr val="bg1"/>
          </a:solidFill>
        </p:spPr>
        <p:txBody>
          <a:bodyPr anchor="ctr">
            <a:noAutofit/>
          </a:bodyPr>
          <a:lstStyle/>
          <a:p>
            <a:pPr marL="0" indent="0">
              <a:lnSpc>
                <a:spcPct val="80000"/>
              </a:lnSpc>
              <a:spcBef>
                <a:spcPts val="300"/>
              </a:spcBef>
              <a:buNone/>
            </a:pPr>
            <a:r>
              <a:rPr lang="en-US" altLang="en-US" b="1" dirty="0"/>
              <a:t>Rejection at Nazareth</a:t>
            </a:r>
            <a:r>
              <a:rPr lang="en-US" altLang="en-US" dirty="0"/>
              <a:t> (6:1-6a)</a:t>
            </a:r>
          </a:p>
          <a:p>
            <a:pPr marL="285750" indent="-220663">
              <a:lnSpc>
                <a:spcPct val="80000"/>
              </a:lnSpc>
              <a:spcBef>
                <a:spcPts val="300"/>
              </a:spcBef>
              <a:tabLst>
                <a:tab pos="228600" algn="l"/>
              </a:tabLst>
            </a:pPr>
            <a:r>
              <a:rPr lang="en-US" altLang="en-US" dirty="0"/>
              <a:t>Jesus leaves the Sea of Galilee and travels to Nazareth with His disciples.</a:t>
            </a:r>
          </a:p>
          <a:p>
            <a:pPr marL="285750" indent="-220663">
              <a:lnSpc>
                <a:spcPct val="80000"/>
              </a:lnSpc>
              <a:spcBef>
                <a:spcPts val="300"/>
              </a:spcBef>
              <a:tabLst>
                <a:tab pos="228600" algn="l"/>
              </a:tabLst>
            </a:pPr>
            <a:r>
              <a:rPr lang="en-US" altLang="en-US" dirty="0"/>
              <a:t>People are offended at His teaching and miracles since they knew Him and His family.</a:t>
            </a:r>
          </a:p>
          <a:p>
            <a:pPr marL="285750" indent="-220663">
              <a:lnSpc>
                <a:spcPct val="80000"/>
              </a:lnSpc>
              <a:spcBef>
                <a:spcPts val="300"/>
              </a:spcBef>
              <a:tabLst>
                <a:tab pos="228600" algn="l"/>
              </a:tabLst>
            </a:pPr>
            <a:r>
              <a:rPr lang="en-US" altLang="en-US" dirty="0"/>
              <a:t>Jesus observes that a prophet is honored, but not among those familiar with him.</a:t>
            </a:r>
          </a:p>
          <a:p>
            <a:pPr marL="285750" indent="-220663">
              <a:lnSpc>
                <a:spcPct val="80000"/>
              </a:lnSpc>
              <a:spcBef>
                <a:spcPts val="300"/>
              </a:spcBef>
              <a:tabLst>
                <a:tab pos="228600" algn="l"/>
              </a:tabLst>
            </a:pPr>
            <a:r>
              <a:rPr lang="en-US" altLang="en-US" dirty="0"/>
              <a:t>He did no mighty work there except for healing a few; He marveled at their unbelief.</a:t>
            </a:r>
          </a:p>
        </p:txBody>
      </p:sp>
      <p:pic>
        <p:nvPicPr>
          <p:cNvPr id="8" name="Picture 14">
            <a:extLst>
              <a:ext uri="{FF2B5EF4-FFF2-40B4-BE49-F238E27FC236}">
                <a16:creationId xmlns:a16="http://schemas.microsoft.com/office/drawing/2014/main" id="{B1AFBED3-5CCA-4B76-B6CA-3A332AAE3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7" r="6127" b="-2"/>
          <a:stretch/>
        </p:blipFill>
        <p:spPr bwMode="auto">
          <a:xfrm>
            <a:off x="5381718" y="1828800"/>
            <a:ext cx="3694773"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randombar(horizontal)">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randombar(horizontal)">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randombar(horizontal)">
                                      <p:cBhvr>
                                        <p:cTn id="17" dur="500"/>
                                        <p:tgtEl>
                                          <p:spTgt spid="153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randombar(horizontal)">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randombar(horizontal)">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46DA71-0348-4D3F-B696-7C59AB97F2BC}"/>
              </a:ext>
            </a:extLst>
          </p:cNvPr>
          <p:cNvPicPr>
            <a:picLocks noGrp="1" noChangeAspect="1"/>
          </p:cNvPicPr>
          <p:nvPr>
            <p:ph idx="4294967295"/>
          </p:nvPr>
        </p:nvPicPr>
        <p:blipFill rotWithShape="1">
          <a:blip r:embed="rId3"/>
          <a:srcRect l="39338" r="26328" b="-1"/>
          <a:stretch/>
        </p:blipFill>
        <p:spPr>
          <a:xfrm>
            <a:off x="0" y="0"/>
            <a:ext cx="9144000" cy="6858000"/>
          </a:xfrm>
          <a:prstGeom prst="rect">
            <a:avLst/>
          </a:prstGeom>
        </p:spPr>
      </p:pic>
      <p:sp>
        <p:nvSpPr>
          <p:cNvPr id="6" name="Title 5">
            <a:extLst>
              <a:ext uri="{FF2B5EF4-FFF2-40B4-BE49-F238E27FC236}">
                <a16:creationId xmlns:a16="http://schemas.microsoft.com/office/drawing/2014/main" id="{A19FEECB-765D-463B-88C2-ECD43BF1EADE}"/>
              </a:ext>
            </a:extLst>
          </p:cNvPr>
          <p:cNvSpPr>
            <a:spLocks noGrp="1"/>
          </p:cNvSpPr>
          <p:nvPr>
            <p:ph type="title"/>
          </p:nvPr>
        </p:nvSpPr>
        <p:spPr/>
        <p:txBody>
          <a:bodyPr/>
          <a:lstStyle/>
          <a:p>
            <a:r>
              <a:rPr lang="en-US" dirty="0">
                <a:latin typeface="Bernard MT Condensed" panose="02050806060905020404" pitchFamily="18" charset="0"/>
              </a:rPr>
              <a:t>Modern Nazareth</a:t>
            </a:r>
          </a:p>
        </p:txBody>
      </p:sp>
    </p:spTree>
    <p:extLst>
      <p:ext uri="{BB962C8B-B14F-4D97-AF65-F5344CB8AC3E}">
        <p14:creationId xmlns:p14="http://schemas.microsoft.com/office/powerpoint/2010/main" val="383381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D26AB6-79EC-443B-A0DD-187A922F77C9}"/>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148000"/>
                    </a14:imgEffect>
                  </a14:imgLayer>
                </a14:imgProps>
              </a:ext>
            </a:extLst>
          </a:blip>
          <a:srcRect l="7749" r="17251"/>
          <a:stretch/>
        </p:blipFill>
        <p:spPr>
          <a:xfrm>
            <a:off x="20" y="10"/>
            <a:ext cx="9143980" cy="6857990"/>
          </a:xfrm>
          <a:prstGeom prst="rect">
            <a:avLst/>
          </a:prstGeom>
        </p:spPr>
      </p:pic>
      <p:sp>
        <p:nvSpPr>
          <p:cNvPr id="2" name="Title 1">
            <a:extLst>
              <a:ext uri="{FF2B5EF4-FFF2-40B4-BE49-F238E27FC236}">
                <a16:creationId xmlns:a16="http://schemas.microsoft.com/office/drawing/2014/main" id="{5D26EAF9-3379-44A2-AC78-72D3652BD365}"/>
              </a:ext>
            </a:extLst>
          </p:cNvPr>
          <p:cNvSpPr>
            <a:spLocks noGrp="1"/>
          </p:cNvSpPr>
          <p:nvPr>
            <p:ph type="title"/>
          </p:nvPr>
        </p:nvSpPr>
        <p:spPr>
          <a:xfrm>
            <a:off x="4343400" y="3581400"/>
            <a:ext cx="4343400" cy="3017520"/>
          </a:xfrm>
          <a:prstGeom prst="ellipse">
            <a:avLst/>
          </a:prstGeom>
          <a:solidFill>
            <a:srgbClr val="231815"/>
          </a:solidFill>
          <a:ln w="174625" cmpd="thinThick">
            <a:solidFill>
              <a:srgbClr val="231815"/>
            </a:solidFill>
          </a:ln>
        </p:spPr>
        <p:txBody>
          <a:bodyPr vert="horz" lIns="91440" tIns="45720" rIns="91440" bIns="45720" rtlCol="0" anchor="ctr">
            <a:normAutofit fontScale="90000"/>
          </a:bodyPr>
          <a:lstStyle/>
          <a:p>
            <a:pPr algn="ctr"/>
            <a:r>
              <a:rPr lang="en-US" dirty="0">
                <a:solidFill>
                  <a:srgbClr val="FFFFFF"/>
                </a:solidFill>
                <a:latin typeface="Bernard MT Condensed" panose="02050806060905020404" pitchFamily="18" charset="0"/>
              </a:rPr>
              <a:t>Jesus Does the Impossible </a:t>
            </a:r>
            <a:br>
              <a:rPr lang="en-US" sz="2200" dirty="0">
                <a:solidFill>
                  <a:srgbClr val="FFFFFF"/>
                </a:solidFill>
              </a:rPr>
            </a:br>
            <a:r>
              <a:rPr lang="en-US" sz="3100" dirty="0">
                <a:solidFill>
                  <a:srgbClr val="FFFFFF"/>
                </a:solidFill>
              </a:rPr>
              <a:t>Mark 4:35—6:6 </a:t>
            </a:r>
            <a:endParaRPr lang="en-US" sz="2800" dirty="0">
              <a:solidFill>
                <a:srgbClr val="FFFFFF"/>
              </a:solidFill>
            </a:endParaRPr>
          </a:p>
        </p:txBody>
      </p:sp>
    </p:spTree>
    <p:extLst>
      <p:ext uri="{BB962C8B-B14F-4D97-AF65-F5344CB8AC3E}">
        <p14:creationId xmlns:p14="http://schemas.microsoft.com/office/powerpoint/2010/main" val="70194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Rectangle 2">
            <a:extLst>
              <a:ext uri="{FF2B5EF4-FFF2-40B4-BE49-F238E27FC236}">
                <a16:creationId xmlns:a16="http://schemas.microsoft.com/office/drawing/2014/main" id="{02CE8015-57F0-40A3-9D63-4E7535D3F16E}"/>
              </a:ext>
            </a:extLst>
          </p:cNvPr>
          <p:cNvSpPr>
            <a:spLocks noGrp="1" noChangeArrowheads="1"/>
          </p:cNvSpPr>
          <p:nvPr>
            <p:ph type="title"/>
          </p:nvPr>
        </p:nvSpPr>
        <p:spPr>
          <a:xfrm>
            <a:off x="901826" y="11185"/>
            <a:ext cx="8242174" cy="1184111"/>
          </a:xfrm>
        </p:spPr>
        <p:txBody>
          <a:bodyPr>
            <a:normAutofit/>
          </a:bodyPr>
          <a:lstStyle/>
          <a:p>
            <a:r>
              <a:rPr lang="en-US" altLang="en-US" sz="4000" dirty="0">
                <a:latin typeface="Bernard MT Condensed" panose="02050806060905020404" pitchFamily="18" charset="0"/>
              </a:rPr>
              <a:t>Jesus Does the Impossible </a:t>
            </a:r>
            <a:r>
              <a:rPr lang="en-US" altLang="en-US" sz="3200" dirty="0">
                <a:latin typeface="+mn-lt"/>
              </a:rPr>
              <a:t>(Mark 4:35—6:6)</a:t>
            </a:r>
            <a:endParaRPr lang="en-US" altLang="en-US" sz="3700" dirty="0">
              <a:latin typeface="+mn-lt"/>
            </a:endParaRPr>
          </a:p>
        </p:txBody>
      </p:sp>
      <p:sp>
        <p:nvSpPr>
          <p:cNvPr id="126979" name="Rectangle 3">
            <a:extLst>
              <a:ext uri="{FF2B5EF4-FFF2-40B4-BE49-F238E27FC236}">
                <a16:creationId xmlns:a16="http://schemas.microsoft.com/office/drawing/2014/main" id="{3980D5E0-52CC-4CE2-A6D3-1A90AF25821D}"/>
              </a:ext>
            </a:extLst>
          </p:cNvPr>
          <p:cNvSpPr>
            <a:spLocks noGrp="1" noChangeArrowheads="1"/>
          </p:cNvSpPr>
          <p:nvPr>
            <p:ph type="body" idx="1"/>
          </p:nvPr>
        </p:nvSpPr>
        <p:spPr>
          <a:xfrm>
            <a:off x="990600" y="1066800"/>
            <a:ext cx="8153170" cy="5071110"/>
          </a:xfrm>
        </p:spPr>
        <p:txBody>
          <a:bodyPr>
            <a:normAutofit fontScale="92500" lnSpcReduction="10000"/>
          </a:bodyPr>
          <a:lstStyle/>
          <a:p>
            <a:pPr marL="109538" indent="0">
              <a:spcBef>
                <a:spcPct val="15000"/>
              </a:spcBef>
              <a:buNone/>
            </a:pPr>
            <a:r>
              <a:rPr lang="en-US" altLang="en-US" sz="3500" b="1" dirty="0"/>
              <a:t>Jesus Stills the Storm (4:35-41)</a:t>
            </a:r>
          </a:p>
          <a:p>
            <a:pPr>
              <a:spcBef>
                <a:spcPct val="15000"/>
              </a:spcBef>
            </a:pPr>
            <a:r>
              <a:rPr lang="en-US" altLang="en-US" dirty="0"/>
              <a:t>After a day of teaching in parables, Jesus wants to cross over the sea. He and the disciples enter the boat.</a:t>
            </a:r>
          </a:p>
          <a:p>
            <a:pPr>
              <a:spcBef>
                <a:spcPct val="15000"/>
              </a:spcBef>
            </a:pPr>
            <a:r>
              <a:rPr lang="en-US" altLang="en-US" dirty="0"/>
              <a:t>A great storm arises, and the boat starts taking on water.</a:t>
            </a:r>
          </a:p>
          <a:p>
            <a:pPr>
              <a:spcBef>
                <a:spcPct val="15000"/>
              </a:spcBef>
            </a:pPr>
            <a:r>
              <a:rPr lang="en-US" altLang="en-US" dirty="0"/>
              <a:t>Jesus is sleeping on a pillow in the stern.  The disciples wake Him saying, </a:t>
            </a:r>
            <a:r>
              <a:rPr lang="en-US" altLang="en-US" i="1" dirty="0"/>
              <a:t>“Teacher, do you not care that we are perishing?”</a:t>
            </a:r>
          </a:p>
          <a:p>
            <a:pPr>
              <a:spcBef>
                <a:spcPct val="15000"/>
              </a:spcBef>
            </a:pPr>
            <a:r>
              <a:rPr lang="en-US" altLang="en-US" dirty="0"/>
              <a:t>He rebukes the wind and the sea, saying, </a:t>
            </a:r>
            <a:r>
              <a:rPr lang="en-US" altLang="en-US" i="1" dirty="0"/>
              <a:t>“Peace be still.”</a:t>
            </a:r>
          </a:p>
          <a:p>
            <a:pPr>
              <a:spcBef>
                <a:spcPct val="15000"/>
              </a:spcBef>
            </a:pPr>
            <a:r>
              <a:rPr lang="en-US" altLang="en-US" i="1" dirty="0"/>
              <a:t>“There was a great calm.”</a:t>
            </a:r>
          </a:p>
          <a:p>
            <a:pPr>
              <a:spcBef>
                <a:spcPct val="15000"/>
              </a:spcBef>
            </a:pPr>
            <a:r>
              <a:rPr lang="en-US" altLang="en-US" dirty="0"/>
              <a:t>Jesus rebukes His disciples for their </a:t>
            </a:r>
            <a:r>
              <a:rPr lang="en-US" altLang="en-US" b="1" dirty="0"/>
              <a:t>fear</a:t>
            </a:r>
            <a:r>
              <a:rPr lang="en-US" altLang="en-US" dirty="0"/>
              <a:t> and </a:t>
            </a:r>
            <a:r>
              <a:rPr lang="en-US" altLang="en-US" b="1" dirty="0"/>
              <a:t>lack of faith</a:t>
            </a:r>
            <a:r>
              <a:rPr lang="en-US" altLang="en-US" dirty="0"/>
              <a:t>.</a:t>
            </a:r>
          </a:p>
          <a:p>
            <a:pPr>
              <a:spcBef>
                <a:spcPct val="15000"/>
              </a:spcBef>
            </a:pPr>
            <a:r>
              <a:rPr lang="en-US" altLang="en-US" dirty="0"/>
              <a:t>Then </a:t>
            </a:r>
            <a:r>
              <a:rPr lang="en-US" altLang="en-US" i="1" dirty="0"/>
              <a:t>“they </a:t>
            </a:r>
            <a:r>
              <a:rPr lang="en-US" altLang="en-US" b="1" i="1" dirty="0"/>
              <a:t>feared exceedingly</a:t>
            </a:r>
            <a:r>
              <a:rPr lang="en-US" altLang="en-US" i="1" dirty="0"/>
              <a:t>, and said to one another, "Who can this be, that even the wind and the sea obey Him!”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1000"/>
                                        <p:tgtEl>
                                          <p:spTgt spid="126979">
                                            <p:txEl>
                                              <p:pRg st="0" end="0"/>
                                            </p:txEl>
                                          </p:spTgt>
                                        </p:tgtEl>
                                      </p:cBhvr>
                                    </p:animEffect>
                                    <p:anim calcmode="lin" valueType="num">
                                      <p:cBhvr>
                                        <p:cTn id="8" dur="10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9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979">
                                            <p:txEl>
                                              <p:pRg st="1" end="1"/>
                                            </p:txEl>
                                          </p:spTgt>
                                        </p:tgtEl>
                                        <p:attrNameLst>
                                          <p:attrName>style.visibility</p:attrName>
                                        </p:attrNameLst>
                                      </p:cBhvr>
                                      <p:to>
                                        <p:strVal val="visible"/>
                                      </p:to>
                                    </p:set>
                                    <p:animEffect transition="in" filter="fade">
                                      <p:cBhvr>
                                        <p:cTn id="14" dur="1000"/>
                                        <p:tgtEl>
                                          <p:spTgt spid="126979">
                                            <p:txEl>
                                              <p:pRg st="1" end="1"/>
                                            </p:txEl>
                                          </p:spTgt>
                                        </p:tgtEl>
                                      </p:cBhvr>
                                    </p:animEffect>
                                    <p:anim calcmode="lin" valueType="num">
                                      <p:cBhvr>
                                        <p:cTn id="15" dur="10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69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979">
                                            <p:txEl>
                                              <p:pRg st="2" end="2"/>
                                            </p:txEl>
                                          </p:spTgt>
                                        </p:tgtEl>
                                        <p:attrNameLst>
                                          <p:attrName>style.visibility</p:attrName>
                                        </p:attrNameLst>
                                      </p:cBhvr>
                                      <p:to>
                                        <p:strVal val="visible"/>
                                      </p:to>
                                    </p:set>
                                    <p:animEffect transition="in" filter="fade">
                                      <p:cBhvr>
                                        <p:cTn id="21" dur="1000"/>
                                        <p:tgtEl>
                                          <p:spTgt spid="126979">
                                            <p:txEl>
                                              <p:pRg st="2" end="2"/>
                                            </p:txEl>
                                          </p:spTgt>
                                        </p:tgtEl>
                                      </p:cBhvr>
                                    </p:animEffect>
                                    <p:anim calcmode="lin" valueType="num">
                                      <p:cBhvr>
                                        <p:cTn id="22" dur="10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69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6979">
                                            <p:txEl>
                                              <p:pRg st="3" end="3"/>
                                            </p:txEl>
                                          </p:spTgt>
                                        </p:tgtEl>
                                        <p:attrNameLst>
                                          <p:attrName>style.visibility</p:attrName>
                                        </p:attrNameLst>
                                      </p:cBhvr>
                                      <p:to>
                                        <p:strVal val="visible"/>
                                      </p:to>
                                    </p:set>
                                    <p:animEffect transition="in" filter="fade">
                                      <p:cBhvr>
                                        <p:cTn id="28" dur="1000"/>
                                        <p:tgtEl>
                                          <p:spTgt spid="126979">
                                            <p:txEl>
                                              <p:pRg st="3" end="3"/>
                                            </p:txEl>
                                          </p:spTgt>
                                        </p:tgtEl>
                                      </p:cBhvr>
                                    </p:animEffect>
                                    <p:anim calcmode="lin" valueType="num">
                                      <p:cBhvr>
                                        <p:cTn id="29" dur="10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69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6979">
                                            <p:txEl>
                                              <p:pRg st="4" end="4"/>
                                            </p:txEl>
                                          </p:spTgt>
                                        </p:tgtEl>
                                        <p:attrNameLst>
                                          <p:attrName>style.visibility</p:attrName>
                                        </p:attrNameLst>
                                      </p:cBhvr>
                                      <p:to>
                                        <p:strVal val="visible"/>
                                      </p:to>
                                    </p:set>
                                    <p:animEffect transition="in" filter="fade">
                                      <p:cBhvr>
                                        <p:cTn id="35" dur="1000"/>
                                        <p:tgtEl>
                                          <p:spTgt spid="126979">
                                            <p:txEl>
                                              <p:pRg st="4" end="4"/>
                                            </p:txEl>
                                          </p:spTgt>
                                        </p:tgtEl>
                                      </p:cBhvr>
                                    </p:animEffect>
                                    <p:anim calcmode="lin" valueType="num">
                                      <p:cBhvr>
                                        <p:cTn id="36" dur="10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6979">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6979">
                                            <p:txEl>
                                              <p:pRg st="5" end="5"/>
                                            </p:txEl>
                                          </p:spTgt>
                                        </p:tgtEl>
                                        <p:attrNameLst>
                                          <p:attrName>style.visibility</p:attrName>
                                        </p:attrNameLst>
                                      </p:cBhvr>
                                      <p:to>
                                        <p:strVal val="visible"/>
                                      </p:to>
                                    </p:set>
                                    <p:animEffect transition="in" filter="fade">
                                      <p:cBhvr>
                                        <p:cTn id="40" dur="1000"/>
                                        <p:tgtEl>
                                          <p:spTgt spid="126979">
                                            <p:txEl>
                                              <p:pRg st="5" end="5"/>
                                            </p:txEl>
                                          </p:spTgt>
                                        </p:tgtEl>
                                      </p:cBhvr>
                                    </p:animEffect>
                                    <p:anim calcmode="lin" valueType="num">
                                      <p:cBhvr>
                                        <p:cTn id="41" dur="10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269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6979">
                                            <p:txEl>
                                              <p:pRg st="6" end="6"/>
                                            </p:txEl>
                                          </p:spTgt>
                                        </p:tgtEl>
                                        <p:attrNameLst>
                                          <p:attrName>style.visibility</p:attrName>
                                        </p:attrNameLst>
                                      </p:cBhvr>
                                      <p:to>
                                        <p:strVal val="visible"/>
                                      </p:to>
                                    </p:set>
                                    <p:animEffect transition="in" filter="fade">
                                      <p:cBhvr>
                                        <p:cTn id="47" dur="1000"/>
                                        <p:tgtEl>
                                          <p:spTgt spid="126979">
                                            <p:txEl>
                                              <p:pRg st="6" end="6"/>
                                            </p:txEl>
                                          </p:spTgt>
                                        </p:tgtEl>
                                      </p:cBhvr>
                                    </p:animEffect>
                                    <p:anim calcmode="lin" valueType="num">
                                      <p:cBhvr>
                                        <p:cTn id="48" dur="10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269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6979">
                                            <p:txEl>
                                              <p:pRg st="7" end="7"/>
                                            </p:txEl>
                                          </p:spTgt>
                                        </p:tgtEl>
                                        <p:attrNameLst>
                                          <p:attrName>style.visibility</p:attrName>
                                        </p:attrNameLst>
                                      </p:cBhvr>
                                      <p:to>
                                        <p:strVal val="visible"/>
                                      </p:to>
                                    </p:set>
                                    <p:animEffect transition="in" filter="fade">
                                      <p:cBhvr>
                                        <p:cTn id="54" dur="1000"/>
                                        <p:tgtEl>
                                          <p:spTgt spid="126979">
                                            <p:txEl>
                                              <p:pRg st="7" end="7"/>
                                            </p:txEl>
                                          </p:spTgt>
                                        </p:tgtEl>
                                      </p:cBhvr>
                                    </p:animEffect>
                                    <p:anim calcmode="lin" valueType="num">
                                      <p:cBhvr>
                                        <p:cTn id="55" dur="10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2697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FF5BE7-5B0C-4D03-9324-B8D781C41CFF}"/>
              </a:ext>
            </a:extLst>
          </p:cNvPr>
          <p:cNvPicPr>
            <a:picLocks noChangeAspect="1"/>
          </p:cNvPicPr>
          <p:nvPr/>
        </p:nvPicPr>
        <p:blipFill>
          <a:blip r:embed="rId3"/>
          <a:stretch>
            <a:fillRect/>
          </a:stretch>
        </p:blipFill>
        <p:spPr>
          <a:xfrm>
            <a:off x="0" y="1"/>
            <a:ext cx="9144000" cy="6858000"/>
          </a:xfrm>
          <a:prstGeom prst="rect">
            <a:avLst/>
          </a:prstGeom>
        </p:spPr>
      </p:pic>
      <p:sp>
        <p:nvSpPr>
          <p:cNvPr id="129028" name="Rectangle 4">
            <a:extLst>
              <a:ext uri="{FF2B5EF4-FFF2-40B4-BE49-F238E27FC236}">
                <a16:creationId xmlns:a16="http://schemas.microsoft.com/office/drawing/2014/main" id="{637DB603-E1B1-435A-A877-8D7BA2341E27}"/>
              </a:ext>
            </a:extLst>
          </p:cNvPr>
          <p:cNvSpPr>
            <a:spLocks noGrp="1" noChangeArrowheads="1"/>
          </p:cNvSpPr>
          <p:nvPr>
            <p:ph type="body" idx="1"/>
          </p:nvPr>
        </p:nvSpPr>
        <p:spPr>
          <a:xfrm>
            <a:off x="304800" y="381000"/>
            <a:ext cx="8305800" cy="3581400"/>
          </a:xfrm>
          <a:noFill/>
        </p:spPr>
        <p:txBody>
          <a:bodyPr>
            <a:normAutofit/>
          </a:bodyPr>
          <a:lstStyle/>
          <a:p>
            <a:pPr marL="0" indent="0">
              <a:lnSpc>
                <a:spcPct val="80000"/>
              </a:lnSpc>
              <a:buFontTx/>
              <a:buNone/>
            </a:pPr>
            <a:r>
              <a:rPr lang="en-US" altLang="en-US" sz="3600" b="1" dirty="0">
                <a:solidFill>
                  <a:srgbClr val="000000"/>
                </a:solidFill>
              </a:rPr>
              <a:t>The Sea of Galilee </a:t>
            </a:r>
            <a:r>
              <a:rPr lang="en-US" altLang="en-US" sz="3200" dirty="0">
                <a:solidFill>
                  <a:srgbClr val="000000"/>
                </a:solidFill>
              </a:rPr>
              <a:t>is a pear-shaped lake, with a length from north to south of 13 miles, a maximum width of 8 miles, and a maximum depth of 157 feet. The lake lies </a:t>
            </a:r>
            <a:r>
              <a:rPr lang="en-US" altLang="en-US" sz="3200" dirty="0">
                <a:solidFill>
                  <a:srgbClr val="000000"/>
                </a:solidFill>
                <a:effectLst>
                  <a:outerShdw blurRad="38100" dist="38100" dir="2700000" algn="tl">
                    <a:srgbClr val="000000">
                      <a:alpha val="43137"/>
                    </a:srgbClr>
                  </a:outerShdw>
                </a:effectLst>
              </a:rPr>
              <a:t>686 feet below sea level</a:t>
            </a:r>
            <a:r>
              <a:rPr lang="en-US" altLang="en-US" sz="3200" dirty="0">
                <a:solidFill>
                  <a:srgbClr val="000000"/>
                </a:solidFill>
              </a:rPr>
              <a:t>, but it is surrounded by steep cliffs and hills, creating swirling wind currents which can foster severe storms.</a:t>
            </a:r>
            <a:r>
              <a:rPr lang="en-US" altLang="en-US" sz="3600" dirty="0">
                <a:solidFill>
                  <a:srgbClr val="000000"/>
                </a:solidFill>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80" name="Rectangle 8">
            <a:extLst>
              <a:ext uri="{FF2B5EF4-FFF2-40B4-BE49-F238E27FC236}">
                <a16:creationId xmlns:a16="http://schemas.microsoft.com/office/drawing/2014/main" id="{BDB350D2-3EE7-452C-AA2B-2C46549E6293}"/>
              </a:ext>
            </a:extLst>
          </p:cNvPr>
          <p:cNvSpPr>
            <a:spLocks noGrp="1" noChangeArrowheads="1"/>
          </p:cNvSpPr>
          <p:nvPr>
            <p:ph type="title"/>
          </p:nvPr>
        </p:nvSpPr>
        <p:spPr>
          <a:xfrm>
            <a:off x="898398" y="891539"/>
            <a:ext cx="3673601" cy="1346693"/>
          </a:xfrm>
        </p:spPr>
        <p:txBody>
          <a:bodyPr>
            <a:normAutofit/>
          </a:bodyPr>
          <a:lstStyle/>
          <a:p>
            <a:r>
              <a:rPr lang="en-US" altLang="en-US" sz="3500"/>
              <a:t> </a:t>
            </a:r>
          </a:p>
        </p:txBody>
      </p:sp>
      <p:sp>
        <p:nvSpPr>
          <p:cNvPr id="79" name="Rectangle 78">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9" name="Rectangle 7">
            <a:extLst>
              <a:ext uri="{FF2B5EF4-FFF2-40B4-BE49-F238E27FC236}">
                <a16:creationId xmlns:a16="http://schemas.microsoft.com/office/drawing/2014/main" id="{41A844AB-38B4-4704-9272-427B4484A5A8}"/>
              </a:ext>
            </a:extLst>
          </p:cNvPr>
          <p:cNvSpPr>
            <a:spLocks noGrp="1" noChangeArrowheads="1"/>
          </p:cNvSpPr>
          <p:nvPr>
            <p:ph type="body" idx="1"/>
          </p:nvPr>
        </p:nvSpPr>
        <p:spPr>
          <a:xfrm>
            <a:off x="898399" y="973074"/>
            <a:ext cx="3445002" cy="5071110"/>
          </a:xfrm>
        </p:spPr>
        <p:txBody>
          <a:bodyPr>
            <a:normAutofit/>
          </a:bodyPr>
          <a:lstStyle/>
          <a:p>
            <a:pPr marL="0" indent="0">
              <a:buFontTx/>
              <a:buNone/>
            </a:pPr>
            <a:r>
              <a:rPr lang="en-US" altLang="en-US" sz="3200" dirty="0"/>
              <a:t>The storm pictured here occurred in Galilee in April of 2006.  One resident said, </a:t>
            </a:r>
            <a:r>
              <a:rPr lang="en-US" altLang="en-US" sz="3200" i="1" dirty="0"/>
              <a:t>“Believe me, it was like a Tsunami. I thought Hurricane Katrina came to Israel”</a:t>
            </a:r>
            <a:r>
              <a:rPr lang="en-US" altLang="en-US" sz="3200" b="1" i="1" dirty="0"/>
              <a:t> </a:t>
            </a:r>
            <a:r>
              <a:rPr lang="en-US" altLang="en-US" sz="3200" b="1" dirty="0"/>
              <a:t>		     </a:t>
            </a:r>
            <a:r>
              <a:rPr lang="en-US" altLang="en-US" sz="2400" b="1" i="1" dirty="0"/>
              <a:t>--</a:t>
            </a:r>
            <a:r>
              <a:rPr lang="en-US" altLang="en-US" sz="2400" i="1" dirty="0"/>
              <a:t> Israel News 04.05.06</a:t>
            </a:r>
            <a:endParaRPr lang="en-US" altLang="en-US" sz="3200" i="1" dirty="0"/>
          </a:p>
        </p:txBody>
      </p:sp>
      <p:pic>
        <p:nvPicPr>
          <p:cNvPr id="131077" name="Picture 5">
            <a:extLst>
              <a:ext uri="{FF2B5EF4-FFF2-40B4-BE49-F238E27FC236}">
                <a16:creationId xmlns:a16="http://schemas.microsoft.com/office/drawing/2014/main" id="{39A9631D-593C-4E94-9BCB-DB0CC7E6909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37443" r="2" b="2"/>
          <a:stretch/>
        </p:blipFill>
        <p:spPr bwMode="auto">
          <a:xfrm>
            <a:off x="4632012" y="634698"/>
            <a:ext cx="4511989" cy="540948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2" name="Rectangle 2">
            <a:extLst>
              <a:ext uri="{FF2B5EF4-FFF2-40B4-BE49-F238E27FC236}">
                <a16:creationId xmlns:a16="http://schemas.microsoft.com/office/drawing/2014/main" id="{30F6FE8C-EE9F-42E7-9AC6-11C56856423C}"/>
              </a:ext>
            </a:extLst>
          </p:cNvPr>
          <p:cNvSpPr>
            <a:spLocks noGrp="1" noChangeArrowheads="1"/>
          </p:cNvSpPr>
          <p:nvPr>
            <p:ph type="title"/>
          </p:nvPr>
        </p:nvSpPr>
        <p:spPr>
          <a:xfrm>
            <a:off x="762000" y="721804"/>
            <a:ext cx="3429000" cy="2402395"/>
          </a:xfrm>
        </p:spPr>
        <p:txBody>
          <a:bodyPr>
            <a:normAutofit/>
          </a:bodyPr>
          <a:lstStyle/>
          <a:p>
            <a:r>
              <a:rPr lang="en-US" altLang="en-US" dirty="0">
                <a:latin typeface="Bernard MT Condensed" panose="02050806060905020404" pitchFamily="18" charset="0"/>
              </a:rPr>
              <a:t>Jesus Does the Impossible </a:t>
            </a:r>
          </a:p>
        </p:txBody>
      </p:sp>
      <p:sp>
        <p:nvSpPr>
          <p:cNvPr id="77" name="Rectangle 7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0"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3" name="Rectangle 3">
            <a:extLst>
              <a:ext uri="{FF2B5EF4-FFF2-40B4-BE49-F238E27FC236}">
                <a16:creationId xmlns:a16="http://schemas.microsoft.com/office/drawing/2014/main" id="{2C9D61F0-634A-490F-A96E-E758DD6317E7}"/>
              </a:ext>
            </a:extLst>
          </p:cNvPr>
          <p:cNvSpPr>
            <a:spLocks noGrp="1" noChangeArrowheads="1"/>
          </p:cNvSpPr>
          <p:nvPr>
            <p:ph type="body" idx="1"/>
          </p:nvPr>
        </p:nvSpPr>
        <p:spPr>
          <a:xfrm>
            <a:off x="609600" y="3332354"/>
            <a:ext cx="3810000" cy="3525646"/>
          </a:xfrm>
        </p:spPr>
        <p:txBody>
          <a:bodyPr anchor="ctr">
            <a:normAutofit lnSpcReduction="10000"/>
          </a:bodyPr>
          <a:lstStyle/>
          <a:p>
            <a:pPr marL="0" indent="0">
              <a:spcBef>
                <a:spcPct val="15000"/>
              </a:spcBef>
              <a:buNone/>
            </a:pPr>
            <a:r>
              <a:rPr lang="en-US" altLang="en-US" sz="3200" b="1" dirty="0"/>
              <a:t>Jesus Stills the Storm</a:t>
            </a:r>
            <a:r>
              <a:rPr lang="en-US" altLang="en-US" dirty="0"/>
              <a:t> (Mark 4:35-41)</a:t>
            </a:r>
          </a:p>
          <a:p>
            <a:pPr marL="173038" indent="-231775">
              <a:spcBef>
                <a:spcPct val="15000"/>
              </a:spcBef>
            </a:pPr>
            <a:r>
              <a:rPr lang="en-US" altLang="en-US" dirty="0"/>
              <a:t>What do we learn from this event about </a:t>
            </a:r>
            <a:r>
              <a:rPr lang="en-US" altLang="en-US" dirty="0">
                <a:effectLst>
                  <a:outerShdw blurRad="38100" dist="38100" dir="2700000" algn="tl">
                    <a:srgbClr val="000000">
                      <a:alpha val="43137"/>
                    </a:srgbClr>
                  </a:outerShdw>
                </a:effectLst>
              </a:rPr>
              <a:t>different kinds of fear</a:t>
            </a:r>
            <a:r>
              <a:rPr lang="en-US" altLang="en-US" dirty="0"/>
              <a:t>?</a:t>
            </a:r>
          </a:p>
          <a:p>
            <a:pPr marL="173038" indent="-231775">
              <a:spcBef>
                <a:spcPct val="15000"/>
              </a:spcBef>
            </a:pPr>
            <a:r>
              <a:rPr lang="en-US" altLang="en-US" dirty="0"/>
              <a:t>What does this event say to us about the </a:t>
            </a:r>
            <a:r>
              <a:rPr lang="en-US" altLang="en-US" dirty="0">
                <a:effectLst>
                  <a:outerShdw blurRad="38100" dist="38100" dir="2700000" algn="tl">
                    <a:srgbClr val="000000">
                      <a:alpha val="43137"/>
                    </a:srgbClr>
                  </a:outerShdw>
                </a:effectLst>
              </a:rPr>
              <a:t>humanity</a:t>
            </a:r>
            <a:r>
              <a:rPr lang="en-US" altLang="en-US" dirty="0"/>
              <a:t> and </a:t>
            </a:r>
            <a:r>
              <a:rPr lang="en-US" altLang="en-US" dirty="0">
                <a:effectLst>
                  <a:outerShdw blurRad="38100" dist="38100" dir="2700000" algn="tl">
                    <a:srgbClr val="000000">
                      <a:alpha val="43137"/>
                    </a:srgbClr>
                  </a:outerShdw>
                </a:effectLst>
              </a:rPr>
              <a:t>Deity </a:t>
            </a:r>
            <a:r>
              <a:rPr lang="en-US" altLang="en-US" dirty="0"/>
              <a:t>of Jesus?</a:t>
            </a:r>
            <a:endParaRPr lang="en-US" altLang="en-US" sz="1600" dirty="0"/>
          </a:p>
        </p:txBody>
      </p:sp>
      <p:pic>
        <p:nvPicPr>
          <p:cNvPr id="138244" name="Picture 4">
            <a:extLst>
              <a:ext uri="{FF2B5EF4-FFF2-40B4-BE49-F238E27FC236}">
                <a16:creationId xmlns:a16="http://schemas.microsoft.com/office/drawing/2014/main" id="{F7C56157-57C3-41F9-81CC-7790CEC77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4" r="1" b="596"/>
          <a:stretch/>
        </p:blipFill>
        <p:spPr bwMode="auto">
          <a:xfrm>
            <a:off x="4597118" y="783418"/>
            <a:ext cx="4298303" cy="5496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a:latin typeface="Bernard MT Condensed" panose="02050806060905020404" pitchFamily="18" charset="0"/>
              </a:rPr>
              <a:t>Jesus Does the Impossible </a:t>
            </a:r>
            <a:r>
              <a:rPr lang="en-US" altLang="en-US" sz="3200" b="1"/>
              <a:t>(Mark 4:35—6:6)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170166" cy="5509261"/>
          </a:xfrm>
        </p:spPr>
        <p:txBody>
          <a:bodyPr>
            <a:normAutofit/>
          </a:bodyPr>
          <a:lstStyle/>
          <a:p>
            <a:pPr marL="0" indent="0">
              <a:spcBef>
                <a:spcPct val="15000"/>
              </a:spcBef>
              <a:buNone/>
            </a:pPr>
            <a:r>
              <a:rPr lang="en-US" altLang="en-US" sz="3200" b="1" dirty="0"/>
              <a:t>Jesus Casts out a Legion of Demons </a:t>
            </a:r>
            <a:r>
              <a:rPr lang="en-US" altLang="en-US" dirty="0"/>
              <a:t>(5:1-20)</a:t>
            </a:r>
          </a:p>
          <a:p>
            <a:pPr marL="293688" indent="-293688">
              <a:spcBef>
                <a:spcPct val="15000"/>
              </a:spcBef>
            </a:pPr>
            <a:r>
              <a:rPr lang="en-US" altLang="en-US" dirty="0"/>
              <a:t>Jesus and his disciples disembark in an area inhabited by the </a:t>
            </a:r>
            <a:r>
              <a:rPr lang="en-US" altLang="en-US" dirty="0" err="1"/>
              <a:t>Gerasenes</a:t>
            </a:r>
            <a:r>
              <a:rPr lang="en-US" altLang="en-US" dirty="0"/>
              <a:t> (var. Gadarenes or Gergesenes).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1" name="Picture 5">
            <a:extLst>
              <a:ext uri="{FF2B5EF4-FFF2-40B4-BE49-F238E27FC236}">
                <a16:creationId xmlns:a16="http://schemas.microsoft.com/office/drawing/2014/main" id="{DB84E008-A5BA-463D-8306-7AC2A9CF0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448800" cy="7086600"/>
          </a:xfrm>
          <a:prstGeom prst="rect">
            <a:avLst/>
          </a:prstGeom>
          <a:noFill/>
          <a:extLst>
            <a:ext uri="{909E8E84-426E-40DD-AFC4-6F175D3DCCD1}">
              <a14:hiddenFill xmlns:a14="http://schemas.microsoft.com/office/drawing/2010/main">
                <a:solidFill>
                  <a:srgbClr val="FFFFFF"/>
                </a:solidFill>
              </a14:hiddenFill>
            </a:ext>
          </a:extLst>
        </p:spPr>
      </p:pic>
      <p:sp>
        <p:nvSpPr>
          <p:cNvPr id="224263" name="AutoShape 7">
            <a:extLst>
              <a:ext uri="{FF2B5EF4-FFF2-40B4-BE49-F238E27FC236}">
                <a16:creationId xmlns:a16="http://schemas.microsoft.com/office/drawing/2014/main" id="{F41262C7-F17B-490D-9473-EC1318D109A9}"/>
              </a:ext>
            </a:extLst>
          </p:cNvPr>
          <p:cNvSpPr>
            <a:spLocks noChangeArrowheads="1"/>
          </p:cNvSpPr>
          <p:nvPr/>
        </p:nvSpPr>
        <p:spPr bwMode="auto">
          <a:xfrm>
            <a:off x="5791200" y="1447800"/>
            <a:ext cx="304800" cy="304800"/>
          </a:xfrm>
          <a:prstGeom prst="star5">
            <a:avLst/>
          </a:prstGeom>
          <a:solidFill>
            <a:schemeClr val="accent4">
              <a:lumMod val="60000"/>
              <a:lumOff val="40000"/>
            </a:schemeClr>
          </a:solidFill>
          <a:ln w="9525">
            <a:solidFill>
              <a:schemeClr val="tx1"/>
            </a:solidFill>
            <a:miter lim="800000"/>
            <a:headEnd/>
            <a:tailEnd/>
          </a:ln>
          <a:effectLst/>
        </p:spPr>
        <p:txBody>
          <a:bodyPr wrap="none" anchor="ctr"/>
          <a:lstStyle/>
          <a:p>
            <a:endParaRPr lang="en-US"/>
          </a:p>
        </p:txBody>
      </p:sp>
      <p:sp>
        <p:nvSpPr>
          <p:cNvPr id="224264" name="AutoShape 8">
            <a:extLst>
              <a:ext uri="{FF2B5EF4-FFF2-40B4-BE49-F238E27FC236}">
                <a16:creationId xmlns:a16="http://schemas.microsoft.com/office/drawing/2014/main" id="{14B9BE92-696D-436E-8247-5C3C77060E5D}"/>
              </a:ext>
            </a:extLst>
          </p:cNvPr>
          <p:cNvSpPr>
            <a:spLocks noChangeArrowheads="1"/>
          </p:cNvSpPr>
          <p:nvPr/>
        </p:nvSpPr>
        <p:spPr bwMode="auto">
          <a:xfrm>
            <a:off x="6324600" y="3657600"/>
            <a:ext cx="304800" cy="304800"/>
          </a:xfrm>
          <a:prstGeom prst="star5">
            <a:avLst/>
          </a:prstGeom>
          <a:solidFill>
            <a:schemeClr val="accent4">
              <a:lumMod val="60000"/>
              <a:lumOff val="40000"/>
            </a:schemeClr>
          </a:solidFill>
          <a:ln w="9525">
            <a:solidFill>
              <a:schemeClr val="tx1"/>
            </a:solidFill>
            <a:miter lim="800000"/>
            <a:headEnd/>
            <a:tailEnd/>
          </a:ln>
          <a:effectLst/>
        </p:spPr>
        <p:txBody>
          <a:bodyPr wrap="none" anchor="ctr"/>
          <a:lstStyle/>
          <a:p>
            <a:endParaRPr lang="en-US"/>
          </a:p>
        </p:txBody>
      </p:sp>
      <p:sp>
        <p:nvSpPr>
          <p:cNvPr id="224265" name="Text Box 9">
            <a:extLst>
              <a:ext uri="{FF2B5EF4-FFF2-40B4-BE49-F238E27FC236}">
                <a16:creationId xmlns:a16="http://schemas.microsoft.com/office/drawing/2014/main" id="{7728502A-5D67-45D8-998B-A0F3E5042BD6}"/>
              </a:ext>
            </a:extLst>
          </p:cNvPr>
          <p:cNvSpPr txBox="1">
            <a:spLocks noChangeArrowheads="1"/>
          </p:cNvSpPr>
          <p:nvPr/>
        </p:nvSpPr>
        <p:spPr bwMode="auto">
          <a:xfrm>
            <a:off x="152400" y="4191000"/>
            <a:ext cx="4800600" cy="2227263"/>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olidFill>
                  <a:schemeClr val="bg1"/>
                </a:solidFill>
                <a:latin typeface="Arial" panose="020B0604020202020204" pitchFamily="34" charset="0"/>
              </a:rPr>
              <a:t>The gospel accounts agree that Jesus came in a boat to the eastern shore of Galilee, to “</a:t>
            </a:r>
            <a:r>
              <a:rPr lang="en-US" altLang="en-US" sz="2800" b="1">
                <a:solidFill>
                  <a:schemeClr val="bg1"/>
                </a:solidFill>
                <a:latin typeface="Arial" panose="020B0604020202020204" pitchFamily="34" charset="0"/>
              </a:rPr>
              <a:t>the country of</a:t>
            </a:r>
            <a:r>
              <a:rPr lang="en-US" altLang="en-US" sz="2800">
                <a:solidFill>
                  <a:schemeClr val="bg1"/>
                </a:solidFill>
                <a:latin typeface="Arial" panose="020B0604020202020204" pitchFamily="34" charset="0"/>
              </a:rPr>
              <a:t>” the Gergesenes &amp; Gadarenes.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a:latin typeface="Bernard MT Condensed" panose="02050806060905020404" pitchFamily="18" charset="0"/>
              </a:rPr>
              <a:t>Jesus Does the Impossible </a:t>
            </a:r>
            <a:r>
              <a:rPr lang="en-US" altLang="en-US" sz="3200" b="1"/>
              <a:t>(Mark 4:35—6:6)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170166" cy="5509261"/>
          </a:xfrm>
        </p:spPr>
        <p:txBody>
          <a:bodyPr>
            <a:normAutofit/>
          </a:bodyPr>
          <a:lstStyle/>
          <a:p>
            <a:pPr marL="0" indent="0">
              <a:spcBef>
                <a:spcPct val="15000"/>
              </a:spcBef>
              <a:buNone/>
            </a:pPr>
            <a:r>
              <a:rPr lang="en-US" altLang="en-US" sz="3200" b="1" dirty="0"/>
              <a:t>Jesus Casts out a Legion of Demons </a:t>
            </a:r>
            <a:r>
              <a:rPr lang="en-US" altLang="en-US" dirty="0"/>
              <a:t>(5:1-20)</a:t>
            </a:r>
          </a:p>
          <a:p>
            <a:pPr marL="293688" indent="-293688">
              <a:spcBef>
                <a:spcPct val="15000"/>
              </a:spcBef>
            </a:pPr>
            <a:r>
              <a:rPr lang="en-US" altLang="en-US" dirty="0"/>
              <a:t>Jesus and his disciples disembark in an area inhabited by the </a:t>
            </a:r>
            <a:r>
              <a:rPr lang="en-US" altLang="en-US" dirty="0" err="1"/>
              <a:t>Gerasenes</a:t>
            </a:r>
            <a:r>
              <a:rPr lang="en-US" altLang="en-US" dirty="0"/>
              <a:t> (var. Gadarenes or Gergesenes).</a:t>
            </a:r>
          </a:p>
          <a:p>
            <a:pPr marL="293688" indent="-293688">
              <a:spcBef>
                <a:spcPct val="15000"/>
              </a:spcBef>
            </a:pPr>
            <a:r>
              <a:rPr lang="en-US" altLang="en-US" dirty="0"/>
              <a:t>They meet a man coming out of the tombs who had an unclean spirit (5:2-5)</a:t>
            </a:r>
          </a:p>
          <a:p>
            <a:pPr marL="571500" lvl="2" indent="-277813">
              <a:spcBef>
                <a:spcPct val="15000"/>
              </a:spcBef>
            </a:pPr>
            <a:r>
              <a:rPr lang="en-US" altLang="en-US" sz="2800" i="1" dirty="0">
                <a:solidFill>
                  <a:srgbClr val="A50021"/>
                </a:solidFill>
                <a:effectLst>
                  <a:outerShdw blurRad="38100" dist="38100" dir="2700000" algn="tl">
                    <a:srgbClr val="000000">
                      <a:alpha val="43137"/>
                    </a:srgbClr>
                  </a:outerShdw>
                </a:effectLst>
              </a:rPr>
              <a:t>No one could successfully bind the man with chains.</a:t>
            </a:r>
          </a:p>
          <a:p>
            <a:pPr marL="571500" lvl="2" indent="-277813">
              <a:spcBef>
                <a:spcPct val="15000"/>
              </a:spcBef>
            </a:pPr>
            <a:r>
              <a:rPr lang="en-US" altLang="en-US" sz="2800" i="1" dirty="0">
                <a:solidFill>
                  <a:srgbClr val="A50021"/>
                </a:solidFill>
                <a:effectLst>
                  <a:outerShdw blurRad="38100" dist="38100" dir="2700000" algn="tl">
                    <a:srgbClr val="000000">
                      <a:alpha val="43137"/>
                    </a:srgbClr>
                  </a:outerShdw>
                </a:effectLst>
              </a:rPr>
              <a:t>No one could tame the man.</a:t>
            </a:r>
          </a:p>
          <a:p>
            <a:pPr marL="571500" lvl="2" indent="-277813">
              <a:spcBef>
                <a:spcPct val="15000"/>
              </a:spcBef>
            </a:pPr>
            <a:r>
              <a:rPr lang="en-US" altLang="en-US" sz="2800" i="1" dirty="0">
                <a:solidFill>
                  <a:srgbClr val="A50021"/>
                </a:solidFill>
                <a:effectLst>
                  <a:outerShdw blurRad="38100" dist="38100" dir="2700000" algn="tl">
                    <a:srgbClr val="000000">
                      <a:alpha val="43137"/>
                    </a:srgbClr>
                  </a:outerShdw>
                </a:effectLst>
              </a:rPr>
              <a:t>He dwelt in the mountains and tombs 24/7 crying out and cutting himself.</a:t>
            </a:r>
          </a:p>
        </p:txBody>
      </p:sp>
    </p:spTree>
    <p:extLst>
      <p:ext uri="{BB962C8B-B14F-4D97-AF65-F5344CB8AC3E}">
        <p14:creationId xmlns:p14="http://schemas.microsoft.com/office/powerpoint/2010/main" val="1840903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0291">
                                            <p:txEl>
                                              <p:pRg st="2" end="2"/>
                                            </p:txEl>
                                          </p:spTgt>
                                        </p:tgtEl>
                                        <p:attrNameLst>
                                          <p:attrName>style.visibility</p:attrName>
                                        </p:attrNameLst>
                                      </p:cBhvr>
                                      <p:to>
                                        <p:strVal val="visible"/>
                                      </p:to>
                                    </p:set>
                                    <p:animEffect transition="in" filter="fade">
                                      <p:cBhvr>
                                        <p:cTn id="7" dur="1000"/>
                                        <p:tgtEl>
                                          <p:spTgt spid="140291">
                                            <p:txEl>
                                              <p:pRg st="2" end="2"/>
                                            </p:txEl>
                                          </p:spTgt>
                                        </p:tgtEl>
                                      </p:cBhvr>
                                    </p:animEffect>
                                    <p:anim calcmode="lin" valueType="num">
                                      <p:cBhvr>
                                        <p:cTn id="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0291">
                                            <p:txEl>
                                              <p:pRg st="3" end="3"/>
                                            </p:txEl>
                                          </p:spTgt>
                                        </p:tgtEl>
                                        <p:attrNameLst>
                                          <p:attrName>style.visibility</p:attrName>
                                        </p:attrNameLst>
                                      </p:cBhvr>
                                      <p:to>
                                        <p:strVal val="visible"/>
                                      </p:to>
                                    </p:set>
                                    <p:animEffect transition="in" filter="fade">
                                      <p:cBhvr>
                                        <p:cTn id="14" dur="1000"/>
                                        <p:tgtEl>
                                          <p:spTgt spid="140291">
                                            <p:txEl>
                                              <p:pRg st="3" end="3"/>
                                            </p:txEl>
                                          </p:spTgt>
                                        </p:tgtEl>
                                      </p:cBhvr>
                                    </p:animEffect>
                                    <p:anim calcmode="lin" valueType="num">
                                      <p:cBhvr>
                                        <p:cTn id="1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0291">
                                            <p:txEl>
                                              <p:pRg st="4" end="4"/>
                                            </p:txEl>
                                          </p:spTgt>
                                        </p:tgtEl>
                                        <p:attrNameLst>
                                          <p:attrName>style.visibility</p:attrName>
                                        </p:attrNameLst>
                                      </p:cBhvr>
                                      <p:to>
                                        <p:strVal val="visible"/>
                                      </p:to>
                                    </p:set>
                                    <p:animEffect transition="in" filter="fade">
                                      <p:cBhvr>
                                        <p:cTn id="19" dur="1000"/>
                                        <p:tgtEl>
                                          <p:spTgt spid="140291">
                                            <p:txEl>
                                              <p:pRg st="4" end="4"/>
                                            </p:txEl>
                                          </p:spTgt>
                                        </p:tgtEl>
                                      </p:cBhvr>
                                    </p:animEffect>
                                    <p:anim calcmode="lin" valueType="num">
                                      <p:cBhvr>
                                        <p:cTn id="2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0291">
                                            <p:txEl>
                                              <p:pRg st="5" end="5"/>
                                            </p:txEl>
                                          </p:spTgt>
                                        </p:tgtEl>
                                        <p:attrNameLst>
                                          <p:attrName>style.visibility</p:attrName>
                                        </p:attrNameLst>
                                      </p:cBhvr>
                                      <p:to>
                                        <p:strVal val="visible"/>
                                      </p:to>
                                    </p:set>
                                    <p:animEffect transition="in" filter="fade">
                                      <p:cBhvr>
                                        <p:cTn id="24" dur="1000"/>
                                        <p:tgtEl>
                                          <p:spTgt spid="140291">
                                            <p:txEl>
                                              <p:pRg st="5" end="5"/>
                                            </p:txEl>
                                          </p:spTgt>
                                        </p:tgtEl>
                                      </p:cBhvr>
                                    </p:animEffect>
                                    <p:anim calcmode="lin" valueType="num">
                                      <p:cBhvr>
                                        <p:cTn id="25"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1403</Words>
  <Application>Microsoft Office PowerPoint</Application>
  <PresentationFormat>On-screen Show (4:3)</PresentationFormat>
  <Paragraphs>104</Paragraphs>
  <Slides>20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Agency FB</vt:lpstr>
      <vt:lpstr>Arial</vt:lpstr>
      <vt:lpstr>Berlin Sans FB Demi</vt:lpstr>
      <vt:lpstr>Bernard MT Condensed</vt:lpstr>
      <vt:lpstr>Calibri</vt:lpstr>
      <vt:lpstr>Calibri Light</vt:lpstr>
      <vt:lpstr>Rage Italic</vt:lpstr>
      <vt:lpstr>Rockwell</vt:lpstr>
      <vt:lpstr>The Hand</vt:lpstr>
      <vt:lpstr>The Serif Hand Black</vt:lpstr>
      <vt:lpstr>Office Theme</vt:lpstr>
      <vt:lpstr>SketchyVTI</vt:lpstr>
      <vt:lpstr>A Study of the Gospel  of Mark</vt:lpstr>
      <vt:lpstr>Jesus Does the Impossible  Mark 4:35—6:6 </vt:lpstr>
      <vt:lpstr>Jesus Does the Impossible (Mark 4:35—6:6)</vt:lpstr>
      <vt:lpstr>PowerPoint Presentation</vt:lpstr>
      <vt:lpstr> </vt:lpstr>
      <vt:lpstr>Jesus Does the Impossible </vt:lpstr>
      <vt:lpstr>Jesus Does the Impossible (Mark 4:35—6:6) </vt:lpstr>
      <vt:lpstr>PowerPoint Presentation</vt:lpstr>
      <vt:lpstr>Jesus Does the Impossible (Mark 4:35—6:6) </vt:lpstr>
      <vt:lpstr>Jesus Does the Impossible (Mark 4:35—6:6) </vt:lpstr>
      <vt:lpstr>A steep slope descending to the east side of the Sea of Galilee – near Gergesa, modern Kersa</vt:lpstr>
      <vt:lpstr>Jesus Does the Impossible (Mark 4:35—6:6) </vt:lpstr>
      <vt:lpstr>PowerPoint Presentation</vt:lpstr>
      <vt:lpstr>Scythopolis (Beit She’an)</vt:lpstr>
      <vt:lpstr>Jesus Does the Impossible (Mark 4:35—6:6) </vt:lpstr>
      <vt:lpstr>Jesus Does the Impossible (Mark 4:35—6:6) </vt:lpstr>
      <vt:lpstr>The Raising of Jairus’ Daughter (5:35-43)</vt:lpstr>
      <vt:lpstr>Jesus Does the Impossible  (Mark 4:35—6:6) </vt:lpstr>
      <vt:lpstr>Modern Nazareth</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Gospel  of Mark</dc:title>
  <dc:creator>Eastside Enlightener</dc:creator>
  <cp:lastModifiedBy>Eastside Enlightener</cp:lastModifiedBy>
  <cp:revision>7</cp:revision>
  <cp:lastPrinted>2020-04-14T20:54:26Z</cp:lastPrinted>
  <dcterms:created xsi:type="dcterms:W3CDTF">2020-04-14T20:03:38Z</dcterms:created>
  <dcterms:modified xsi:type="dcterms:W3CDTF">2020-04-14T20:54:50Z</dcterms:modified>
</cp:coreProperties>
</file>