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9" r:id="rId3"/>
    <p:sldId id="270" r:id="rId4"/>
    <p:sldId id="321" r:id="rId5"/>
    <p:sldId id="322" r:id="rId6"/>
    <p:sldId id="323" r:id="rId7"/>
    <p:sldId id="324" r:id="rId8"/>
    <p:sldId id="327" r:id="rId9"/>
    <p:sldId id="326" r:id="rId10"/>
    <p:sldId id="325" r:id="rId11"/>
    <p:sldId id="328" r:id="rId12"/>
    <p:sldId id="329" r:id="rId1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AC"/>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snapToGrid="0">
      <p:cViewPr varScale="1">
        <p:scale>
          <a:sx n="97" d="100"/>
          <a:sy n="97" d="100"/>
        </p:scale>
        <p:origin x="2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032612D-8EAC-43EC-A400-2AC8043FFE4C}" type="datetimeFigureOut">
              <a:rPr lang="en-US" smtClean="0"/>
              <a:t>10/8/2019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95BACB4-CE3B-44CE-BBB1-0C0CF3CAC401}" type="slidenum">
              <a:rPr lang="en-US" smtClean="0"/>
              <a:t>‹#›</a:t>
            </a:fld>
            <a:endParaRPr lang="en-US"/>
          </a:p>
        </p:txBody>
      </p:sp>
    </p:spTree>
    <p:extLst>
      <p:ext uri="{BB962C8B-B14F-4D97-AF65-F5344CB8AC3E}">
        <p14:creationId xmlns:p14="http://schemas.microsoft.com/office/powerpoint/2010/main" val="148683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BACB4-CE3B-44CE-BBB1-0C0CF3CAC401}" type="slidenum">
              <a:rPr lang="en-US" smtClean="0"/>
              <a:t>1</a:t>
            </a:fld>
            <a:endParaRPr lang="en-US"/>
          </a:p>
        </p:txBody>
      </p:sp>
    </p:spTree>
    <p:extLst>
      <p:ext uri="{BB962C8B-B14F-4D97-AF65-F5344CB8AC3E}">
        <p14:creationId xmlns:p14="http://schemas.microsoft.com/office/powerpoint/2010/main" val="177940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Peter 4:3-4 </a:t>
            </a:r>
            <a:r>
              <a:rPr lang="en-US" dirty="0"/>
              <a:t> For we have spent enough of our past lifetime in doing the will of the Gentiles—when we walked in lewdness, lusts, drunkenness, revelries, drinking parties, and abominable idolatries.  4  In regard to these, they think it strange that you do not run with them in the same flood of dissipation, speaking evil of you.</a:t>
            </a:r>
          </a:p>
          <a:p>
            <a:r>
              <a:rPr lang="en-US" b="1" dirty="0"/>
              <a:t>Deuteronomy 28:47-48</a:t>
            </a:r>
            <a:r>
              <a:rPr lang="en-US" dirty="0"/>
              <a:t>  "Because you did not serve the LORD your God with joy and gladness of heart, for the abundance of everything,  48  therefore you shall serve your enemies, whom the LORD will send against you, in hunger, in thirst, in nakedness, and in need of everything; and He will put a yoke of iron on your neck until He has destroyed you.</a:t>
            </a:r>
          </a:p>
        </p:txBody>
      </p:sp>
      <p:sp>
        <p:nvSpPr>
          <p:cNvPr id="4" name="Slide Number Placeholder 3"/>
          <p:cNvSpPr>
            <a:spLocks noGrp="1"/>
          </p:cNvSpPr>
          <p:nvPr>
            <p:ph type="sldNum" sz="quarter" idx="5"/>
          </p:nvPr>
        </p:nvSpPr>
        <p:spPr/>
        <p:txBody>
          <a:bodyPr/>
          <a:lstStyle/>
          <a:p>
            <a:fld id="{095BACB4-CE3B-44CE-BBB1-0C0CF3CAC401}" type="slidenum">
              <a:rPr lang="en-US" smtClean="0"/>
              <a:t>10</a:t>
            </a:fld>
            <a:endParaRPr lang="en-US"/>
          </a:p>
        </p:txBody>
      </p:sp>
    </p:spTree>
    <p:extLst>
      <p:ext uri="{BB962C8B-B14F-4D97-AF65-F5344CB8AC3E}">
        <p14:creationId xmlns:p14="http://schemas.microsoft.com/office/powerpoint/2010/main" val="611241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ACB4-CE3B-44CE-BBB1-0C0CF3CAC401}" type="slidenum">
              <a:rPr lang="en-US" smtClean="0"/>
              <a:t>11</a:t>
            </a:fld>
            <a:endParaRPr lang="en-US"/>
          </a:p>
        </p:txBody>
      </p:sp>
    </p:spTree>
    <p:extLst>
      <p:ext uri="{BB962C8B-B14F-4D97-AF65-F5344CB8AC3E}">
        <p14:creationId xmlns:p14="http://schemas.microsoft.com/office/powerpoint/2010/main" val="1262969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ACB4-CE3B-44CE-BBB1-0C0CF3CAC401}" type="slidenum">
              <a:rPr lang="en-US" smtClean="0"/>
              <a:t>12</a:t>
            </a:fld>
            <a:endParaRPr lang="en-US"/>
          </a:p>
        </p:txBody>
      </p:sp>
    </p:spTree>
    <p:extLst>
      <p:ext uri="{BB962C8B-B14F-4D97-AF65-F5344CB8AC3E}">
        <p14:creationId xmlns:p14="http://schemas.microsoft.com/office/powerpoint/2010/main" val="425134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5BACB4-CE3B-44CE-BBB1-0C0CF3CAC4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07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ACB4-CE3B-44CE-BBB1-0C0CF3CAC401}" type="slidenum">
              <a:rPr lang="en-US" smtClean="0"/>
              <a:t>3</a:t>
            </a:fld>
            <a:endParaRPr lang="en-US"/>
          </a:p>
        </p:txBody>
      </p:sp>
    </p:spTree>
    <p:extLst>
      <p:ext uri="{BB962C8B-B14F-4D97-AF65-F5344CB8AC3E}">
        <p14:creationId xmlns:p14="http://schemas.microsoft.com/office/powerpoint/2010/main" val="65601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Psalms 51:16-17  </a:t>
            </a:r>
            <a:r>
              <a:rPr lang="en-US" b="0" dirty="0"/>
              <a:t>For You do not desire sacrifice, or else I would give it; You do not delight in burnt offering.  17  The sacrifices of God are a broken spirit, A broken and a contrite heart—These, O God, You will not despise.</a:t>
            </a:r>
          </a:p>
          <a:p>
            <a:r>
              <a:rPr lang="en-US" b="1" dirty="0"/>
              <a:t>Matthew 9:11-13</a:t>
            </a:r>
            <a:r>
              <a:rPr lang="en-US" dirty="0"/>
              <a:t>  And when the Pharisees saw it, they said to His disciples, "Why does your Teacher eat with tax collectors and sinners?"  12  When Jesus heard that, He said to them, "Those who are well have no need of a physician, but those who are sick.  13  But go and learn what this means: 'I DESIRE MERCY AND NOT SACRIFICE.' For I did not come to call the righteous, but sinners, to repentance.“</a:t>
            </a:r>
          </a:p>
          <a:p>
            <a:r>
              <a:rPr lang="en-US" b="1" dirty="0"/>
              <a:t>Matthew 12:7-8 </a:t>
            </a:r>
            <a:r>
              <a:rPr lang="en-US" dirty="0"/>
              <a:t> But if you had known what this means, 'I DESIRE MERCY AND NOT SACRIFICE,' you would not have condemned the guiltless.  8  For the Son of Man is Lord even of the Sabbath."</a:t>
            </a:r>
          </a:p>
        </p:txBody>
      </p:sp>
      <p:sp>
        <p:nvSpPr>
          <p:cNvPr id="4" name="Slide Number Placeholder 3"/>
          <p:cNvSpPr>
            <a:spLocks noGrp="1"/>
          </p:cNvSpPr>
          <p:nvPr>
            <p:ph type="sldNum" sz="quarter" idx="5"/>
          </p:nvPr>
        </p:nvSpPr>
        <p:spPr/>
        <p:txBody>
          <a:bodyPr/>
          <a:lstStyle/>
          <a:p>
            <a:fld id="{095BACB4-CE3B-44CE-BBB1-0C0CF3CAC401}" type="slidenum">
              <a:rPr lang="en-US" smtClean="0"/>
              <a:t>4</a:t>
            </a:fld>
            <a:endParaRPr lang="en-US"/>
          </a:p>
        </p:txBody>
      </p:sp>
    </p:spTree>
    <p:extLst>
      <p:ext uri="{BB962C8B-B14F-4D97-AF65-F5344CB8AC3E}">
        <p14:creationId xmlns:p14="http://schemas.microsoft.com/office/powerpoint/2010/main" val="380129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ACB4-CE3B-44CE-BBB1-0C0CF3CAC401}" type="slidenum">
              <a:rPr lang="en-US" smtClean="0"/>
              <a:t>5</a:t>
            </a:fld>
            <a:endParaRPr lang="en-US"/>
          </a:p>
        </p:txBody>
      </p:sp>
    </p:spTree>
    <p:extLst>
      <p:ext uri="{BB962C8B-B14F-4D97-AF65-F5344CB8AC3E}">
        <p14:creationId xmlns:p14="http://schemas.microsoft.com/office/powerpoint/2010/main" val="23407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ACB4-CE3B-44CE-BBB1-0C0CF3CAC401}" type="slidenum">
              <a:rPr lang="en-US" smtClean="0"/>
              <a:t>6</a:t>
            </a:fld>
            <a:endParaRPr lang="en-US"/>
          </a:p>
        </p:txBody>
      </p:sp>
    </p:spTree>
    <p:extLst>
      <p:ext uri="{BB962C8B-B14F-4D97-AF65-F5344CB8AC3E}">
        <p14:creationId xmlns:p14="http://schemas.microsoft.com/office/powerpoint/2010/main" val="143927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 22:8  He who sows iniquity will reap sorrow</a:t>
            </a:r>
          </a:p>
          <a:p>
            <a:r>
              <a:rPr lang="en-US" dirty="0"/>
              <a:t>Galatians 6:7-8  Do not be deceived, God is not mocked; for whatever a man sows, that he will also reap.  8  For he who sows to his flesh will of the flesh reap corruption, but he who sows to the Spirit will of the Spirit reap everlasting life.</a:t>
            </a:r>
          </a:p>
        </p:txBody>
      </p:sp>
      <p:sp>
        <p:nvSpPr>
          <p:cNvPr id="4" name="Slide Number Placeholder 3"/>
          <p:cNvSpPr>
            <a:spLocks noGrp="1"/>
          </p:cNvSpPr>
          <p:nvPr>
            <p:ph type="sldNum" sz="quarter" idx="5"/>
          </p:nvPr>
        </p:nvSpPr>
        <p:spPr/>
        <p:txBody>
          <a:bodyPr/>
          <a:lstStyle/>
          <a:p>
            <a:fld id="{095BACB4-CE3B-44CE-BBB1-0C0CF3CAC401}" type="slidenum">
              <a:rPr lang="en-US" smtClean="0"/>
              <a:t>7</a:t>
            </a:fld>
            <a:endParaRPr lang="en-US"/>
          </a:p>
        </p:txBody>
      </p:sp>
    </p:spTree>
    <p:extLst>
      <p:ext uri="{BB962C8B-B14F-4D97-AF65-F5344CB8AC3E}">
        <p14:creationId xmlns:p14="http://schemas.microsoft.com/office/powerpoint/2010/main" val="340602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 22:8  He who sows iniquity will reap sorrow</a:t>
            </a:r>
          </a:p>
          <a:p>
            <a:r>
              <a:rPr lang="en-US" dirty="0"/>
              <a:t>Galatians 6:7-8  Do not be deceived, God is not mocked; for whatever a man sows, that he will also reap.  8  For he who sows to his flesh will of the flesh reap corruption, but he who sows to the Spirit will of the Spirit reap everlasting life.</a:t>
            </a:r>
          </a:p>
        </p:txBody>
      </p:sp>
      <p:sp>
        <p:nvSpPr>
          <p:cNvPr id="4" name="Slide Number Placeholder 3"/>
          <p:cNvSpPr>
            <a:spLocks noGrp="1"/>
          </p:cNvSpPr>
          <p:nvPr>
            <p:ph type="sldNum" sz="quarter" idx="5"/>
          </p:nvPr>
        </p:nvSpPr>
        <p:spPr/>
        <p:txBody>
          <a:bodyPr/>
          <a:lstStyle/>
          <a:p>
            <a:fld id="{095BACB4-CE3B-44CE-BBB1-0C0CF3CAC401}" type="slidenum">
              <a:rPr lang="en-US" smtClean="0"/>
              <a:t>8</a:t>
            </a:fld>
            <a:endParaRPr lang="en-US"/>
          </a:p>
        </p:txBody>
      </p:sp>
    </p:spTree>
    <p:extLst>
      <p:ext uri="{BB962C8B-B14F-4D97-AF65-F5344CB8AC3E}">
        <p14:creationId xmlns:p14="http://schemas.microsoft.com/office/powerpoint/2010/main" val="87982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BACB4-CE3B-44CE-BBB1-0C0CF3CAC401}" type="slidenum">
              <a:rPr lang="en-US" smtClean="0"/>
              <a:t>9</a:t>
            </a:fld>
            <a:endParaRPr lang="en-US"/>
          </a:p>
        </p:txBody>
      </p:sp>
    </p:spTree>
    <p:extLst>
      <p:ext uri="{BB962C8B-B14F-4D97-AF65-F5344CB8AC3E}">
        <p14:creationId xmlns:p14="http://schemas.microsoft.com/office/powerpoint/2010/main" val="247434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42F22A-DFC8-46DF-928A-1BAC18E2DDBC}"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419301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2F22A-DFC8-46DF-928A-1BAC18E2DDBC}"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161249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2F22A-DFC8-46DF-928A-1BAC18E2DDBC}"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420220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2F22A-DFC8-46DF-928A-1BAC18E2DDBC}"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134594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42F22A-DFC8-46DF-928A-1BAC18E2DDBC}"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318669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42F22A-DFC8-46DF-928A-1BAC18E2DDBC}"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218388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42F22A-DFC8-46DF-928A-1BAC18E2DDBC}"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109500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42F22A-DFC8-46DF-928A-1BAC18E2DDBC}"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386643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2F22A-DFC8-46DF-928A-1BAC18E2DDBC}"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411796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42F22A-DFC8-46DF-928A-1BAC18E2DDBC}"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26253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42F22A-DFC8-46DF-928A-1BAC18E2DDBC}"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08939-724A-4B40-BF02-8A2B1E48204B}" type="slidenum">
              <a:rPr lang="en-US" smtClean="0"/>
              <a:t>‹#›</a:t>
            </a:fld>
            <a:endParaRPr lang="en-US"/>
          </a:p>
        </p:txBody>
      </p:sp>
    </p:spTree>
    <p:extLst>
      <p:ext uri="{BB962C8B-B14F-4D97-AF65-F5344CB8AC3E}">
        <p14:creationId xmlns:p14="http://schemas.microsoft.com/office/powerpoint/2010/main" val="402209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2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42F22A-DFC8-46DF-928A-1BAC18E2DDBC}" type="datetimeFigureOut">
              <a:rPr lang="en-US" smtClean="0"/>
              <a:t>10/8/2019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08939-724A-4B40-BF02-8A2B1E48204B}" type="slidenum">
              <a:rPr lang="en-US" smtClean="0"/>
              <a:t>‹#›</a:t>
            </a:fld>
            <a:endParaRPr lang="en-US"/>
          </a:p>
        </p:txBody>
      </p:sp>
    </p:spTree>
    <p:extLst>
      <p:ext uri="{BB962C8B-B14F-4D97-AF65-F5344CB8AC3E}">
        <p14:creationId xmlns:p14="http://schemas.microsoft.com/office/powerpoint/2010/main" val="553598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aper, Texture, Old, Structure, Parchment, Yellow, List">
            <a:extLst>
              <a:ext uri="{FF2B5EF4-FFF2-40B4-BE49-F238E27FC236}">
                <a16:creationId xmlns:a16="http://schemas.microsoft.com/office/drawing/2014/main" id="{F6842477-53C1-4AC7-99B7-CDDE1476596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B3960DE-37A6-47EE-A383-F24E22CD430F}"/>
              </a:ext>
            </a:extLst>
          </p:cNvPr>
          <p:cNvSpPr>
            <a:spLocks noGrp="1"/>
          </p:cNvSpPr>
          <p:nvPr>
            <p:ph type="ctrTitle"/>
          </p:nvPr>
        </p:nvSpPr>
        <p:spPr>
          <a:xfrm rot="20553074">
            <a:off x="1395287" y="1823979"/>
            <a:ext cx="5859830" cy="2783214"/>
          </a:xfrm>
        </p:spPr>
        <p:txBody>
          <a:bodyPr>
            <a:normAutofit fontScale="90000"/>
          </a:bodyPr>
          <a:lstStyle/>
          <a:p>
            <a:r>
              <a:rPr lang="en-US" sz="7300" dirty="0">
                <a:latin typeface="Old English Text MT" panose="03040902040508030806" pitchFamily="66" charset="0"/>
              </a:rPr>
              <a:t>Major Lessons</a:t>
            </a:r>
            <a:r>
              <a:rPr lang="en-US" sz="5300" dirty="0">
                <a:latin typeface="Old English Text MT" panose="03040902040508030806" pitchFamily="66" charset="0"/>
              </a:rPr>
              <a:t> </a:t>
            </a:r>
            <a:r>
              <a:rPr lang="en-US" dirty="0">
                <a:latin typeface="Old English Text MT" panose="03040902040508030806" pitchFamily="66" charset="0"/>
              </a:rPr>
              <a:t>from the </a:t>
            </a:r>
            <a:br>
              <a:rPr lang="en-US" dirty="0">
                <a:latin typeface="Old English Text MT" panose="03040902040508030806" pitchFamily="66" charset="0"/>
              </a:rPr>
            </a:br>
            <a:r>
              <a:rPr lang="en-US" sz="6700" dirty="0">
                <a:latin typeface="Old English Text MT" panose="03040902040508030806" pitchFamily="66" charset="0"/>
              </a:rPr>
              <a:t>Minor Prophets</a:t>
            </a:r>
            <a:endParaRPr lang="en-US" dirty="0">
              <a:latin typeface="Old English Text MT" panose="03040902040508030806" pitchFamily="66" charset="0"/>
            </a:endParaRPr>
          </a:p>
        </p:txBody>
      </p:sp>
      <p:sp>
        <p:nvSpPr>
          <p:cNvPr id="3" name="Subtitle 2">
            <a:extLst>
              <a:ext uri="{FF2B5EF4-FFF2-40B4-BE49-F238E27FC236}">
                <a16:creationId xmlns:a16="http://schemas.microsoft.com/office/drawing/2014/main" id="{356B1D26-2B45-4DC4-B0FF-0C360B7688DA}"/>
              </a:ext>
            </a:extLst>
          </p:cNvPr>
          <p:cNvSpPr>
            <a:spLocks noGrp="1"/>
          </p:cNvSpPr>
          <p:nvPr>
            <p:ph type="subTitle" idx="1"/>
          </p:nvPr>
        </p:nvSpPr>
        <p:spPr>
          <a:xfrm rot="20515947">
            <a:off x="1590122" y="4460439"/>
            <a:ext cx="6858000" cy="1298926"/>
          </a:xfrm>
        </p:spPr>
        <p:txBody>
          <a:bodyPr/>
          <a:lstStyle/>
          <a:p>
            <a:pPr marL="55563" marR="0" indent="-55563">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Amos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Hosea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Zephaniah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Zechariah</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Feather, Bird Feather, Plume, Plumage, Eagle Feather">
            <a:extLst>
              <a:ext uri="{FF2B5EF4-FFF2-40B4-BE49-F238E27FC236}">
                <a16:creationId xmlns:a16="http://schemas.microsoft.com/office/drawing/2014/main" id="{8D5B4A07-BBDE-453C-917C-FCFCA6CB3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368178">
            <a:off x="3217539" y="4374080"/>
            <a:ext cx="4068147" cy="246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0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857840" cy="5859060"/>
          </a:xfrm>
        </p:spPr>
        <p:txBody>
          <a:bodyPr>
            <a:normAutofit/>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Israel has sown the wind and will reap the whirlwind (8:1-14)</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Israel’s false religion ensures its doom</a:t>
            </a:r>
          </a:p>
          <a:p>
            <a:pPr marL="569913" lvl="1" indent="-284163">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Ephraim had erected altars to expiate sin which were themselves sinful! (8:11)</a:t>
            </a:r>
          </a:p>
          <a:p>
            <a:pPr marL="1027113" lvl="2" indent="-284163">
              <a:lnSpc>
                <a:spcPct val="100000"/>
              </a:lnSpc>
              <a:spcBef>
                <a:spcPts val="300"/>
              </a:spcBef>
              <a:tabLst>
                <a:tab pos="-914400" algn="l"/>
                <a:tab pos="628650" algn="l"/>
              </a:tabLst>
            </a:pPr>
            <a:r>
              <a:rPr lang="en-US" sz="2800" i="1" dirty="0">
                <a:ea typeface="Times New Roman" panose="02020603050405020304" pitchFamily="18" charset="0"/>
                <a:cs typeface="Times New Roman" panose="02020603050405020304" pitchFamily="18" charset="0"/>
              </a:rPr>
              <a:t>“Though Ephraim built many altars for sin offerings, these have become altars for sinning.” (NIV)</a:t>
            </a:r>
          </a:p>
          <a:p>
            <a:pPr marL="1027113" lvl="2" indent="-284163">
              <a:lnSpc>
                <a:spcPct val="100000"/>
              </a:lnSpc>
              <a:spcBef>
                <a:spcPts val="300"/>
              </a:spcBef>
              <a:tabLst>
                <a:tab pos="-914400" algn="l"/>
                <a:tab pos="628650" algn="l"/>
              </a:tabLst>
            </a:pPr>
            <a:r>
              <a:rPr lang="en-US" sz="2800" i="1" dirty="0">
                <a:ea typeface="Times New Roman" panose="02020603050405020304" pitchFamily="18" charset="0"/>
                <a:cs typeface="Times New Roman" panose="02020603050405020304" pitchFamily="18" charset="0"/>
              </a:rPr>
              <a:t>False religion does not remove sin; it compounds it!</a:t>
            </a:r>
          </a:p>
          <a:p>
            <a:pPr marL="569913" lvl="1" indent="-284163">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God’s laws were considered strange (8:12; 1 Peter 4:3-4)</a:t>
            </a:r>
          </a:p>
          <a:p>
            <a:pPr marL="569913" lvl="1" indent="-284163">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 response to their self-serving religion, God would send them back to “Egypt” (8:13; Deut. 28:47-48)</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Judah would suffer a similar fate (8:14)</a:t>
            </a:r>
          </a:p>
          <a:p>
            <a:pPr marL="569913" lvl="1" indent="-284163">
              <a:lnSpc>
                <a:spcPct val="100000"/>
              </a:lnSpc>
              <a:spcBef>
                <a:spcPts val="300"/>
              </a:spcBef>
              <a:tabLst>
                <a:tab pos="-914400" algn="l"/>
                <a:tab pos="62865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285750" indent="-285750">
              <a:lnSpc>
                <a:spcPct val="100000"/>
              </a:lnSpc>
              <a:spcBef>
                <a:spcPts val="300"/>
              </a:spcBef>
              <a:tabLst>
                <a:tab pos="-914400" algn="l"/>
                <a:tab pos="628650" algn="l"/>
              </a:tabLst>
            </a:pPr>
            <a:endParaRPr lang="en-US" sz="3200" dirty="0">
              <a:ea typeface="Times New Roman" panose="02020603050405020304" pitchFamily="18" charset="0"/>
              <a:cs typeface="Times New Roman" panose="02020603050405020304" pitchFamily="18" charset="0"/>
            </a:endParaRPr>
          </a:p>
          <a:p>
            <a:pPr marL="742950" lvl="1" indent="-285750">
              <a:lnSpc>
                <a:spcPct val="100000"/>
              </a:lnSpc>
              <a:spcBef>
                <a:spcPts val="300"/>
              </a:spcBef>
              <a:tabLst>
                <a:tab pos="-914400" algn="l"/>
              </a:tabLst>
            </a:pPr>
            <a:endParaRPr lang="en-US" sz="28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15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857840" cy="5859060"/>
          </a:xfrm>
        </p:spPr>
        <p:txBody>
          <a:bodyPr>
            <a:normAutofit lnSpcReduction="10000"/>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Israel’s Punishment Determined – She would be removed from the Lord’s land (9:1-17)</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Israel should not rejoice for her harlotry would not provide sustenance; it ensured captivity (9:1-3)</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The people would be unable to come to God’s house to enjoy the feasts due to the hardships of their bondage (9:4-6)</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The days of punishment are imminent (9:7-9)</a:t>
            </a:r>
          </a:p>
          <a:p>
            <a:pPr marL="511175" lvl="1" indent="-225425">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Israel had listened to false prophets and been hostile toward the things of God.</a:t>
            </a:r>
          </a:p>
          <a:p>
            <a:pPr marL="511175" lvl="1" indent="-225425">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 depth of their corruption called for severe consequences – as in the </a:t>
            </a:r>
            <a:r>
              <a:rPr lang="en-US" sz="2800" b="1"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days of Gibeah</a:t>
            </a: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when 25,000 men were slain for a vile act (Judges 19-20)</a:t>
            </a:r>
            <a:endParaRPr lang="en-US" sz="2800" dirty="0">
              <a:ea typeface="Times New Roman" panose="02020603050405020304" pitchFamily="18" charset="0"/>
              <a:cs typeface="Times New Roman" panose="02020603050405020304" pitchFamily="18" charset="0"/>
            </a:endParaRPr>
          </a:p>
          <a:p>
            <a:pPr marL="569913" lvl="1" indent="-284163">
              <a:lnSpc>
                <a:spcPct val="100000"/>
              </a:lnSpc>
              <a:spcBef>
                <a:spcPts val="300"/>
              </a:spcBef>
              <a:tabLst>
                <a:tab pos="-914400" algn="l"/>
                <a:tab pos="62865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marL="285750" indent="-285750">
              <a:lnSpc>
                <a:spcPct val="100000"/>
              </a:lnSpc>
              <a:spcBef>
                <a:spcPts val="300"/>
              </a:spcBef>
              <a:tabLst>
                <a:tab pos="-914400" algn="l"/>
                <a:tab pos="628650" algn="l"/>
              </a:tabLst>
            </a:pPr>
            <a:endParaRPr lang="en-US" sz="3200" dirty="0">
              <a:ea typeface="Times New Roman" panose="02020603050405020304" pitchFamily="18" charset="0"/>
              <a:cs typeface="Times New Roman" panose="02020603050405020304" pitchFamily="18" charset="0"/>
            </a:endParaRPr>
          </a:p>
          <a:p>
            <a:pPr marL="742950" lvl="1" indent="-285750">
              <a:lnSpc>
                <a:spcPct val="100000"/>
              </a:lnSpc>
              <a:spcBef>
                <a:spcPts val="300"/>
              </a:spcBef>
              <a:tabLst>
                <a:tab pos="-914400" algn="l"/>
              </a:tabLst>
            </a:pPr>
            <a:endParaRPr lang="en-US" sz="28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98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857840" cy="5859060"/>
          </a:xfrm>
        </p:spPr>
        <p:txBody>
          <a:bodyPr>
            <a:normAutofit lnSpcReduction="10000"/>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Israel’s Punishment Determined – She would be removed from the Lord’s land (9:1-17)</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Israel had been like luscious fruit, but she became an abomination by loving idols such as Baal </a:t>
            </a:r>
            <a:r>
              <a:rPr lang="en-US" sz="3200" dirty="0" err="1">
                <a:ea typeface="Times New Roman" panose="02020603050405020304" pitchFamily="18" charset="0"/>
                <a:cs typeface="Times New Roman" panose="02020603050405020304" pitchFamily="18" charset="0"/>
              </a:rPr>
              <a:t>Peor</a:t>
            </a:r>
            <a:r>
              <a:rPr lang="en-US" sz="3200" dirty="0">
                <a:ea typeface="Times New Roman" panose="02020603050405020304" pitchFamily="18" charset="0"/>
                <a:cs typeface="Times New Roman" panose="02020603050405020304" pitchFamily="18" charset="0"/>
              </a:rPr>
              <a:t> (9:10; Numbers 25:1-5)</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Ephraim would be bereft of her children </a:t>
            </a:r>
          </a:p>
          <a:p>
            <a:pPr marL="628650" lvl="1" indent="-284163">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Their wickedness had separated them from the benefits of God’s love, and their children would bear the awful consequences (9:11-16)</a:t>
            </a:r>
          </a:p>
          <a:p>
            <a:pPr marL="285750" indent="-285750">
              <a:lnSpc>
                <a:spcPct val="100000"/>
              </a:lnSpc>
              <a:spcBef>
                <a:spcPts val="300"/>
              </a:spcBef>
              <a:tabLst>
                <a:tab pos="-914400" algn="l"/>
                <a:tab pos="628650" algn="l"/>
              </a:tabLst>
            </a:pPr>
            <a:r>
              <a:rPr lang="en-US" sz="3200" b="1" i="1" dirty="0">
                <a:ea typeface="Times New Roman" panose="02020603050405020304" pitchFamily="18" charset="0"/>
                <a:cs typeface="Times New Roman" panose="02020603050405020304" pitchFamily="18" charset="0"/>
              </a:rPr>
              <a:t>“My God will cast them away, because they did not obey Him; and they shall be wanderers among the nations” </a:t>
            </a:r>
            <a:r>
              <a:rPr lang="en-US" sz="3200" dirty="0">
                <a:ea typeface="Times New Roman" panose="02020603050405020304" pitchFamily="18" charset="0"/>
                <a:cs typeface="Times New Roman" panose="02020603050405020304" pitchFamily="18" charset="0"/>
              </a:rPr>
              <a:t>(9:17)</a:t>
            </a:r>
          </a:p>
          <a:p>
            <a:pPr marL="285750" indent="-285750">
              <a:lnSpc>
                <a:spcPct val="100000"/>
              </a:lnSpc>
              <a:spcBef>
                <a:spcPts val="300"/>
              </a:spcBef>
              <a:tabLst>
                <a:tab pos="-914400" algn="l"/>
                <a:tab pos="628650" algn="l"/>
              </a:tabLst>
            </a:pPr>
            <a:endParaRPr lang="en-US" sz="3200" dirty="0">
              <a:ea typeface="Times New Roman" panose="02020603050405020304" pitchFamily="18" charset="0"/>
              <a:cs typeface="Times New Roman" panose="02020603050405020304" pitchFamily="18" charset="0"/>
            </a:endParaRPr>
          </a:p>
          <a:p>
            <a:pPr marL="742950" lvl="1" indent="-285750">
              <a:lnSpc>
                <a:spcPct val="100000"/>
              </a:lnSpc>
              <a:spcBef>
                <a:spcPts val="300"/>
              </a:spcBef>
              <a:tabLst>
                <a:tab pos="-914400" algn="l"/>
              </a:tabLst>
            </a:pPr>
            <a:endParaRPr lang="en-US" sz="28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99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62BA-A4BF-4081-9E64-B9FDAA2E471D}"/>
              </a:ext>
            </a:extLst>
          </p:cNvPr>
          <p:cNvSpPr>
            <a:spLocks noGrp="1"/>
          </p:cNvSpPr>
          <p:nvPr>
            <p:ph type="title"/>
          </p:nvPr>
        </p:nvSpPr>
        <p:spPr>
          <a:xfrm>
            <a:off x="628650" y="201911"/>
            <a:ext cx="7886700" cy="936625"/>
          </a:xfrm>
        </p:spPr>
        <p:txBody>
          <a:bodyPr/>
          <a:lstStyle/>
          <a:p>
            <a:pPr algn="ctr"/>
            <a:r>
              <a:rPr lang="en-US" dirty="0">
                <a:latin typeface="Tempus Sans ITC" panose="04020404030D07020202" pitchFamily="82" charset="0"/>
              </a:rPr>
              <a:t>Theme of Hosea </a:t>
            </a:r>
          </a:p>
        </p:txBody>
      </p:sp>
      <p:sp>
        <p:nvSpPr>
          <p:cNvPr id="3" name="Content Placeholder 2">
            <a:extLst>
              <a:ext uri="{FF2B5EF4-FFF2-40B4-BE49-F238E27FC236}">
                <a16:creationId xmlns:a16="http://schemas.microsoft.com/office/drawing/2014/main" id="{840BA068-301A-49D0-A82C-1A6BE8D56C2F}"/>
              </a:ext>
            </a:extLst>
          </p:cNvPr>
          <p:cNvSpPr>
            <a:spLocks noGrp="1"/>
          </p:cNvSpPr>
          <p:nvPr>
            <p:ph idx="1"/>
          </p:nvPr>
        </p:nvSpPr>
        <p:spPr>
          <a:xfrm>
            <a:off x="393289" y="942902"/>
            <a:ext cx="8386913" cy="1013717"/>
          </a:xfrm>
        </p:spPr>
        <p:txBody>
          <a:bodyPr>
            <a:noAutofit/>
          </a:bodyPr>
          <a:lstStyle/>
          <a:p>
            <a:pPr marL="0" indent="0" algn="ctr">
              <a:buNone/>
            </a:pPr>
            <a:r>
              <a:rPr lang="en-US" sz="3200" b="1" dirty="0"/>
              <a:t>God’s relentless love for Israel is unrequited by the faithless and adulterous nation.</a:t>
            </a:r>
          </a:p>
        </p:txBody>
      </p:sp>
      <p:sp>
        <p:nvSpPr>
          <p:cNvPr id="4" name="TextBox 3">
            <a:extLst>
              <a:ext uri="{FF2B5EF4-FFF2-40B4-BE49-F238E27FC236}">
                <a16:creationId xmlns:a16="http://schemas.microsoft.com/office/drawing/2014/main" id="{A069CCE2-505E-4BEF-8164-2058550CF5B1}"/>
              </a:ext>
            </a:extLst>
          </p:cNvPr>
          <p:cNvSpPr txBox="1"/>
          <p:nvPr/>
        </p:nvSpPr>
        <p:spPr>
          <a:xfrm>
            <a:off x="363798" y="2243620"/>
            <a:ext cx="4045447" cy="4036490"/>
          </a:xfrm>
          <a:prstGeom prst="rect">
            <a:avLst/>
          </a:prstGeom>
          <a:noFill/>
        </p:spPr>
        <p:txBody>
          <a:bodyPr wrap="square" rtlCol="0">
            <a:spAutoFit/>
          </a:bodyPr>
          <a:lstStyle/>
          <a:p>
            <a:pPr lvl="0" algn="ctr">
              <a:lnSpc>
                <a:spcPct val="90000"/>
              </a:lnSpc>
              <a:defRPr/>
            </a:pPr>
            <a:r>
              <a:rPr lang="en-US" sz="3200" b="1" dirty="0">
                <a:ln w="12700" cmpd="sng">
                  <a:solidFill>
                    <a:srgbClr val="FFC000"/>
                  </a:solidFill>
                  <a:prstDash val="solid"/>
                </a:ln>
                <a:latin typeface="Pristina" panose="03060402040406080204" pitchFamily="66" charset="0"/>
              </a:rPr>
              <a:t>  When the LORD began to speak by Hosea, the LORD said to Hosea: "Go, take yourself a wife of harlotry and children of harlotry, For the land has committed great harlotry by departing from the LORD.“ </a:t>
            </a:r>
          </a:p>
          <a:p>
            <a:pPr lvl="0" algn="ctr">
              <a:lnSpc>
                <a:spcPct val="90000"/>
              </a:lnSpc>
              <a:defRPr/>
            </a:pPr>
            <a:r>
              <a:rPr lang="en-US" sz="2800" b="1" dirty="0">
                <a:ln w="12700" cmpd="sng">
                  <a:solidFill>
                    <a:srgbClr val="FFC000"/>
                  </a:solidFill>
                  <a:prstDash val="solid"/>
                </a:ln>
                <a:latin typeface="Pristina" panose="03060402040406080204" pitchFamily="66" charset="0"/>
              </a:rPr>
              <a:t>Hosea 1:2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1723C8C-9C1B-4A3A-837B-5C4FF971DA97}"/>
              </a:ext>
            </a:extLst>
          </p:cNvPr>
          <p:cNvPicPr>
            <a:picLocks noChangeAspect="1"/>
          </p:cNvPicPr>
          <p:nvPr/>
        </p:nvPicPr>
        <p:blipFill>
          <a:blip r:embed="rId3"/>
          <a:stretch>
            <a:fillRect/>
          </a:stretch>
        </p:blipFill>
        <p:spPr>
          <a:xfrm>
            <a:off x="4734755" y="2299296"/>
            <a:ext cx="4045447" cy="39251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4757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79992"/>
            <a:ext cx="7886700" cy="844242"/>
          </a:xfrm>
        </p:spPr>
        <p:txBody>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Outline of Hosea</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206478" y="786582"/>
            <a:ext cx="8835922" cy="6071418"/>
          </a:xfrm>
        </p:spPr>
        <p:txBody>
          <a:bodyPr>
            <a:normAutofit/>
          </a:bodyPr>
          <a:lstStyle/>
          <a:p>
            <a:pPr marL="344488" marR="0" indent="-344488">
              <a:lnSpc>
                <a:spcPct val="100000"/>
              </a:lnSpc>
              <a:spcBef>
                <a:spcPts val="0"/>
              </a:spcBef>
              <a:spcAft>
                <a:spcPts val="0"/>
              </a:spcAft>
              <a:buNone/>
              <a:tabLst>
                <a:tab pos="-914400" algn="l"/>
              </a:tabLst>
            </a:pPr>
            <a:r>
              <a:rPr lang="en-US" sz="3200" b="1" dirty="0">
                <a:ea typeface="Times New Roman" panose="02020603050405020304" pitchFamily="18" charset="0"/>
                <a:cs typeface="Times New Roman" panose="02020603050405020304" pitchFamily="18" charset="0"/>
              </a:rPr>
              <a:t>I.  God’s love and Israel's adultery, illustrated by Hosea's experience with a wife of harlotry (1-3)</a:t>
            </a:r>
          </a:p>
          <a:p>
            <a:pPr marL="914400" lvl="1" indent="-569913">
              <a:lnSpc>
                <a:spcPct val="100000"/>
              </a:lnSpc>
              <a:spcBef>
                <a:spcPts val="0"/>
              </a:spcBef>
              <a:buNone/>
              <a:tabLst>
                <a:tab pos="-914400" algn="l"/>
                <a:tab pos="796925" algn="l"/>
              </a:tabLst>
            </a:pPr>
            <a:r>
              <a:rPr lang="en-US" sz="2800" dirty="0">
                <a:ea typeface="Times New Roman" panose="02020603050405020304" pitchFamily="18" charset="0"/>
                <a:cs typeface="Times New Roman" panose="02020603050405020304" pitchFamily="18" charset="0"/>
              </a:rPr>
              <a:t> A. Hosea's adulterous wife Gomer (chapter 1).</a:t>
            </a:r>
          </a:p>
          <a:p>
            <a:pPr marL="914400" lvl="1" indent="-569913">
              <a:lnSpc>
                <a:spcPct val="100000"/>
              </a:lnSpc>
              <a:spcBef>
                <a:spcPts val="0"/>
              </a:spcBef>
              <a:buNone/>
              <a:tabLst>
                <a:tab pos="-914400" algn="l"/>
                <a:tab pos="796925" algn="l"/>
              </a:tabLst>
            </a:pPr>
            <a:r>
              <a:rPr lang="en-US" sz="2800" dirty="0">
                <a:ea typeface="Times New Roman" panose="02020603050405020304" pitchFamily="18" charset="0"/>
                <a:cs typeface="Times New Roman" panose="02020603050405020304" pitchFamily="18" charset="0"/>
              </a:rPr>
              <a:t> B. God's adulterous wife Israel (chapter 2).</a:t>
            </a:r>
          </a:p>
          <a:p>
            <a:pPr marL="796925" lvl="1" indent="-452438">
              <a:lnSpc>
                <a:spcPct val="100000"/>
              </a:lnSpc>
              <a:spcBef>
                <a:spcPts val="0"/>
              </a:spcBef>
              <a:buNone/>
              <a:tabLst>
                <a:tab pos="-914400" algn="l"/>
                <a:tab pos="796925" algn="l"/>
              </a:tabLst>
            </a:pPr>
            <a:r>
              <a:rPr lang="en-US" sz="2800" dirty="0">
                <a:ea typeface="Times New Roman" panose="02020603050405020304" pitchFamily="18" charset="0"/>
                <a:cs typeface="Times New Roman" panose="02020603050405020304" pitchFamily="18" charset="0"/>
              </a:rPr>
              <a:t> C. Hosea's "tough love" restores his wife, as God's love would restore Israel (chapter 3).</a:t>
            </a:r>
          </a:p>
          <a:p>
            <a:pPr marL="403225" marR="0" indent="-403225">
              <a:lnSpc>
                <a:spcPct val="100000"/>
              </a:lnSpc>
              <a:spcBef>
                <a:spcPts val="0"/>
              </a:spcBef>
              <a:spcAft>
                <a:spcPts val="0"/>
              </a:spcAft>
              <a:buNone/>
              <a:tabLst>
                <a:tab pos="-914400" algn="l"/>
              </a:tabLst>
            </a:pPr>
            <a:r>
              <a:rPr lang="en-US" sz="3200" b="1" dirty="0">
                <a:ea typeface="Times New Roman" panose="02020603050405020304" pitchFamily="18" charset="0"/>
                <a:cs typeface="Times New Roman" panose="02020603050405020304" pitchFamily="18" charset="0"/>
              </a:rPr>
              <a:t>II. Prophetic discourses on adulterous Israel and her faithful God (4-13)</a:t>
            </a:r>
          </a:p>
          <a:p>
            <a:pPr marL="403225" lvl="1" indent="-58738">
              <a:lnSpc>
                <a:spcPct val="100000"/>
              </a:lnSpc>
              <a:spcBef>
                <a:spcPts val="0"/>
              </a:spcBef>
              <a:buNone/>
              <a:tabLst>
                <a:tab pos="-914400" algn="l"/>
              </a:tabLst>
            </a:pPr>
            <a:r>
              <a:rPr lang="en-US" sz="2800" dirty="0">
                <a:ea typeface="Times New Roman" panose="02020603050405020304" pitchFamily="18" charset="0"/>
                <a:cs typeface="Times New Roman" panose="02020603050405020304" pitchFamily="18" charset="0"/>
              </a:rPr>
              <a:t> A. Israel's sins detailed (chapters 4-8).</a:t>
            </a:r>
          </a:p>
          <a:p>
            <a:pPr marL="403225" lvl="1" indent="-58738">
              <a:lnSpc>
                <a:spcPct val="100000"/>
              </a:lnSpc>
              <a:spcBef>
                <a:spcPts val="0"/>
              </a:spcBef>
              <a:buNone/>
              <a:tabLst>
                <a:tab pos="-914400" algn="l"/>
              </a:tabLst>
            </a:pPr>
            <a:r>
              <a:rPr lang="en-US" sz="2800" dirty="0">
                <a:ea typeface="Times New Roman" panose="02020603050405020304" pitchFamily="18" charset="0"/>
                <a:cs typeface="Times New Roman" panose="02020603050405020304" pitchFamily="18" charset="0"/>
              </a:rPr>
              <a:t> B. Israel's punishment determined (chapters 9-11).</a:t>
            </a:r>
          </a:p>
          <a:p>
            <a:pPr marL="747713" lvl="1" indent="-403225">
              <a:lnSpc>
                <a:spcPct val="100000"/>
              </a:lnSpc>
              <a:spcBef>
                <a:spcPts val="0"/>
              </a:spcBef>
              <a:buNone/>
              <a:tabLst>
                <a:tab pos="-914400" algn="l"/>
              </a:tabLst>
            </a:pPr>
            <a:r>
              <a:rPr lang="en-US" sz="2800" dirty="0">
                <a:ea typeface="Times New Roman" panose="02020603050405020304" pitchFamily="18" charset="0"/>
                <a:cs typeface="Times New Roman" panose="02020603050405020304" pitchFamily="18" charset="0"/>
              </a:rPr>
              <a:t> C. Israel's continuing sin provokes a jealous and loving God (chapters 12-13).</a:t>
            </a:r>
          </a:p>
          <a:p>
            <a:pPr marL="0" marR="0" indent="0">
              <a:lnSpc>
                <a:spcPct val="100000"/>
              </a:lnSpc>
              <a:spcBef>
                <a:spcPts val="0"/>
              </a:spcBef>
              <a:spcAft>
                <a:spcPts val="0"/>
              </a:spcAft>
              <a:buNone/>
              <a:tabLst>
                <a:tab pos="-914400" algn="l"/>
              </a:tabLst>
            </a:pPr>
            <a:r>
              <a:rPr lang="en-US" sz="3200" b="1" dirty="0">
                <a:ea typeface="Times New Roman" panose="02020603050405020304" pitchFamily="18" charset="0"/>
                <a:cs typeface="Times New Roman" panose="02020603050405020304" pitchFamily="18" charset="0"/>
              </a:rPr>
              <a:t>III. Israel's restoration decreed (14)</a:t>
            </a:r>
          </a:p>
          <a:p>
            <a:endParaRPr lang="en-US" dirty="0"/>
          </a:p>
        </p:txBody>
      </p:sp>
    </p:spTree>
    <p:extLst>
      <p:ext uri="{BB962C8B-B14F-4D97-AF65-F5344CB8AC3E}">
        <p14:creationId xmlns:p14="http://schemas.microsoft.com/office/powerpoint/2010/main" val="266669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768326" cy="5753100"/>
          </a:xfrm>
        </p:spPr>
        <p:txBody>
          <a:bodyPr>
            <a:normAutofit fontScale="92500" lnSpcReduction="10000"/>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Hosea’s appeal to return to the Lord is contrasted with Israel’s unfaithfulness (6:1-11)</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Israel was as faithless as a morning cloud                           (6:4, Jude 12)</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God’s judgment was just and firm (6:5)</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God desired mercy and knowledge from Israel more than sacrifice and offerings (6:6; cf. Psalm 51:16-17; Matthew 9:11-13; 12:7-8)</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Like Adam (men, NKJV), Israel had broken covenant and must be expelled from the land (6:7-10)</a:t>
            </a:r>
          </a:p>
          <a:p>
            <a:pPr marL="511175" lvl="1" indent="-225425">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Cities of refuge had become havens for robbers, thieves and murderers! </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Judah would also reap what it had sown (6:11)</a:t>
            </a:r>
          </a:p>
          <a:p>
            <a:pPr marL="285750" indent="-285750">
              <a:lnSpc>
                <a:spcPct val="100000"/>
              </a:lnSpc>
              <a:spcBef>
                <a:spcPts val="0"/>
              </a:spcBef>
              <a:tabLst>
                <a:tab pos="-914400" algn="l"/>
              </a:tabLst>
            </a:pPr>
            <a:endParaRPr lang="en-US" sz="32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14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768326" cy="5753100"/>
          </a:xfrm>
        </p:spPr>
        <p:txBody>
          <a:bodyPr>
            <a:normAutofit/>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Symbols of the fullness of Israel’s Transgression (7:1-16)</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God’s desire to heal Israel was thwarted by the pleasure that her rulers and citizens took in wickedness (7:1-3)</a:t>
            </a:r>
          </a:p>
          <a:p>
            <a:pPr marL="511175" lvl="1" indent="-225425">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God does not forget wickedness when there is no repentance! </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Evil influences were working throughout Israel like  heat in dough that is carefully prepared (7:4-8)</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Note: Four of the last six kings of Israel were murdered (2 Kings 15)</a:t>
            </a:r>
          </a:p>
          <a:p>
            <a:pPr marL="285750" indent="-285750">
              <a:lnSpc>
                <a:spcPct val="100000"/>
              </a:lnSpc>
              <a:spcBef>
                <a:spcPts val="0"/>
              </a:spcBef>
              <a:tabLst>
                <a:tab pos="-914400" algn="l"/>
              </a:tabLst>
            </a:pPr>
            <a:endParaRPr lang="en-US" sz="32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64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768326" cy="5753100"/>
          </a:xfrm>
        </p:spPr>
        <p:txBody>
          <a:bodyPr>
            <a:normAutofit/>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Symbols of the fullness of Israel’s Transgression (7:1-16)</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Israel is like an aging man who is losing his strength but is too proud to admit it (7:9-10).</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Ephraim is like a silly dove calling out and flitting about seeking food, heedless of the net (7:11-16)</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God would cast His net and bring her down! (7:12)</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They spoke lies against their redeemer! (7:13)</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They did not cry out to the Lord in time of need (7:14)</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They returned, but not to God (7:15-16)</a:t>
            </a:r>
          </a:p>
          <a:p>
            <a:pPr marL="569913" lvl="1" indent="-284163">
              <a:lnSpc>
                <a:spcPct val="100000"/>
              </a:lnSpc>
              <a:spcBef>
                <a:spcPts val="300"/>
              </a:spcBef>
              <a:tabLst>
                <a:tab pos="-91440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They are like a “treacherous bow.”</a:t>
            </a:r>
          </a:p>
          <a:p>
            <a:pPr marL="569913" lvl="1" indent="-284163">
              <a:lnSpc>
                <a:spcPct val="100000"/>
              </a:lnSpc>
              <a:spcBef>
                <a:spcPts val="300"/>
              </a:spcBef>
              <a:tabLst>
                <a:tab pos="-914400" algn="l"/>
              </a:tabLst>
            </a:pPr>
            <a:endParaRPr lang="en-US" sz="32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56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768326" cy="5859060"/>
          </a:xfrm>
        </p:spPr>
        <p:txBody>
          <a:bodyPr>
            <a:normAutofit/>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Israel has sown the wind and will reap the whirlwind (8:1-14)</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Assyria will swoop down on  		                           Israel like and eagle on its 			       prey (8:1-3).</a:t>
            </a:r>
          </a:p>
          <a:p>
            <a:pPr marL="285750" indent="-285750">
              <a:lnSpc>
                <a:spcPct val="100000"/>
              </a:lnSpc>
              <a:spcBef>
                <a:spcPts val="300"/>
              </a:spcBef>
              <a:tabLst>
                <a:tab pos="-914400" algn="l"/>
                <a:tab pos="628650" algn="l"/>
              </a:tabLst>
            </a:pPr>
            <a:endParaRPr lang="en-US" sz="3200" dirty="0">
              <a:ea typeface="Times New Roman" panose="02020603050405020304" pitchFamily="18" charset="0"/>
              <a:cs typeface="Times New Roman" panose="02020603050405020304" pitchFamily="18" charset="0"/>
            </a:endParaRPr>
          </a:p>
          <a:p>
            <a:pPr marL="742950" lvl="1" indent="-285750">
              <a:lnSpc>
                <a:spcPct val="100000"/>
              </a:lnSpc>
              <a:spcBef>
                <a:spcPts val="300"/>
              </a:spcBef>
              <a:tabLst>
                <a:tab pos="-914400" algn="l"/>
              </a:tabLst>
            </a:pPr>
            <a:endParaRPr lang="en-US" sz="28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pic>
        <p:nvPicPr>
          <p:cNvPr id="1026" name="Picture 2" descr="Image result for eagle catching fish gif">
            <a:extLst>
              <a:ext uri="{FF2B5EF4-FFF2-40B4-BE49-F238E27FC236}">
                <a16:creationId xmlns:a16="http://schemas.microsoft.com/office/drawing/2014/main" id="{1307A6AE-E0E2-4AC5-ABEF-B6250E25975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04462" y="1648087"/>
            <a:ext cx="3651231" cy="205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73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768326" cy="5859060"/>
          </a:xfrm>
        </p:spPr>
        <p:txBody>
          <a:bodyPr>
            <a:normAutofit lnSpcReduction="10000"/>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Israel has sown the wind and will reap the whirlwind (8:1-14)</a:t>
            </a:r>
          </a:p>
          <a:p>
            <a:pPr marL="285750" indent="-285750">
              <a:lnSpc>
                <a:spcPct val="100000"/>
              </a:lnSpc>
              <a:spcBef>
                <a:spcPts val="300"/>
              </a:spcBef>
              <a:tabLst>
                <a:tab pos="-914400" algn="l"/>
              </a:tabLst>
            </a:pPr>
            <a:r>
              <a:rPr lang="en-US" sz="3200" dirty="0">
                <a:ea typeface="Times New Roman" panose="02020603050405020304" pitchFamily="18" charset="0"/>
                <a:cs typeface="Times New Roman" panose="02020603050405020304" pitchFamily="18" charset="0"/>
              </a:rPr>
              <a:t>Assyria will swoop down on  		                           Israel like and eagle on its 			       prey (8:1-3).</a:t>
            </a:r>
          </a:p>
          <a:p>
            <a:pPr marL="511175" lvl="1" indent="-225425">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Israel would protest that she knew God, but she had transgressed and rebelled!</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Israel’s idols would be shattered in pieces (8:4-6)</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They sow the wind and reap the whirlwind (8:7)</a:t>
            </a:r>
          </a:p>
          <a:p>
            <a:pPr marL="511175" lvl="1" indent="-225425">
              <a:lnSpc>
                <a:spcPct val="100000"/>
              </a:lnSpc>
              <a:spcBef>
                <a:spcPts val="300"/>
              </a:spcBef>
              <a:tabLst>
                <a:tab pos="-914400" algn="l"/>
                <a:tab pos="569913"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 sowing of seed always anticipates a yield greater than the sowing” (Bobby Graham).  </a:t>
            </a:r>
            <a:r>
              <a:rPr lang="en-US" sz="2800" i="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They’d sown “the wind” (vanity, emptiness) and would reap less than nothing!  (Proverbs 22:8; Galatians 6:7-8)</a:t>
            </a:r>
          </a:p>
          <a:p>
            <a:pPr marL="285750" indent="-285750">
              <a:lnSpc>
                <a:spcPct val="100000"/>
              </a:lnSpc>
              <a:spcBef>
                <a:spcPts val="300"/>
              </a:spcBef>
              <a:tabLst>
                <a:tab pos="-914400" algn="l"/>
                <a:tab pos="628650" algn="l"/>
              </a:tabLst>
            </a:pPr>
            <a:endParaRPr lang="en-US" sz="3200" dirty="0">
              <a:ea typeface="Times New Roman" panose="02020603050405020304" pitchFamily="18" charset="0"/>
              <a:cs typeface="Times New Roman" panose="02020603050405020304" pitchFamily="18" charset="0"/>
            </a:endParaRPr>
          </a:p>
          <a:p>
            <a:pPr marL="742950" lvl="1" indent="-285750">
              <a:lnSpc>
                <a:spcPct val="100000"/>
              </a:lnSpc>
              <a:spcBef>
                <a:spcPts val="300"/>
              </a:spcBef>
              <a:tabLst>
                <a:tab pos="-914400" algn="l"/>
              </a:tabLst>
            </a:pPr>
            <a:endParaRPr lang="en-US" sz="28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7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CB3D-9C7D-4B97-8DCC-75BFDE05F083}"/>
              </a:ext>
            </a:extLst>
          </p:cNvPr>
          <p:cNvSpPr>
            <a:spLocks noGrp="1"/>
          </p:cNvSpPr>
          <p:nvPr>
            <p:ph type="title"/>
          </p:nvPr>
        </p:nvSpPr>
        <p:spPr>
          <a:xfrm>
            <a:off x="628650" y="105960"/>
            <a:ext cx="7886700" cy="1164608"/>
          </a:xfrm>
        </p:spPr>
        <p:txBody>
          <a:bodyPr>
            <a:normAutofit/>
          </a:bodyPr>
          <a:lstStyle/>
          <a:p>
            <a:pPr algn="ctr"/>
            <a:r>
              <a:rPr lang="en-US" dirty="0">
                <a:latin typeface="Tempus Sans ITC" panose="04020404030D07020202" pitchFamily="82" charset="0"/>
                <a:ea typeface="Times New Roman" panose="02020603050405020304" pitchFamily="18" charset="0"/>
                <a:cs typeface="Times New Roman" panose="02020603050405020304" pitchFamily="18" charset="0"/>
              </a:rPr>
              <a:t>The Lord’s Charges Against Israel</a:t>
            </a:r>
            <a:endParaRPr lang="en-US" dirty="0">
              <a:latin typeface="Tempus Sans ITC" panose="04020404030D07020202" pitchFamily="82" charset="0"/>
            </a:endParaRPr>
          </a:p>
        </p:txBody>
      </p:sp>
      <p:sp>
        <p:nvSpPr>
          <p:cNvPr id="3" name="Content Placeholder 2">
            <a:extLst>
              <a:ext uri="{FF2B5EF4-FFF2-40B4-BE49-F238E27FC236}">
                <a16:creationId xmlns:a16="http://schemas.microsoft.com/office/drawing/2014/main" id="{36643B45-7AB1-454A-8E1A-DE16AB4DF864}"/>
              </a:ext>
            </a:extLst>
          </p:cNvPr>
          <p:cNvSpPr>
            <a:spLocks noGrp="1"/>
          </p:cNvSpPr>
          <p:nvPr>
            <p:ph idx="1"/>
          </p:nvPr>
        </p:nvSpPr>
        <p:spPr>
          <a:xfrm>
            <a:off x="187837" y="998940"/>
            <a:ext cx="8768326" cy="5859060"/>
          </a:xfrm>
        </p:spPr>
        <p:txBody>
          <a:bodyPr>
            <a:normAutofit/>
          </a:bodyPr>
          <a:lstStyle/>
          <a:p>
            <a:pPr marL="0" marR="0" indent="0">
              <a:lnSpc>
                <a:spcPct val="100000"/>
              </a:lnSpc>
              <a:spcBef>
                <a:spcPts val="0"/>
              </a:spcBef>
              <a:spcAft>
                <a:spcPts val="0"/>
              </a:spcAft>
              <a:buNone/>
              <a:tabLst>
                <a:tab pos="-914400" algn="l"/>
              </a:tabLst>
            </a:pPr>
            <a:r>
              <a:rPr lang="en-US" sz="3500" b="1" dirty="0">
                <a:ea typeface="Times New Roman" panose="02020603050405020304" pitchFamily="18" charset="0"/>
                <a:cs typeface="Times New Roman" panose="02020603050405020304" pitchFamily="18" charset="0"/>
              </a:rPr>
              <a:t>Israel has sown the wind and will reap the whirlwind (8:1-14)</a:t>
            </a:r>
          </a:p>
          <a:p>
            <a:pPr marL="285750" indent="-285750">
              <a:lnSpc>
                <a:spcPct val="100000"/>
              </a:lnSpc>
              <a:spcBef>
                <a:spcPts val="300"/>
              </a:spcBef>
              <a:tabLst>
                <a:tab pos="-914400" algn="l"/>
                <a:tab pos="628650" algn="l"/>
              </a:tabLst>
            </a:pPr>
            <a:r>
              <a:rPr lang="en-US" sz="3200" dirty="0">
                <a:ea typeface="Times New Roman" panose="02020603050405020304" pitchFamily="18" charset="0"/>
                <a:cs typeface="Times New Roman" panose="02020603050405020304" pitchFamily="18" charset="0"/>
              </a:rPr>
              <a:t>Israel’s fate in captivity</a:t>
            </a:r>
          </a:p>
          <a:p>
            <a:pPr marL="569913" lvl="1" indent="-284163">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She would be swallowed up among the Gentiles (8:8)</a:t>
            </a:r>
          </a:p>
          <a:p>
            <a:pPr marL="569913" lvl="1" indent="-284163">
              <a:lnSpc>
                <a:spcPct val="100000"/>
              </a:lnSpc>
              <a:spcBef>
                <a:spcPts val="300"/>
              </a:spcBef>
              <a:tabLst>
                <a:tab pos="-914400" algn="l"/>
                <a:tab pos="628650" algn="l"/>
              </a:tabLst>
            </a:pPr>
            <a:r>
              <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Like a stubborn, wild donkey, Ephraim would flee her master to seek less favorable conditions – she would “hire lovers” who would become her captors! (8:9-10) </a:t>
            </a:r>
          </a:p>
          <a:p>
            <a:pPr marL="1027113" lvl="2" indent="-284163">
              <a:lnSpc>
                <a:spcPct val="100000"/>
              </a:lnSpc>
              <a:spcBef>
                <a:spcPts val="300"/>
              </a:spcBef>
              <a:tabLst>
                <a:tab pos="-914400" algn="l"/>
                <a:tab pos="628650" algn="l"/>
              </a:tabLst>
            </a:pPr>
            <a:r>
              <a:rPr lang="en-US" sz="2800" i="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Later, Ezekiel uses similar imagery to describe the sins of Judah (Ezekiel 16:28-42).</a:t>
            </a:r>
          </a:p>
          <a:p>
            <a:pPr marL="285750" indent="-285750">
              <a:lnSpc>
                <a:spcPct val="100000"/>
              </a:lnSpc>
              <a:spcBef>
                <a:spcPts val="300"/>
              </a:spcBef>
              <a:tabLst>
                <a:tab pos="-914400" algn="l"/>
                <a:tab pos="628650" algn="l"/>
              </a:tabLst>
            </a:pPr>
            <a:endParaRPr lang="en-US" sz="3200" dirty="0">
              <a:ea typeface="Times New Roman" panose="02020603050405020304" pitchFamily="18" charset="0"/>
              <a:cs typeface="Times New Roman" panose="02020603050405020304" pitchFamily="18" charset="0"/>
            </a:endParaRPr>
          </a:p>
          <a:p>
            <a:pPr marL="742950" lvl="1" indent="-285750">
              <a:lnSpc>
                <a:spcPct val="100000"/>
              </a:lnSpc>
              <a:spcBef>
                <a:spcPts val="300"/>
              </a:spcBef>
              <a:tabLst>
                <a:tab pos="-914400" algn="l"/>
              </a:tabLst>
            </a:pPr>
            <a:endParaRPr lang="en-US" sz="2800" dirty="0">
              <a:ea typeface="Times New Roman" panose="02020603050405020304" pitchFamily="18" charset="0"/>
              <a:cs typeface="Times New Roman" panose="02020603050405020304" pitchFamily="18" charset="0"/>
            </a:endParaRPr>
          </a:p>
          <a:p>
            <a:pPr marL="511175" lvl="1" indent="-285750">
              <a:lnSpc>
                <a:spcPct val="100000"/>
              </a:lnSpc>
              <a:spcBef>
                <a:spcPts val="0"/>
              </a:spcBef>
              <a:tabLst>
                <a:tab pos="-914400" algn="l"/>
              </a:tabLst>
            </a:pPr>
            <a:endParaRPr lang="en-US" sz="2800" dirty="0">
              <a:ea typeface="Times New Roman" panose="02020603050405020304" pitchFamily="18" charset="0"/>
              <a:cs typeface="Times New Roman" panose="02020603050405020304" pitchFamily="18" charset="0"/>
            </a:endParaRPr>
          </a:p>
          <a:p>
            <a:pPr marL="177800" lvl="1" indent="0">
              <a:lnSpc>
                <a:spcPct val="100000"/>
              </a:lnSpc>
              <a:spcBef>
                <a:spcPts val="0"/>
              </a:spcBef>
              <a:buNone/>
              <a:tabLst>
                <a:tab pos="-914400" algn="l"/>
              </a:tabLst>
            </a:pPr>
            <a:endParaRPr lang="en-US" sz="2800" i="1" dirty="0">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51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941</Words>
  <Application>Microsoft Office PowerPoint</Application>
  <PresentationFormat>On-screen Show (4:3)</PresentationFormat>
  <Paragraphs>115</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Old English Text MT</vt:lpstr>
      <vt:lpstr>Pristina</vt:lpstr>
      <vt:lpstr>Tempus Sans ITC</vt:lpstr>
      <vt:lpstr>Office Theme</vt:lpstr>
      <vt:lpstr>Major Lessons from the  Minor Prophets</vt:lpstr>
      <vt:lpstr>Theme of Hosea </vt:lpstr>
      <vt:lpstr>Outline of Hosea</vt:lpstr>
      <vt:lpstr>The Lord’s Charges Against Israel</vt:lpstr>
      <vt:lpstr>The Lord’s Charges Against Israel</vt:lpstr>
      <vt:lpstr>The Lord’s Charges Against Israel</vt:lpstr>
      <vt:lpstr>The Lord’s Charges Against Israel</vt:lpstr>
      <vt:lpstr>The Lord’s Charges Against Israel</vt:lpstr>
      <vt:lpstr>The Lord’s Charges Against Israel</vt:lpstr>
      <vt:lpstr>The Lord’s Charges Against Israel</vt:lpstr>
      <vt:lpstr>The Lord’s Charges Against Israel</vt:lpstr>
      <vt:lpstr>The Lord’s Charges Against Israel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Lessons from the  Minor Prophets</dc:title>
  <dc:creator>Eastside Enlightener</dc:creator>
  <cp:lastModifiedBy>Eastside Enlightener</cp:lastModifiedBy>
  <cp:revision>86</cp:revision>
  <cp:lastPrinted>2019-10-08T15:57:41Z</cp:lastPrinted>
  <dcterms:created xsi:type="dcterms:W3CDTF">2019-09-19T19:32:06Z</dcterms:created>
  <dcterms:modified xsi:type="dcterms:W3CDTF">2019-10-08T16:05:42Z</dcterms:modified>
</cp:coreProperties>
</file>