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381" r:id="rId3"/>
    <p:sldId id="402" r:id="rId4"/>
    <p:sldId id="403" r:id="rId5"/>
    <p:sldId id="265" r:id="rId6"/>
    <p:sldId id="270" r:id="rId7"/>
    <p:sldId id="271" r:id="rId8"/>
    <p:sldId id="404" r:id="rId9"/>
    <p:sldId id="332" r:id="rId10"/>
    <p:sldId id="377" r:id="rId11"/>
    <p:sldId id="378" r:id="rId12"/>
    <p:sldId id="405" r:id="rId13"/>
    <p:sldId id="406" r:id="rId14"/>
    <p:sldId id="374"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3300"/>
    <a:srgbClr val="333300"/>
    <a:srgbClr val="FAF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89937" autoAdjust="0"/>
  </p:normalViewPr>
  <p:slideViewPr>
    <p:cSldViewPr snapToGrid="0">
      <p:cViewPr varScale="1">
        <p:scale>
          <a:sx n="92" d="100"/>
          <a:sy n="92"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032612D-8EAC-43EC-A400-2AC8043FFE4C}" type="datetimeFigureOut">
              <a:rPr lang="en-US" smtClean="0"/>
              <a:t>11/27/2019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95BACB4-CE3B-44CE-BBB1-0C0CF3CAC401}" type="slidenum">
              <a:rPr lang="en-US" smtClean="0"/>
              <a:t>‹#›</a:t>
            </a:fld>
            <a:endParaRPr lang="en-US"/>
          </a:p>
        </p:txBody>
      </p:sp>
    </p:spTree>
    <p:extLst>
      <p:ext uri="{BB962C8B-B14F-4D97-AF65-F5344CB8AC3E}">
        <p14:creationId xmlns:p14="http://schemas.microsoft.com/office/powerpoint/2010/main" val="14868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BACB4-CE3B-44CE-BBB1-0C0CF3CAC401}" type="slidenum">
              <a:rPr lang="en-US" smtClean="0"/>
              <a:t>1</a:t>
            </a:fld>
            <a:endParaRPr lang="en-US"/>
          </a:p>
        </p:txBody>
      </p:sp>
    </p:spTree>
    <p:extLst>
      <p:ext uri="{BB962C8B-B14F-4D97-AF65-F5344CB8AC3E}">
        <p14:creationId xmlns:p14="http://schemas.microsoft.com/office/powerpoint/2010/main" val="17794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Zephaniah 2:9  Therefore, as I live,” declares the LORD of hosts, the God of Israel, “Moab shall become like Sodom, and the Ammonites like Gomorrah, a land possessed by nettles and salt pits, and a waste forever. The remnant of my people shall plunder them, and the survivors of my nation shall possess them.”</a:t>
            </a:r>
          </a:p>
          <a:p>
            <a:r>
              <a:rPr lang="en-US" dirty="0"/>
              <a:t>Zephaniah 3:13  those who are left in Israel; they shall do no injustice and speak no lies, nor shall there be found in their mouth a deceitful tongue. For they shall graze and lie down, and none shall make them afraid.”</a:t>
            </a:r>
          </a:p>
          <a:p>
            <a:r>
              <a:rPr lang="en-US" dirty="0"/>
              <a:t>Zephaniah 3:14-17  Sing aloud, O daughter of Zion; shout, O Israel! Rejoice and exult with all your heart, O daughter of Jerusalem!  15  The LORD has taken away the judgments against you; he has cleared away your enemies. The King of Israel, the LORD, is in your midst; you shall never again fear evil.  16  On that day it shall be said to Jerusalem: “Fear not, O Zion; let not your hands grow weak.  17  The LORD your God is in your midst, a mighty one who will save; he will rejoice over you with gladness; he will quiet you by his love; he will exult over you with loud singing.</a:t>
            </a:r>
          </a:p>
        </p:txBody>
      </p:sp>
      <p:sp>
        <p:nvSpPr>
          <p:cNvPr id="4" name="Slide Number Placeholder 3"/>
          <p:cNvSpPr>
            <a:spLocks noGrp="1"/>
          </p:cNvSpPr>
          <p:nvPr>
            <p:ph type="sldNum" sz="quarter" idx="5"/>
          </p:nvPr>
        </p:nvSpPr>
        <p:spPr/>
        <p:txBody>
          <a:bodyPr/>
          <a:lstStyle/>
          <a:p>
            <a:fld id="{095BACB4-CE3B-44CE-BBB1-0C0CF3CAC401}" type="slidenum">
              <a:rPr lang="en-US" smtClean="0"/>
              <a:t>12</a:t>
            </a:fld>
            <a:endParaRPr lang="en-US"/>
          </a:p>
        </p:txBody>
      </p:sp>
    </p:spTree>
    <p:extLst>
      <p:ext uri="{BB962C8B-B14F-4D97-AF65-F5344CB8AC3E}">
        <p14:creationId xmlns:p14="http://schemas.microsoft.com/office/powerpoint/2010/main" val="316123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3:19  Now we know that whatever the law says, it says to those who are under the law, that every mouth may be stopped, and all the world may become guilty before God.</a:t>
            </a:r>
          </a:p>
          <a:p>
            <a:r>
              <a:rPr lang="en-US" dirty="0"/>
              <a:t>Revelation 19:1-2  After these things I heard a loud voice of a great multitude in heaven, saying, "Alleluia! Salvation and glory and honor and power belong to the Lord our God!  2  For true and righteous are His judgments, because He has judged the great harlot who corrupted the earth with her fornication; and He has avenged on her the blood of His servants shed by her.“</a:t>
            </a:r>
          </a:p>
          <a:p>
            <a:r>
              <a:rPr lang="en-US" dirty="0"/>
              <a:t>Romans 11:5  Even so then, at this present time there is a remnant according to the election of grace.</a:t>
            </a:r>
          </a:p>
          <a:p>
            <a:r>
              <a:rPr lang="en-US" dirty="0"/>
              <a:t>2 Timothy 1:9  who has saved us and called us with a holy calling, not according to our works, but according to His own purpose and grace which was given to us in Christ Jesus before time began,</a:t>
            </a:r>
          </a:p>
          <a:p>
            <a:r>
              <a:rPr lang="en-US" dirty="0"/>
              <a:t>Titus 3:4-5  But when the kindness and the love of God our Savior toward man appeared,  5  not by works of righteousness which we have done, but according to His mercy He saved us, through the washing of regeneration and renewing of the Holy Spirit,</a:t>
            </a:r>
          </a:p>
        </p:txBody>
      </p:sp>
      <p:sp>
        <p:nvSpPr>
          <p:cNvPr id="4" name="Slide Number Placeholder 3"/>
          <p:cNvSpPr>
            <a:spLocks noGrp="1"/>
          </p:cNvSpPr>
          <p:nvPr>
            <p:ph type="sldNum" sz="quarter" idx="5"/>
          </p:nvPr>
        </p:nvSpPr>
        <p:spPr/>
        <p:txBody>
          <a:bodyPr/>
          <a:lstStyle/>
          <a:p>
            <a:fld id="{095BACB4-CE3B-44CE-BBB1-0C0CF3CAC401}" type="slidenum">
              <a:rPr lang="en-US" smtClean="0"/>
              <a:t>13</a:t>
            </a:fld>
            <a:endParaRPr lang="en-US"/>
          </a:p>
        </p:txBody>
      </p:sp>
    </p:spTree>
    <p:extLst>
      <p:ext uri="{BB962C8B-B14F-4D97-AF65-F5344CB8AC3E}">
        <p14:creationId xmlns:p14="http://schemas.microsoft.com/office/powerpoint/2010/main" val="346274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823A15-0BBF-41E3-9151-A9A17AB06B77}" type="slidenum">
              <a:rPr lang="en-US" smtClean="0"/>
              <a:t>14</a:t>
            </a:fld>
            <a:endParaRPr lang="en-US"/>
          </a:p>
        </p:txBody>
      </p:sp>
    </p:spTree>
    <p:extLst>
      <p:ext uri="{BB962C8B-B14F-4D97-AF65-F5344CB8AC3E}">
        <p14:creationId xmlns:p14="http://schemas.microsoft.com/office/powerpoint/2010/main" val="351278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BACB4-CE3B-44CE-BBB1-0C0CF3CAC401}" type="slidenum">
              <a:rPr lang="en-US" smtClean="0"/>
              <a:t>2</a:t>
            </a:fld>
            <a:endParaRPr lang="en-US"/>
          </a:p>
        </p:txBody>
      </p:sp>
    </p:spTree>
    <p:extLst>
      <p:ext uri="{BB962C8B-B14F-4D97-AF65-F5344CB8AC3E}">
        <p14:creationId xmlns:p14="http://schemas.microsoft.com/office/powerpoint/2010/main" val="34854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dirty="0"/>
              <a:t>Matthew 26:31  </a:t>
            </a:r>
            <a:r>
              <a:rPr lang="en-US" altLang="en-US" sz="1200" b="0" i="0" dirty="0"/>
              <a:t>Then Jesus said to them, "All of you will be made to stumble because of Me this night, for it is written: 'I WILL STRIKE THE SHEPHERD, AND THE SHEEP OF THE FLOCK WILL BE SCATTERED.’</a:t>
            </a:r>
          </a:p>
          <a:p>
            <a:r>
              <a:rPr lang="en-US" altLang="en-US" sz="1200" b="1" i="0" dirty="0"/>
              <a:t>John 19:34-37  </a:t>
            </a:r>
            <a:r>
              <a:rPr lang="en-US" altLang="en-US" sz="1200" b="0" i="0" dirty="0"/>
              <a:t>But one of the soldiers pierced His side with a spear, and immediately blood and water came out.  35  And he who has seen has testified, and his testimony is true; and he knows that he is telling the truth, so that you may believe.  36  For these things were done that the Scripture should be fulfilled, "NOT ONE OF HIS BONES SHALL BE BROKEN."  37  And again another Scripture says, "THEY SHALL LOOK ON HIM WHOM THEY PIERCED.“</a:t>
            </a:r>
          </a:p>
          <a:p>
            <a:endParaRPr lang="en-US" altLang="en-US" sz="1200" b="0" i="0" dirty="0"/>
          </a:p>
        </p:txBody>
      </p:sp>
      <p:sp>
        <p:nvSpPr>
          <p:cNvPr id="4" name="Slide Number Placeholder 3"/>
          <p:cNvSpPr>
            <a:spLocks noGrp="1"/>
          </p:cNvSpPr>
          <p:nvPr>
            <p:ph type="sldNum" sz="quarter" idx="5"/>
          </p:nvPr>
        </p:nvSpPr>
        <p:spPr/>
        <p:txBody>
          <a:bodyPr/>
          <a:lstStyle/>
          <a:p>
            <a:fld id="{74823A15-0BBF-41E3-9151-A9A17AB06B77}" type="slidenum">
              <a:rPr lang="en-US" smtClean="0"/>
              <a:t>3</a:t>
            </a:fld>
            <a:endParaRPr lang="en-US"/>
          </a:p>
        </p:txBody>
      </p:sp>
    </p:spTree>
    <p:extLst>
      <p:ext uri="{BB962C8B-B14F-4D97-AF65-F5344CB8AC3E}">
        <p14:creationId xmlns:p14="http://schemas.microsoft.com/office/powerpoint/2010/main" val="107811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dirty="0"/>
              <a:t>Romans 12:1  </a:t>
            </a:r>
            <a:r>
              <a:rPr lang="en-US" altLang="en-US" sz="1200" b="0" i="0" dirty="0"/>
              <a:t>I beseech you therefore, brethren, by the mercies of God, that you present your bodies a living sacrifice, holy, acceptable to God, which is your reasonable service.</a:t>
            </a:r>
          </a:p>
          <a:p>
            <a:endParaRPr lang="en-US" altLang="en-US" sz="1200" b="0" i="0" dirty="0"/>
          </a:p>
        </p:txBody>
      </p:sp>
      <p:sp>
        <p:nvSpPr>
          <p:cNvPr id="4" name="Slide Number Placeholder 3"/>
          <p:cNvSpPr>
            <a:spLocks noGrp="1"/>
          </p:cNvSpPr>
          <p:nvPr>
            <p:ph type="sldNum" sz="quarter" idx="5"/>
          </p:nvPr>
        </p:nvSpPr>
        <p:spPr/>
        <p:txBody>
          <a:bodyPr/>
          <a:lstStyle/>
          <a:p>
            <a:fld id="{74823A15-0BBF-41E3-9151-A9A17AB06B77}" type="slidenum">
              <a:rPr lang="en-US" smtClean="0"/>
              <a:t>4</a:t>
            </a:fld>
            <a:endParaRPr lang="en-US"/>
          </a:p>
        </p:txBody>
      </p:sp>
    </p:spTree>
    <p:extLst>
      <p:ext uri="{BB962C8B-B14F-4D97-AF65-F5344CB8AC3E}">
        <p14:creationId xmlns:p14="http://schemas.microsoft.com/office/powerpoint/2010/main" val="218057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BACB4-CE3B-44CE-BBB1-0C0CF3CAC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10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BACB4-CE3B-44CE-BBB1-0C0CF3CAC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82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8</a:t>
            </a:fld>
            <a:endParaRPr lang="en-US"/>
          </a:p>
        </p:txBody>
      </p:sp>
    </p:spTree>
    <p:extLst>
      <p:ext uri="{BB962C8B-B14F-4D97-AF65-F5344CB8AC3E}">
        <p14:creationId xmlns:p14="http://schemas.microsoft.com/office/powerpoint/2010/main" val="65601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BACB4-CE3B-44CE-BBB1-0C0CF3CAC401}" type="slidenum">
              <a:rPr lang="en-US" smtClean="0"/>
              <a:t>10</a:t>
            </a:fld>
            <a:endParaRPr lang="en-US"/>
          </a:p>
        </p:txBody>
      </p:sp>
    </p:spTree>
    <p:extLst>
      <p:ext uri="{BB962C8B-B14F-4D97-AF65-F5344CB8AC3E}">
        <p14:creationId xmlns:p14="http://schemas.microsoft.com/office/powerpoint/2010/main" val="384805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BACB4-CE3B-44CE-BBB1-0C0CF3CAC401}" type="slidenum">
              <a:rPr lang="en-US" smtClean="0"/>
              <a:t>11</a:t>
            </a:fld>
            <a:endParaRPr lang="en-US"/>
          </a:p>
        </p:txBody>
      </p:sp>
    </p:spTree>
    <p:extLst>
      <p:ext uri="{BB962C8B-B14F-4D97-AF65-F5344CB8AC3E}">
        <p14:creationId xmlns:p14="http://schemas.microsoft.com/office/powerpoint/2010/main" val="168446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1930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6124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20220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3459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42F22A-DFC8-46DF-928A-1BAC18E2DDBC}"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31866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42F22A-DFC8-46DF-928A-1BAC18E2DDBC}"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21838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42F22A-DFC8-46DF-928A-1BAC18E2DDBC}"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0950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42F22A-DFC8-46DF-928A-1BAC18E2DDBC}"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386643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2F22A-DFC8-46DF-928A-1BAC18E2DDBC}"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11796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2F22A-DFC8-46DF-928A-1BAC18E2DDBC}"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26253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2F22A-DFC8-46DF-928A-1BAC18E2DDBC}"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02209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2F22A-DFC8-46DF-928A-1BAC18E2DDBC}" type="datetimeFigureOut">
              <a:rPr lang="en-US" smtClean="0"/>
              <a:t>11/27/2019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8939-724A-4B40-BF02-8A2B1E48204B}" type="slidenum">
              <a:rPr lang="en-US" smtClean="0"/>
              <a:t>‹#›</a:t>
            </a:fld>
            <a:endParaRPr lang="en-US"/>
          </a:p>
        </p:txBody>
      </p:sp>
    </p:spTree>
    <p:extLst>
      <p:ext uri="{BB962C8B-B14F-4D97-AF65-F5344CB8AC3E}">
        <p14:creationId xmlns:p14="http://schemas.microsoft.com/office/powerpoint/2010/main" val="55359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per, Texture, Old, Structure, Parchment, Yellow, List">
            <a:extLst>
              <a:ext uri="{FF2B5EF4-FFF2-40B4-BE49-F238E27FC236}">
                <a16:creationId xmlns:a16="http://schemas.microsoft.com/office/drawing/2014/main" id="{F6842477-53C1-4AC7-99B7-CDDE147659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3960DE-37A6-47EE-A383-F24E22CD430F}"/>
              </a:ext>
            </a:extLst>
          </p:cNvPr>
          <p:cNvSpPr>
            <a:spLocks noGrp="1"/>
          </p:cNvSpPr>
          <p:nvPr>
            <p:ph type="ctrTitle"/>
          </p:nvPr>
        </p:nvSpPr>
        <p:spPr>
          <a:xfrm rot="20553074">
            <a:off x="1395287" y="1823979"/>
            <a:ext cx="5859830" cy="2783214"/>
          </a:xfrm>
        </p:spPr>
        <p:txBody>
          <a:bodyPr>
            <a:normAutofit fontScale="90000"/>
          </a:bodyPr>
          <a:lstStyle/>
          <a:p>
            <a:r>
              <a:rPr lang="en-US" sz="7300" dirty="0">
                <a:latin typeface="Old English Text MT" panose="03040902040508030806" pitchFamily="66" charset="0"/>
              </a:rPr>
              <a:t>Major Lessons</a:t>
            </a:r>
            <a:r>
              <a:rPr lang="en-US" sz="5300" dirty="0">
                <a:latin typeface="Old English Text MT" panose="03040902040508030806" pitchFamily="66" charset="0"/>
              </a:rPr>
              <a:t> </a:t>
            </a:r>
            <a:r>
              <a:rPr lang="en-US" dirty="0">
                <a:latin typeface="Old English Text MT" panose="03040902040508030806" pitchFamily="66" charset="0"/>
              </a:rPr>
              <a:t>from the </a:t>
            </a:r>
            <a:br>
              <a:rPr lang="en-US" dirty="0">
                <a:latin typeface="Old English Text MT" panose="03040902040508030806" pitchFamily="66" charset="0"/>
              </a:rPr>
            </a:br>
            <a:r>
              <a:rPr lang="en-US" sz="6700" dirty="0">
                <a:latin typeface="Old English Text MT" panose="03040902040508030806" pitchFamily="66" charset="0"/>
              </a:rPr>
              <a:t>Minor Prophets</a:t>
            </a:r>
            <a:endParaRPr lang="en-US" dirty="0">
              <a:latin typeface="Old English Text MT" panose="03040902040508030806" pitchFamily="66" charset="0"/>
            </a:endParaRPr>
          </a:p>
        </p:txBody>
      </p:sp>
      <p:sp>
        <p:nvSpPr>
          <p:cNvPr id="3" name="Subtitle 2">
            <a:extLst>
              <a:ext uri="{FF2B5EF4-FFF2-40B4-BE49-F238E27FC236}">
                <a16:creationId xmlns:a16="http://schemas.microsoft.com/office/drawing/2014/main" id="{356B1D26-2B45-4DC4-B0FF-0C360B7688DA}"/>
              </a:ext>
            </a:extLst>
          </p:cNvPr>
          <p:cNvSpPr>
            <a:spLocks noGrp="1"/>
          </p:cNvSpPr>
          <p:nvPr>
            <p:ph type="subTitle" idx="1"/>
          </p:nvPr>
        </p:nvSpPr>
        <p:spPr>
          <a:xfrm rot="20515947">
            <a:off x="1590122" y="4460439"/>
            <a:ext cx="6858000" cy="1298926"/>
          </a:xfrm>
        </p:spPr>
        <p:txBody>
          <a:bodyPr/>
          <a:lstStyle/>
          <a:p>
            <a:pPr marL="55563" marR="0" indent="-55563">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Amos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Hosea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Zephaniah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Zechariah</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Feather, Bird Feather, Plume, Plumage, Eagle Feather">
            <a:extLst>
              <a:ext uri="{FF2B5EF4-FFF2-40B4-BE49-F238E27FC236}">
                <a16:creationId xmlns:a16="http://schemas.microsoft.com/office/drawing/2014/main" id="{8D5B4A07-BBDE-453C-917C-FCFCA6CB3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68178">
            <a:off x="3217539" y="4374080"/>
            <a:ext cx="4068147" cy="24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ECFD-2B1F-4B12-AF2A-439A43C91A32}"/>
              </a:ext>
            </a:extLst>
          </p:cNvPr>
          <p:cNvSpPr>
            <a:spLocks noGrp="1"/>
          </p:cNvSpPr>
          <p:nvPr>
            <p:ph type="title"/>
          </p:nvPr>
        </p:nvSpPr>
        <p:spPr>
          <a:xfrm>
            <a:off x="628650" y="206478"/>
            <a:ext cx="7886700" cy="766916"/>
          </a:xfrm>
        </p:spPr>
        <p:txBody>
          <a:bodyPr>
            <a:normAutofit/>
          </a:bodyPr>
          <a:lstStyle/>
          <a:p>
            <a:pPr algn="ctr"/>
            <a:r>
              <a:rPr lang="en-US" dirty="0">
                <a:latin typeface="Tempus Sans ITC" panose="04020404030D07020202" pitchFamily="82" charset="0"/>
              </a:rPr>
              <a:t>Outline of Zechariah</a:t>
            </a:r>
          </a:p>
        </p:txBody>
      </p:sp>
      <p:sp>
        <p:nvSpPr>
          <p:cNvPr id="3" name="Content Placeholder 2">
            <a:extLst>
              <a:ext uri="{FF2B5EF4-FFF2-40B4-BE49-F238E27FC236}">
                <a16:creationId xmlns:a16="http://schemas.microsoft.com/office/drawing/2014/main" id="{B66DCFE7-0496-4E3D-BA48-2F1BC46C3C39}"/>
              </a:ext>
            </a:extLst>
          </p:cNvPr>
          <p:cNvSpPr>
            <a:spLocks noGrp="1"/>
          </p:cNvSpPr>
          <p:nvPr>
            <p:ph idx="1"/>
          </p:nvPr>
        </p:nvSpPr>
        <p:spPr>
          <a:xfrm>
            <a:off x="344129" y="973394"/>
            <a:ext cx="8642555" cy="6100915"/>
          </a:xfrm>
        </p:spPr>
        <p:txBody>
          <a:bodyPr>
            <a:normAutofit/>
          </a:bodyPr>
          <a:lstStyle/>
          <a:p>
            <a:pPr marL="0" indent="0">
              <a:buNone/>
            </a:pPr>
            <a:r>
              <a:rPr lang="en-US" sz="2900" dirty="0"/>
              <a:t>Introductory admonition to return to the Lord (1:1-6)</a:t>
            </a:r>
          </a:p>
          <a:p>
            <a:pPr marL="344488" indent="-344488">
              <a:buAutoNum type="romanUcPeriod"/>
            </a:pPr>
            <a:r>
              <a:rPr lang="en-US" sz="2900" b="1" dirty="0"/>
              <a:t>Eight Visions of encouragement and consolation </a:t>
            </a:r>
            <a:r>
              <a:rPr lang="en-US" sz="2900" dirty="0"/>
              <a:t>(1:7—6:15).</a:t>
            </a:r>
          </a:p>
          <a:p>
            <a:pPr marL="747713" lvl="1" indent="-403225">
              <a:spcBef>
                <a:spcPts val="300"/>
              </a:spcBef>
              <a:buAutoNum type="alphaUcPeriod"/>
            </a:pPr>
            <a:r>
              <a:rPr lang="en-US" sz="2800" dirty="0"/>
              <a:t>The horsemen among the myrtle trees  (1:7-17).</a:t>
            </a:r>
          </a:p>
          <a:p>
            <a:pPr marL="747713" lvl="1" indent="-403225">
              <a:spcBef>
                <a:spcPts val="300"/>
              </a:spcBef>
              <a:buAutoNum type="alphaUcPeriod"/>
            </a:pPr>
            <a:r>
              <a:rPr lang="en-US" sz="2800" dirty="0"/>
              <a:t>The four horns and four craftsmen (1:18-21).</a:t>
            </a:r>
          </a:p>
          <a:p>
            <a:pPr marL="747713" lvl="1" indent="-403225">
              <a:spcBef>
                <a:spcPts val="300"/>
              </a:spcBef>
              <a:buAutoNum type="alphaUcPeriod"/>
            </a:pPr>
            <a:r>
              <a:rPr lang="en-US" sz="2800" dirty="0"/>
              <a:t>The man with the measuring line (2:1-13).</a:t>
            </a:r>
          </a:p>
          <a:p>
            <a:pPr marL="747713" lvl="1" indent="-403225">
              <a:spcBef>
                <a:spcPts val="300"/>
              </a:spcBef>
              <a:buAutoNum type="alphaUcPeriod"/>
            </a:pPr>
            <a:r>
              <a:rPr lang="en-US" sz="2800" dirty="0"/>
              <a:t>The cleansing of Joshua the High Priest (3:1-10).</a:t>
            </a:r>
          </a:p>
          <a:p>
            <a:pPr marL="747713" lvl="1" indent="-403225">
              <a:spcBef>
                <a:spcPts val="300"/>
              </a:spcBef>
              <a:buAutoNum type="alphaUcPeriod"/>
            </a:pPr>
            <a:r>
              <a:rPr lang="en-US" sz="2800" dirty="0"/>
              <a:t>The golden lamp stand and the 2 olive trees (4:1-14).</a:t>
            </a:r>
          </a:p>
          <a:p>
            <a:pPr marL="747713" lvl="1" indent="-403225">
              <a:spcBef>
                <a:spcPts val="300"/>
              </a:spcBef>
              <a:buAutoNum type="alphaUcPeriod"/>
            </a:pPr>
            <a:r>
              <a:rPr lang="en-US" sz="2800" dirty="0"/>
              <a:t>The flying scroll (5:1-4).</a:t>
            </a:r>
          </a:p>
          <a:p>
            <a:pPr marL="747713" lvl="1" indent="-403225">
              <a:spcBef>
                <a:spcPts val="300"/>
              </a:spcBef>
              <a:buAutoNum type="alphaUcPeriod"/>
            </a:pPr>
            <a:r>
              <a:rPr lang="en-US" sz="2800" dirty="0"/>
              <a:t>The woman in the basket (5:5-11).</a:t>
            </a:r>
          </a:p>
          <a:p>
            <a:pPr marL="747713" lvl="1" indent="-403225">
              <a:spcBef>
                <a:spcPts val="300"/>
              </a:spcBef>
              <a:buAutoNum type="alphaUcPeriod"/>
            </a:pPr>
            <a:r>
              <a:rPr lang="en-US" sz="2800" dirty="0"/>
              <a:t>Vision of the four chariots (6:1-8).</a:t>
            </a:r>
          </a:p>
          <a:p>
            <a:pPr marL="0" indent="0" algn="ctr">
              <a:spcBef>
                <a:spcPts val="300"/>
              </a:spcBef>
              <a:buNone/>
            </a:pPr>
            <a:r>
              <a:rPr lang="en-US" sz="2900" b="1" dirty="0"/>
              <a:t>Symbolic reality: the crowning of Joshua (6:9-15)</a:t>
            </a:r>
          </a:p>
          <a:p>
            <a:endParaRPr lang="en-US" dirty="0"/>
          </a:p>
        </p:txBody>
      </p:sp>
    </p:spTree>
    <p:extLst>
      <p:ext uri="{BB962C8B-B14F-4D97-AF65-F5344CB8AC3E}">
        <p14:creationId xmlns:p14="http://schemas.microsoft.com/office/powerpoint/2010/main" val="310055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ECFD-2B1F-4B12-AF2A-439A43C91A32}"/>
              </a:ext>
            </a:extLst>
          </p:cNvPr>
          <p:cNvSpPr>
            <a:spLocks noGrp="1"/>
          </p:cNvSpPr>
          <p:nvPr>
            <p:ph type="title"/>
          </p:nvPr>
        </p:nvSpPr>
        <p:spPr>
          <a:xfrm>
            <a:off x="628650" y="98323"/>
            <a:ext cx="7886700" cy="589935"/>
          </a:xfrm>
        </p:spPr>
        <p:txBody>
          <a:bodyPr>
            <a:normAutofit fontScale="90000"/>
          </a:bodyPr>
          <a:lstStyle/>
          <a:p>
            <a:pPr algn="ctr"/>
            <a:r>
              <a:rPr lang="en-US" dirty="0">
                <a:latin typeface="Tempus Sans ITC" panose="04020404030D07020202" pitchFamily="82" charset="0"/>
              </a:rPr>
              <a:t>Outline of Zechariah</a:t>
            </a:r>
          </a:p>
        </p:txBody>
      </p:sp>
      <p:sp>
        <p:nvSpPr>
          <p:cNvPr id="3" name="Content Placeholder 2">
            <a:extLst>
              <a:ext uri="{FF2B5EF4-FFF2-40B4-BE49-F238E27FC236}">
                <a16:creationId xmlns:a16="http://schemas.microsoft.com/office/drawing/2014/main" id="{B66DCFE7-0496-4E3D-BA48-2F1BC46C3C39}"/>
              </a:ext>
            </a:extLst>
          </p:cNvPr>
          <p:cNvSpPr>
            <a:spLocks noGrp="1"/>
          </p:cNvSpPr>
          <p:nvPr>
            <p:ph idx="1"/>
          </p:nvPr>
        </p:nvSpPr>
        <p:spPr>
          <a:xfrm>
            <a:off x="147483" y="698091"/>
            <a:ext cx="8849033" cy="6169741"/>
          </a:xfrm>
        </p:spPr>
        <p:txBody>
          <a:bodyPr>
            <a:normAutofit fontScale="92500" lnSpcReduction="10000"/>
          </a:bodyPr>
          <a:lstStyle/>
          <a:p>
            <a:pPr marL="344488" indent="-344488">
              <a:buAutoNum type="romanUcPeriod" startAt="2"/>
            </a:pPr>
            <a:r>
              <a:rPr lang="en-US" sz="2900" b="1" dirty="0"/>
              <a:t>Acceptable fasting and mourning </a:t>
            </a:r>
            <a:r>
              <a:rPr lang="en-US" sz="2900" dirty="0"/>
              <a:t>(7:1—8:23).</a:t>
            </a:r>
          </a:p>
          <a:p>
            <a:pPr marL="688975" lvl="1" indent="-344488">
              <a:buAutoNum type="alphaUcPeriod"/>
            </a:pPr>
            <a:r>
              <a:rPr lang="en-US" sz="2600" dirty="0"/>
              <a:t>The question concerning the annual fast (7:1-3).</a:t>
            </a:r>
          </a:p>
          <a:p>
            <a:pPr marL="688975" lvl="1" indent="-344488">
              <a:buAutoNum type="alphaUcPeriod"/>
            </a:pPr>
            <a:r>
              <a:rPr lang="en-US" sz="2600" dirty="0"/>
              <a:t>The fast should be for God and not for self (7:4-7).</a:t>
            </a:r>
          </a:p>
          <a:p>
            <a:pPr marL="688975" lvl="1" indent="-344488">
              <a:buAutoNum type="alphaUcPeriod"/>
            </a:pPr>
            <a:r>
              <a:rPr lang="en-US" sz="2600" dirty="0"/>
              <a:t>God is pleased with righteousness, not hard hearts (7:8-14)</a:t>
            </a:r>
          </a:p>
          <a:p>
            <a:pPr marL="688975" lvl="1" indent="-344488">
              <a:buAutoNum type="alphaUcPeriod"/>
            </a:pPr>
            <a:r>
              <a:rPr lang="en-US" sz="2600" dirty="0"/>
              <a:t>Israel's restoration calls for practicing this righteousness (8:1-17)</a:t>
            </a:r>
          </a:p>
          <a:p>
            <a:pPr marL="688975" lvl="1" indent="-344488">
              <a:buAutoNum type="alphaUcPeriod"/>
            </a:pPr>
            <a:r>
              <a:rPr lang="en-US" sz="2600" dirty="0"/>
              <a:t>In the future, Israel's fasts become occasions of joy and gladness (8:18-23) </a:t>
            </a:r>
          </a:p>
          <a:p>
            <a:pPr marL="344488" indent="-344488">
              <a:buNone/>
            </a:pPr>
            <a:r>
              <a:rPr lang="en-US" sz="2900" b="1" dirty="0"/>
              <a:t>III. Destruction of the kingdoms of men and the establishment of the Kingdom of God </a:t>
            </a:r>
            <a:r>
              <a:rPr lang="en-US" sz="2900" dirty="0"/>
              <a:t>(9:1—14:21).</a:t>
            </a:r>
          </a:p>
          <a:p>
            <a:pPr marL="688975" lvl="1" indent="-344488">
              <a:buAutoNum type="alphaUcPeriod"/>
            </a:pPr>
            <a:r>
              <a:rPr lang="en-US" sz="2600" dirty="0"/>
              <a:t>Judgment upon the heathen world (9:1-7).</a:t>
            </a:r>
          </a:p>
          <a:p>
            <a:pPr marL="688975" lvl="1" indent="-344488">
              <a:buAutoNum type="alphaUcPeriod"/>
            </a:pPr>
            <a:r>
              <a:rPr lang="en-US" sz="2600" dirty="0"/>
              <a:t>The coming King and His Kingdom (9:8-17).</a:t>
            </a:r>
          </a:p>
          <a:p>
            <a:pPr marL="688975" lvl="1" indent="-344488">
              <a:buAutoNum type="alphaUcPeriod"/>
            </a:pPr>
            <a:r>
              <a:rPr lang="en-US" sz="2600" dirty="0"/>
              <a:t>The redemption and prosperity of the people of God (10:1-12).</a:t>
            </a:r>
          </a:p>
          <a:p>
            <a:pPr marL="688975" lvl="1" indent="-344488">
              <a:buAutoNum type="alphaUcPeriod"/>
            </a:pPr>
            <a:r>
              <a:rPr lang="en-US" sz="2600" dirty="0"/>
              <a:t>Allegory of the shepherds (11:1-17).</a:t>
            </a:r>
          </a:p>
          <a:p>
            <a:pPr marL="688975" lvl="1" indent="-344488">
              <a:buAutoNum type="alphaUcPeriod"/>
            </a:pPr>
            <a:r>
              <a:rPr lang="en-US" sz="2600" dirty="0"/>
              <a:t>“In that day,” God will bless and deliver new Jerusalem, and a fountain for forgiveness will be opened (12:1—13:6).</a:t>
            </a:r>
          </a:p>
          <a:p>
            <a:pPr marL="688975" lvl="1" indent="-344488">
              <a:buAutoNum type="alphaUcPeriod"/>
            </a:pPr>
            <a:r>
              <a:rPr lang="en-US" sz="2600" dirty="0"/>
              <a:t>The purity of the Messiah's Kingdom (13:7—14:21). </a:t>
            </a:r>
            <a:endParaRPr lang="en-US" dirty="0"/>
          </a:p>
        </p:txBody>
      </p:sp>
    </p:spTree>
    <p:extLst>
      <p:ext uri="{BB962C8B-B14F-4D97-AF65-F5344CB8AC3E}">
        <p14:creationId xmlns:p14="http://schemas.microsoft.com/office/powerpoint/2010/main" val="34350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7528-1E1C-4C3A-B41E-228D0BD49FD6}"/>
              </a:ext>
            </a:extLst>
          </p:cNvPr>
          <p:cNvSpPr>
            <a:spLocks noGrp="1"/>
          </p:cNvSpPr>
          <p:nvPr>
            <p:ph type="title"/>
          </p:nvPr>
        </p:nvSpPr>
        <p:spPr>
          <a:xfrm>
            <a:off x="3724072" y="266704"/>
            <a:ext cx="4939868" cy="1437406"/>
          </a:xfrm>
        </p:spPr>
        <p:txBody>
          <a:bodyPr anchor="b">
            <a:normAutofit/>
          </a:bodyPr>
          <a:lstStyle/>
          <a:p>
            <a:r>
              <a:rPr lang="en-US" b="1" dirty="0">
                <a:latin typeface="Tempus Sans ITC" panose="04020404030D07020202" pitchFamily="82" charset="0"/>
              </a:rPr>
              <a:t>Great Themes of the Minor Prophets</a:t>
            </a:r>
          </a:p>
        </p:txBody>
      </p:sp>
      <p:pic>
        <p:nvPicPr>
          <p:cNvPr id="4" name="Picture 3" descr="Image result for bible prophets">
            <a:extLst>
              <a:ext uri="{FF2B5EF4-FFF2-40B4-BE49-F238E27FC236}">
                <a16:creationId xmlns:a16="http://schemas.microsoft.com/office/drawing/2014/main" id="{0174265E-B1A5-49DD-8279-C2BE5B6349CF}"/>
              </a:ext>
            </a:extLst>
          </p:cNvPr>
          <p:cNvPicPr/>
          <p:nvPr/>
        </p:nvPicPr>
        <p:blipFill rotWithShape="1">
          <a:blip r:embed="rId3" cstate="print">
            <a:extLst>
              <a:ext uri="{28A0092B-C50C-407E-A947-70E740481C1C}">
                <a14:useLocalDpi xmlns:a14="http://schemas.microsoft.com/office/drawing/2010/main" val="0"/>
              </a:ext>
            </a:extLst>
          </a:blip>
          <a:srcRect l="27614" r="34364"/>
          <a:stretch/>
        </p:blipFill>
        <p:spPr bwMode="auto">
          <a:xfrm>
            <a:off x="0" y="-6521"/>
            <a:ext cx="3476673" cy="6857990"/>
          </a:xfrm>
          <a:prstGeom prst="rect">
            <a:avLst/>
          </a:prstGeom>
          <a:noFill/>
          <a:effectLst/>
        </p:spPr>
      </p:pic>
      <p:sp>
        <p:nvSpPr>
          <p:cNvPr id="3" name="Content Placeholder 2">
            <a:extLst>
              <a:ext uri="{FF2B5EF4-FFF2-40B4-BE49-F238E27FC236}">
                <a16:creationId xmlns:a16="http://schemas.microsoft.com/office/drawing/2014/main" id="{B8D0C5CD-3979-4127-B074-C39942AF6C07}"/>
              </a:ext>
            </a:extLst>
          </p:cNvPr>
          <p:cNvSpPr>
            <a:spLocks noGrp="1"/>
          </p:cNvSpPr>
          <p:nvPr>
            <p:ph idx="1"/>
          </p:nvPr>
        </p:nvSpPr>
        <p:spPr>
          <a:xfrm>
            <a:off x="3724073" y="1915428"/>
            <a:ext cx="5336800" cy="4802609"/>
          </a:xfrm>
        </p:spPr>
        <p:txBody>
          <a:bodyPr>
            <a:normAutofit/>
          </a:bodyPr>
          <a:lstStyle/>
          <a:p>
            <a:r>
              <a:rPr lang="en-US" sz="3200" dirty="0">
                <a:solidFill>
                  <a:srgbClr val="C00000"/>
                </a:solidFill>
                <a:effectLst>
                  <a:outerShdw blurRad="38100" dist="38100" dir="2700000" algn="tl">
                    <a:srgbClr val="000000">
                      <a:alpha val="43137"/>
                    </a:srgbClr>
                  </a:outerShdw>
                </a:effectLst>
              </a:rPr>
              <a:t>God’s Righteous Judgments and Just Punishments</a:t>
            </a:r>
          </a:p>
          <a:p>
            <a:r>
              <a:rPr lang="en-US" sz="3200" dirty="0">
                <a:solidFill>
                  <a:srgbClr val="C00000"/>
                </a:solidFill>
                <a:effectLst>
                  <a:outerShdw blurRad="38100" dist="38100" dir="2700000" algn="tl">
                    <a:srgbClr val="000000">
                      <a:alpha val="43137"/>
                    </a:srgbClr>
                  </a:outerShdw>
                </a:effectLst>
              </a:rPr>
              <a:t>God’s Merciful Redemption of the Remnant </a:t>
            </a:r>
            <a:r>
              <a:rPr lang="en-US" dirty="0">
                <a:effectLst>
                  <a:outerShdw blurRad="38100" dist="38100" dir="2700000" algn="tl">
                    <a:srgbClr val="000000">
                      <a:alpha val="43137"/>
                    </a:srgbClr>
                  </a:outerShdw>
                </a:effectLst>
              </a:rPr>
              <a:t>(Amos 9:11-15; Hosea 14; Zeph. 2:9; 3:13)</a:t>
            </a:r>
            <a:endParaRPr lang="en-US" sz="3200" dirty="0">
              <a:effectLst>
                <a:outerShdw blurRad="38100" dist="38100" dir="2700000" algn="tl">
                  <a:srgbClr val="000000">
                    <a:alpha val="43137"/>
                  </a:srgbClr>
                </a:outerShdw>
              </a:effectLst>
            </a:endParaRPr>
          </a:p>
          <a:p>
            <a:r>
              <a:rPr lang="en-US" sz="3200" dirty="0">
                <a:solidFill>
                  <a:srgbClr val="C00000"/>
                </a:solidFill>
                <a:effectLst>
                  <a:outerShdw blurRad="38100" dist="38100" dir="2700000" algn="tl">
                    <a:srgbClr val="000000">
                      <a:alpha val="43137"/>
                    </a:srgbClr>
                  </a:outerShdw>
                </a:effectLst>
              </a:rPr>
              <a:t>God’s Glorious Hope for the Future – </a:t>
            </a:r>
            <a:r>
              <a:rPr lang="en-US" sz="3200" b="1" i="1" dirty="0">
                <a:solidFill>
                  <a:srgbClr val="C00000"/>
                </a:solidFill>
                <a:effectLst>
                  <a:outerShdw blurRad="38100" dist="38100" dir="2700000" algn="tl">
                    <a:srgbClr val="000000">
                      <a:alpha val="43137"/>
                    </a:srgbClr>
                  </a:outerShdw>
                </a:effectLst>
              </a:rPr>
              <a:t>The King is Coming! </a:t>
            </a:r>
            <a:r>
              <a:rPr lang="en-US" dirty="0">
                <a:effectLst>
                  <a:outerShdw blurRad="38100" dist="38100" dir="2700000" algn="tl">
                    <a:srgbClr val="000000">
                      <a:alpha val="43137"/>
                    </a:srgbClr>
                  </a:outerShdw>
                </a:effectLst>
              </a:rPr>
              <a:t>(Hosea 3:5; Zeph. 3:14-17; Zech. 6:12-13; 9:9; 14:9, 16-17)</a:t>
            </a:r>
          </a:p>
          <a:p>
            <a:endParaRPr lang="en-US" sz="3500" dirty="0"/>
          </a:p>
          <a:p>
            <a:pPr marL="0" indent="0">
              <a:spcBef>
                <a:spcPts val="0"/>
              </a:spcBef>
              <a:buNone/>
            </a:pPr>
            <a:endParaRPr lang="en-US" sz="1700" i="1" dirty="0"/>
          </a:p>
        </p:txBody>
      </p:sp>
    </p:spTree>
    <p:extLst>
      <p:ext uri="{BB962C8B-B14F-4D97-AF65-F5344CB8AC3E}">
        <p14:creationId xmlns:p14="http://schemas.microsoft.com/office/powerpoint/2010/main" val="96482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7528-1E1C-4C3A-B41E-228D0BD49FD6}"/>
              </a:ext>
            </a:extLst>
          </p:cNvPr>
          <p:cNvSpPr>
            <a:spLocks noGrp="1"/>
          </p:cNvSpPr>
          <p:nvPr>
            <p:ph type="title"/>
          </p:nvPr>
        </p:nvSpPr>
        <p:spPr>
          <a:xfrm>
            <a:off x="3724072" y="266704"/>
            <a:ext cx="4939868" cy="1437406"/>
          </a:xfrm>
        </p:spPr>
        <p:txBody>
          <a:bodyPr anchor="b">
            <a:normAutofit/>
          </a:bodyPr>
          <a:lstStyle/>
          <a:p>
            <a:r>
              <a:rPr lang="en-US" b="1" dirty="0">
                <a:latin typeface="Tempus Sans ITC" panose="04020404030D07020202" pitchFamily="82" charset="0"/>
              </a:rPr>
              <a:t>Great Themes of the New Testament</a:t>
            </a:r>
          </a:p>
        </p:txBody>
      </p:sp>
      <p:pic>
        <p:nvPicPr>
          <p:cNvPr id="4" name="Picture 3" descr="Image result for bible prophets">
            <a:extLst>
              <a:ext uri="{FF2B5EF4-FFF2-40B4-BE49-F238E27FC236}">
                <a16:creationId xmlns:a16="http://schemas.microsoft.com/office/drawing/2014/main" id="{0174265E-B1A5-49DD-8279-C2BE5B6349CF}"/>
              </a:ext>
            </a:extLst>
          </p:cNvPr>
          <p:cNvPicPr/>
          <p:nvPr/>
        </p:nvPicPr>
        <p:blipFill rotWithShape="1">
          <a:blip r:embed="rId3" cstate="print">
            <a:extLst>
              <a:ext uri="{28A0092B-C50C-407E-A947-70E740481C1C}">
                <a14:useLocalDpi xmlns:a14="http://schemas.microsoft.com/office/drawing/2010/main" val="0"/>
              </a:ext>
            </a:extLst>
          </a:blip>
          <a:srcRect l="27614" r="34364"/>
          <a:stretch/>
        </p:blipFill>
        <p:spPr bwMode="auto">
          <a:xfrm>
            <a:off x="0" y="-6521"/>
            <a:ext cx="3476673" cy="6857990"/>
          </a:xfrm>
          <a:prstGeom prst="rect">
            <a:avLst/>
          </a:prstGeom>
          <a:noFill/>
          <a:effectLst/>
        </p:spPr>
      </p:pic>
      <p:sp>
        <p:nvSpPr>
          <p:cNvPr id="3" name="Content Placeholder 2">
            <a:extLst>
              <a:ext uri="{FF2B5EF4-FFF2-40B4-BE49-F238E27FC236}">
                <a16:creationId xmlns:a16="http://schemas.microsoft.com/office/drawing/2014/main" id="{B8D0C5CD-3979-4127-B074-C39942AF6C07}"/>
              </a:ext>
            </a:extLst>
          </p:cNvPr>
          <p:cNvSpPr>
            <a:spLocks noGrp="1"/>
          </p:cNvSpPr>
          <p:nvPr>
            <p:ph idx="1"/>
          </p:nvPr>
        </p:nvSpPr>
        <p:spPr>
          <a:xfrm>
            <a:off x="3724073" y="1915428"/>
            <a:ext cx="5336800" cy="4802609"/>
          </a:xfrm>
        </p:spPr>
        <p:txBody>
          <a:bodyPr>
            <a:normAutofit/>
          </a:bodyPr>
          <a:lstStyle/>
          <a:p>
            <a:r>
              <a:rPr lang="en-US" sz="3200" dirty="0">
                <a:solidFill>
                  <a:srgbClr val="C00000"/>
                </a:solidFill>
                <a:effectLst>
                  <a:outerShdw blurRad="38100" dist="38100" dir="2700000" algn="tl">
                    <a:srgbClr val="000000">
                      <a:alpha val="43137"/>
                    </a:srgbClr>
                  </a:outerShdw>
                </a:effectLst>
              </a:rPr>
              <a:t>God’s Righteous Judgments and Just Punishments  </a:t>
            </a:r>
            <a:r>
              <a:rPr lang="en-US" dirty="0">
                <a:effectLst>
                  <a:outerShdw blurRad="38100" dist="38100" dir="2700000" algn="tl">
                    <a:srgbClr val="000000">
                      <a:alpha val="43137"/>
                    </a:srgbClr>
                  </a:outerShdw>
                </a:effectLst>
              </a:rPr>
              <a:t>(Romans 3:19, 23; Rev. 19:1-2)</a:t>
            </a:r>
          </a:p>
          <a:p>
            <a:r>
              <a:rPr lang="en-US" sz="3200" dirty="0">
                <a:solidFill>
                  <a:srgbClr val="C00000"/>
                </a:solidFill>
                <a:effectLst>
                  <a:outerShdw blurRad="38100" dist="38100" dir="2700000" algn="tl">
                    <a:srgbClr val="000000">
                      <a:alpha val="43137"/>
                    </a:srgbClr>
                  </a:outerShdw>
                </a:effectLst>
              </a:rPr>
              <a:t>God’s Merciful Redemption of the Remnant </a:t>
            </a:r>
            <a:r>
              <a:rPr lang="en-US" dirty="0">
                <a:effectLst>
                  <a:outerShdw blurRad="38100" dist="38100" dir="2700000" algn="tl">
                    <a:srgbClr val="000000">
                      <a:alpha val="43137"/>
                    </a:srgbClr>
                  </a:outerShdw>
                </a:effectLst>
              </a:rPr>
              <a:t>(Romans 11:5; 2 Timothy 1:9; Titus 3:4-5)</a:t>
            </a:r>
            <a:endParaRPr lang="en-US" sz="3200" dirty="0">
              <a:effectLst>
                <a:outerShdw blurRad="38100" dist="38100" dir="2700000" algn="tl">
                  <a:srgbClr val="000000">
                    <a:alpha val="43137"/>
                  </a:srgbClr>
                </a:outerShdw>
              </a:effectLst>
            </a:endParaRPr>
          </a:p>
          <a:p>
            <a:r>
              <a:rPr lang="en-US" sz="3200" dirty="0">
                <a:solidFill>
                  <a:srgbClr val="C00000"/>
                </a:solidFill>
                <a:effectLst>
                  <a:outerShdw blurRad="38100" dist="38100" dir="2700000" algn="tl">
                    <a:srgbClr val="000000">
                      <a:alpha val="43137"/>
                    </a:srgbClr>
                  </a:outerShdw>
                </a:effectLst>
              </a:rPr>
              <a:t>God’s Glorious Hope for the Future – </a:t>
            </a:r>
            <a:r>
              <a:rPr lang="en-US" sz="3200" b="1" i="1" dirty="0">
                <a:solidFill>
                  <a:srgbClr val="C00000"/>
                </a:solidFill>
                <a:effectLst>
                  <a:outerShdw blurRad="38100" dist="38100" dir="2700000" algn="tl">
                    <a:srgbClr val="000000">
                      <a:alpha val="43137"/>
                    </a:srgbClr>
                  </a:outerShdw>
                </a:effectLst>
              </a:rPr>
              <a:t>The Return of the King! </a:t>
            </a:r>
            <a:r>
              <a:rPr lang="en-US" dirty="0">
                <a:effectLst>
                  <a:outerShdw blurRad="38100" dist="38100" dir="2700000" algn="tl">
                    <a:srgbClr val="000000">
                      <a:alpha val="43137"/>
                    </a:srgbClr>
                  </a:outerShdw>
                </a:effectLst>
              </a:rPr>
              <a:t>(Matthew 25:31-46)</a:t>
            </a:r>
          </a:p>
          <a:p>
            <a:endParaRPr lang="en-US" sz="3500" dirty="0"/>
          </a:p>
          <a:p>
            <a:pPr marL="0" indent="0">
              <a:spcBef>
                <a:spcPts val="0"/>
              </a:spcBef>
              <a:buNone/>
            </a:pPr>
            <a:endParaRPr lang="en-US" sz="1700" i="1" dirty="0"/>
          </a:p>
        </p:txBody>
      </p:sp>
    </p:spTree>
    <p:extLst>
      <p:ext uri="{BB962C8B-B14F-4D97-AF65-F5344CB8AC3E}">
        <p14:creationId xmlns:p14="http://schemas.microsoft.com/office/powerpoint/2010/main" val="14093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2" name="Title 1">
            <a:extLst>
              <a:ext uri="{FF2B5EF4-FFF2-40B4-BE49-F238E27FC236}">
                <a16:creationId xmlns:a16="http://schemas.microsoft.com/office/drawing/2014/main" id="{09005B8B-159A-4D30-B654-C55AD1C06C42}"/>
              </a:ext>
            </a:extLst>
          </p:cNvPr>
          <p:cNvSpPr>
            <a:spLocks noGrp="1"/>
          </p:cNvSpPr>
          <p:nvPr>
            <p:ph type="ctrTitle"/>
          </p:nvPr>
        </p:nvSpPr>
        <p:spPr>
          <a:xfrm>
            <a:off x="14040" y="3718964"/>
            <a:ext cx="4459934" cy="3189918"/>
          </a:xfrm>
        </p:spPr>
        <p:txBody>
          <a:bodyPr anchor="t">
            <a:noAutofit/>
          </a:bodyPr>
          <a:lstStyle/>
          <a:p>
            <a:pPr algn="l"/>
            <a:r>
              <a:rPr lang="en-US" sz="4000" dirty="0">
                <a:solidFill>
                  <a:srgbClr val="000000"/>
                </a:solidFill>
                <a:effectLst>
                  <a:outerShdw blurRad="38100" dist="38100" dir="2700000" algn="tl">
                    <a:srgbClr val="000000">
                      <a:alpha val="43137"/>
                    </a:srgbClr>
                  </a:outerShdw>
                </a:effectLst>
              </a:rPr>
              <a:t>Solomon’s Temple </a:t>
            </a:r>
            <a:r>
              <a:rPr lang="en-US" sz="4000" dirty="0">
                <a:solidFill>
                  <a:srgbClr val="000000"/>
                </a:solidFill>
              </a:rPr>
              <a:t>compared to</a:t>
            </a:r>
            <a:r>
              <a:rPr lang="en-US" sz="4000" dirty="0">
                <a:solidFill>
                  <a:srgbClr val="000000"/>
                </a:solidFill>
                <a:effectLst>
                  <a:outerShdw blurRad="38100" dist="38100" dir="2700000" algn="tl">
                    <a:srgbClr val="000000">
                      <a:alpha val="43137"/>
                    </a:srgbClr>
                  </a:outerShdw>
                </a:effectLst>
              </a:rPr>
              <a:t> Zerubbabel’s Temple</a:t>
            </a:r>
          </a:p>
        </p:txBody>
      </p:sp>
      <p:sp>
        <p:nvSpPr>
          <p:cNvPr id="75"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F6D03407-FD2B-458B-83EE-F6DC3564E112}"/>
              </a:ext>
            </a:extLst>
          </p:cNvPr>
          <p:cNvPicPr>
            <a:picLocks noChangeAspect="1"/>
          </p:cNvPicPr>
          <p:nvPr/>
        </p:nvPicPr>
        <p:blipFill rotWithShape="1">
          <a:blip r:embed="rId4">
            <a:alphaModFix/>
          </a:blip>
          <a:srcRect l="4098" r="2" b="2"/>
          <a:stretch/>
        </p:blipFill>
        <p:spPr>
          <a:xfrm>
            <a:off x="239124" y="27583"/>
            <a:ext cx="4254682" cy="3155228"/>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77"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074" name="Picture 2" descr="Image result for zerubbabel's temple">
            <a:extLst>
              <a:ext uri="{FF2B5EF4-FFF2-40B4-BE49-F238E27FC236}">
                <a16:creationId xmlns:a16="http://schemas.microsoft.com/office/drawing/2014/main" id="{A723ED3C-242F-4A9D-B07A-D5FA04082A8D}"/>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5502" r="449" b="-3"/>
          <a:stretch/>
        </p:blipFill>
        <p:spPr bwMode="auto">
          <a:xfrm>
            <a:off x="4797277" y="1575831"/>
            <a:ext cx="4346723" cy="5282169"/>
          </a:xfrm>
          <a:custGeom>
            <a:avLst/>
            <a:gdLst>
              <a:gd name="connsiteX0" fmla="*/ 2879389 w 4351232"/>
              <a:gd name="connsiteY0" fmla="*/ 0 h 5287648"/>
              <a:gd name="connsiteX1" fmla="*/ 4251877 w 4351232"/>
              <a:gd name="connsiteY1" fmla="*/ 347527 h 5287648"/>
              <a:gd name="connsiteX2" fmla="*/ 4351232 w 4351232"/>
              <a:gd name="connsiteY2" fmla="*/ 407886 h 5287648"/>
              <a:gd name="connsiteX3" fmla="*/ 4351232 w 4351232"/>
              <a:gd name="connsiteY3" fmla="*/ 5287648 h 5287648"/>
              <a:gd name="connsiteX4" fmla="*/ 1303444 w 4351232"/>
              <a:gd name="connsiteY4" fmla="*/ 5287648 h 5287648"/>
              <a:gd name="connsiteX5" fmla="*/ 1269495 w 4351232"/>
              <a:gd name="connsiteY5" fmla="*/ 5267024 h 5287648"/>
              <a:gd name="connsiteX6" fmla="*/ 0 w 4351232"/>
              <a:gd name="connsiteY6" fmla="*/ 2879389 h 5287648"/>
              <a:gd name="connsiteX7" fmla="*/ 2879389 w 4351232"/>
              <a:gd name="connsiteY7" fmla="*/ 0 h 52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5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43701-406A-492C-980F-85B57765E661}"/>
              </a:ext>
            </a:extLst>
          </p:cNvPr>
          <p:cNvSpPr>
            <a:spLocks noGrp="1"/>
          </p:cNvSpPr>
          <p:nvPr>
            <p:ph type="title"/>
          </p:nvPr>
        </p:nvSpPr>
        <p:spPr>
          <a:xfrm>
            <a:off x="628650" y="138984"/>
            <a:ext cx="7886700" cy="883571"/>
          </a:xfrm>
        </p:spPr>
        <p:txBody>
          <a:bodyPr>
            <a:normAutofit/>
          </a:bodyPr>
          <a:lstStyle/>
          <a:p>
            <a:pPr algn="ctr"/>
            <a:r>
              <a:rPr lang="en-US" dirty="0">
                <a:latin typeface="Tempus Sans ITC" panose="04020404030D07020202" pitchFamily="82" charset="0"/>
              </a:rPr>
              <a:t>Theme of Zechariah</a:t>
            </a:r>
          </a:p>
        </p:txBody>
      </p:sp>
      <p:sp>
        <p:nvSpPr>
          <p:cNvPr id="3" name="Content Placeholder 2">
            <a:extLst>
              <a:ext uri="{FF2B5EF4-FFF2-40B4-BE49-F238E27FC236}">
                <a16:creationId xmlns:a16="http://schemas.microsoft.com/office/drawing/2014/main" id="{0205B6DA-A98F-40B2-991B-DDC2AECEB3A1}"/>
              </a:ext>
            </a:extLst>
          </p:cNvPr>
          <p:cNvSpPr>
            <a:spLocks noGrp="1"/>
          </p:cNvSpPr>
          <p:nvPr>
            <p:ph idx="1"/>
          </p:nvPr>
        </p:nvSpPr>
        <p:spPr>
          <a:xfrm>
            <a:off x="176980" y="1166198"/>
            <a:ext cx="8790039" cy="6108544"/>
          </a:xfrm>
        </p:spPr>
        <p:txBody>
          <a:bodyPr>
            <a:normAutofit fontScale="85000" lnSpcReduction="20000"/>
          </a:bodyPr>
          <a:lstStyle/>
          <a:p>
            <a:pPr marL="1828800" lvl="4" indent="0">
              <a:buNone/>
            </a:pPr>
            <a:r>
              <a:rPr lang="en-US" sz="3300" dirty="0"/>
              <a:t>The Jews were to build the temple and prepare themselves for the coming Messiah who would build the true temple</a:t>
            </a:r>
            <a:r>
              <a:rPr lang="en-US" sz="3500" dirty="0"/>
              <a:t>.</a:t>
            </a:r>
          </a:p>
          <a:p>
            <a:pPr marL="0" indent="0" algn="ctr">
              <a:lnSpc>
                <a:spcPct val="100000"/>
              </a:lnSpc>
              <a:spcBef>
                <a:spcPts val="0"/>
              </a:spcBef>
              <a:buNone/>
            </a:pPr>
            <a:endParaRPr lang="en-US" sz="1500" dirty="0"/>
          </a:p>
          <a:p>
            <a:pPr marL="0" indent="0" algn="ctr">
              <a:lnSpc>
                <a:spcPct val="100000"/>
              </a:lnSpc>
              <a:spcBef>
                <a:spcPts val="0"/>
              </a:spcBef>
              <a:buNone/>
            </a:pPr>
            <a:r>
              <a:rPr lang="en-US" sz="3500" b="1" dirty="0"/>
              <a:t>Zechariah 4:9</a:t>
            </a:r>
            <a:r>
              <a:rPr lang="en-US" sz="3000" b="1" dirty="0"/>
              <a:t>  </a:t>
            </a:r>
          </a:p>
          <a:p>
            <a:pPr marL="0" indent="0" algn="ctr">
              <a:lnSpc>
                <a:spcPct val="100000"/>
              </a:lnSpc>
              <a:spcBef>
                <a:spcPts val="0"/>
              </a:spcBef>
              <a:buNone/>
            </a:pPr>
            <a:r>
              <a:rPr lang="en-US" sz="3300" i="1" dirty="0">
                <a:solidFill>
                  <a:srgbClr val="800000"/>
                </a:solidFill>
                <a:effectLst>
                  <a:outerShdw blurRad="38100" dist="38100" dir="2700000" algn="tl">
                    <a:srgbClr val="000000">
                      <a:alpha val="43137"/>
                    </a:srgbClr>
                  </a:outerShdw>
                </a:effectLst>
              </a:rPr>
              <a:t>“The hands of Zerubbabel have laid the foundation of this temple; his hands shall also finish it. Then you will know that the LORD of hosts has sent Me to you.”</a:t>
            </a:r>
          </a:p>
          <a:p>
            <a:pPr marL="0" indent="0">
              <a:lnSpc>
                <a:spcPct val="100000"/>
              </a:lnSpc>
              <a:spcBef>
                <a:spcPts val="0"/>
              </a:spcBef>
              <a:buNone/>
            </a:pPr>
            <a:endParaRPr lang="en-US" sz="1300" dirty="0"/>
          </a:p>
          <a:p>
            <a:pPr marL="0" indent="0" algn="ctr">
              <a:lnSpc>
                <a:spcPct val="100000"/>
              </a:lnSpc>
              <a:spcBef>
                <a:spcPts val="0"/>
              </a:spcBef>
              <a:buNone/>
            </a:pPr>
            <a:r>
              <a:rPr lang="en-US" sz="3500" b="1" dirty="0"/>
              <a:t>Zechariah 6:12-13</a:t>
            </a:r>
            <a:r>
              <a:rPr lang="en-US" sz="3000" b="1" dirty="0"/>
              <a:t> </a:t>
            </a:r>
            <a:r>
              <a:rPr lang="en-US" dirty="0"/>
              <a:t> </a:t>
            </a:r>
          </a:p>
          <a:p>
            <a:pPr marL="0" indent="0" algn="ctr">
              <a:lnSpc>
                <a:spcPct val="100000"/>
              </a:lnSpc>
              <a:spcBef>
                <a:spcPts val="0"/>
              </a:spcBef>
              <a:buNone/>
            </a:pPr>
            <a:r>
              <a:rPr lang="en-US" sz="3300" i="1" dirty="0">
                <a:solidFill>
                  <a:srgbClr val="800000"/>
                </a:solidFill>
                <a:effectLst>
                  <a:outerShdw blurRad="38100" dist="38100" dir="2700000" algn="tl">
                    <a:srgbClr val="000000">
                      <a:alpha val="43137"/>
                    </a:srgbClr>
                  </a:outerShdw>
                </a:effectLst>
              </a:rPr>
              <a:t>“Then speak to him, saying, ‘Thus says the LORD of hosts, saying: Behold, the Man whose name is the BRANCH! From His place He shall branch out, And He shall build the temple of the LORD; Yes, He shall build the temple of the LORD.    He shall bear the glory and shall sit and rule on His throne; So He shall be a priest on His throne, and the counsel of peace shall be between them both.’”</a:t>
            </a:r>
          </a:p>
        </p:txBody>
      </p:sp>
      <p:pic>
        <p:nvPicPr>
          <p:cNvPr id="4" name="Picture 2" descr="Image result for zerubbabel's temple">
            <a:extLst>
              <a:ext uri="{FF2B5EF4-FFF2-40B4-BE49-F238E27FC236}">
                <a16:creationId xmlns:a16="http://schemas.microsoft.com/office/drawing/2014/main" id="{2651DD34-296D-443F-AB27-A8D6403F7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481"/>
          <a:stretch/>
        </p:blipFill>
        <p:spPr bwMode="auto">
          <a:xfrm>
            <a:off x="92219" y="473804"/>
            <a:ext cx="2114953" cy="21637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33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41BFDB-920C-4419-8117-ED745A0CCF18}"/>
              </a:ext>
            </a:extLst>
          </p:cNvPr>
          <p:cNvSpPr>
            <a:spLocks noGrp="1"/>
          </p:cNvSpPr>
          <p:nvPr>
            <p:ph type="title"/>
          </p:nvPr>
        </p:nvSpPr>
        <p:spPr>
          <a:xfrm>
            <a:off x="628650" y="237307"/>
            <a:ext cx="7886700" cy="992403"/>
          </a:xfrm>
        </p:spPr>
        <p:txBody>
          <a:bodyPr>
            <a:normAutofit fontScale="90000"/>
          </a:bodyPr>
          <a:lstStyle/>
          <a:p>
            <a:pPr algn="ctr"/>
            <a:r>
              <a:rPr lang="en-US" dirty="0">
                <a:latin typeface="Tempus Sans ITC" panose="04020404030D07020202" pitchFamily="82" charset="0"/>
              </a:rPr>
              <a:t>The Coming Kingdom of God</a:t>
            </a:r>
            <a:br>
              <a:rPr lang="en-US" dirty="0">
                <a:latin typeface="Tempus Sans ITC" panose="04020404030D07020202" pitchFamily="82" charset="0"/>
              </a:rPr>
            </a:br>
            <a:r>
              <a:rPr lang="en-US" sz="3200" dirty="0">
                <a:latin typeface="Tempus Sans ITC" panose="04020404030D07020202" pitchFamily="82" charset="0"/>
              </a:rPr>
              <a:t>Zechariah 9-14</a:t>
            </a:r>
            <a:endParaRPr lang="en-US" dirty="0">
              <a:latin typeface="Tempus Sans ITC" panose="04020404030D07020202" pitchFamily="82" charset="0"/>
            </a:endParaRPr>
          </a:p>
        </p:txBody>
      </p:sp>
      <p:sp>
        <p:nvSpPr>
          <p:cNvPr id="8" name="Content Placeholder 7">
            <a:extLst>
              <a:ext uri="{FF2B5EF4-FFF2-40B4-BE49-F238E27FC236}">
                <a16:creationId xmlns:a16="http://schemas.microsoft.com/office/drawing/2014/main" id="{6F92F811-AF56-476A-8514-97BEAC8543E4}"/>
              </a:ext>
            </a:extLst>
          </p:cNvPr>
          <p:cNvSpPr>
            <a:spLocks noGrp="1"/>
          </p:cNvSpPr>
          <p:nvPr>
            <p:ph idx="1"/>
          </p:nvPr>
        </p:nvSpPr>
        <p:spPr>
          <a:xfrm>
            <a:off x="257504" y="1350335"/>
            <a:ext cx="8801436" cy="5723247"/>
          </a:xfrm>
        </p:spPr>
        <p:txBody>
          <a:bodyPr>
            <a:normAutofit/>
          </a:bodyPr>
          <a:lstStyle/>
          <a:p>
            <a:pPr marL="0" indent="0" algn="ctr">
              <a:spcBef>
                <a:spcPts val="0"/>
              </a:spcBef>
              <a:buNone/>
            </a:pPr>
            <a:r>
              <a:rPr lang="en-US" altLang="en-US" sz="3200" b="1" dirty="0"/>
              <a:t>Chapter 14: The Purity of the Messiah’s Kingdom</a:t>
            </a:r>
          </a:p>
          <a:p>
            <a:pPr>
              <a:spcBef>
                <a:spcPts val="300"/>
              </a:spcBef>
            </a:pPr>
            <a:r>
              <a:rPr lang="en-US" altLang="en-US" dirty="0"/>
              <a:t>The day is coming when spiritual Jerusalem would be savagely attacked (14:1-2)</a:t>
            </a:r>
          </a:p>
          <a:p>
            <a:pPr marL="519113" lvl="1">
              <a:spcBef>
                <a:spcPts val="300"/>
              </a:spcBef>
            </a:pPr>
            <a:r>
              <a:rPr lang="en-US" altLang="en-US" sz="2800" i="1" dirty="0">
                <a:solidFill>
                  <a:srgbClr val="800000"/>
                </a:solidFill>
                <a:effectLst>
                  <a:outerShdw blurRad="38100" dist="38100" dir="2700000" algn="tl">
                    <a:srgbClr val="000000">
                      <a:alpha val="43137"/>
                    </a:srgbClr>
                  </a:outerShdw>
                </a:effectLst>
              </a:rPr>
              <a:t>Although many would fall, the remnant would not be cut off from the city.</a:t>
            </a:r>
          </a:p>
          <a:p>
            <a:pPr>
              <a:spcBef>
                <a:spcPts val="300"/>
              </a:spcBef>
            </a:pPr>
            <a:r>
              <a:rPr lang="en-US" altLang="en-US" dirty="0"/>
              <a:t>The Lord will fight for His people and provide an escape (14:3-5)</a:t>
            </a:r>
          </a:p>
          <a:p>
            <a:pPr marL="519113" lvl="1">
              <a:spcBef>
                <a:spcPts val="300"/>
              </a:spcBef>
            </a:pPr>
            <a:r>
              <a:rPr lang="en-US" altLang="en-US" sz="2800" i="1" dirty="0">
                <a:solidFill>
                  <a:srgbClr val="800000"/>
                </a:solidFill>
                <a:effectLst>
                  <a:outerShdw blurRad="38100" dist="38100" dir="2700000" algn="tl">
                    <a:srgbClr val="000000">
                      <a:alpha val="43137"/>
                    </a:srgbClr>
                  </a:outerShdw>
                </a:effectLst>
              </a:rPr>
              <a:t>Note: Premillennialists apply this literally to the second coming/1000 year reign of Christ. </a:t>
            </a:r>
          </a:p>
          <a:p>
            <a:pPr marL="519113" lvl="1">
              <a:spcBef>
                <a:spcPts val="300"/>
              </a:spcBef>
            </a:pPr>
            <a:r>
              <a:rPr lang="en-US" altLang="en-US" sz="2800" i="1" dirty="0">
                <a:solidFill>
                  <a:srgbClr val="800000"/>
                </a:solidFill>
                <a:effectLst>
                  <a:outerShdw blurRad="38100" dist="38100" dir="2700000" algn="tl">
                    <a:srgbClr val="000000">
                      <a:alpha val="43137"/>
                    </a:srgbClr>
                  </a:outerShdw>
                </a:effectLst>
              </a:rPr>
              <a:t>The fact that it occurs “in that day” proves that it must refer to what the Lord accomplished at His first coming (cf. Zech. 12:10-11; 13:7; John 19:37; Matthew 26:31).</a:t>
            </a:r>
          </a:p>
          <a:p>
            <a:pPr>
              <a:spcBef>
                <a:spcPts val="300"/>
              </a:spcBef>
            </a:pPr>
            <a:r>
              <a:rPr lang="en-US" altLang="en-US" dirty="0"/>
              <a:t>Light comes at night and living waters flow (14:6-8)</a:t>
            </a:r>
          </a:p>
        </p:txBody>
      </p:sp>
    </p:spTree>
    <p:extLst>
      <p:ext uri="{BB962C8B-B14F-4D97-AF65-F5344CB8AC3E}">
        <p14:creationId xmlns:p14="http://schemas.microsoft.com/office/powerpoint/2010/main" val="3963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41BFDB-920C-4419-8117-ED745A0CCF18}"/>
              </a:ext>
            </a:extLst>
          </p:cNvPr>
          <p:cNvSpPr>
            <a:spLocks noGrp="1"/>
          </p:cNvSpPr>
          <p:nvPr>
            <p:ph type="title"/>
          </p:nvPr>
        </p:nvSpPr>
        <p:spPr>
          <a:xfrm>
            <a:off x="628650" y="237307"/>
            <a:ext cx="7886700" cy="992403"/>
          </a:xfrm>
        </p:spPr>
        <p:txBody>
          <a:bodyPr>
            <a:normAutofit fontScale="90000"/>
          </a:bodyPr>
          <a:lstStyle/>
          <a:p>
            <a:pPr algn="ctr"/>
            <a:r>
              <a:rPr lang="en-US" dirty="0">
                <a:latin typeface="Tempus Sans ITC" panose="04020404030D07020202" pitchFamily="82" charset="0"/>
              </a:rPr>
              <a:t>The Coming Kingdom of God</a:t>
            </a:r>
            <a:br>
              <a:rPr lang="en-US" dirty="0">
                <a:latin typeface="Tempus Sans ITC" panose="04020404030D07020202" pitchFamily="82" charset="0"/>
              </a:rPr>
            </a:br>
            <a:r>
              <a:rPr lang="en-US" sz="3200" dirty="0">
                <a:latin typeface="Tempus Sans ITC" panose="04020404030D07020202" pitchFamily="82" charset="0"/>
              </a:rPr>
              <a:t>Zechariah 9-14</a:t>
            </a:r>
            <a:endParaRPr lang="en-US" dirty="0">
              <a:latin typeface="Tempus Sans ITC" panose="04020404030D07020202" pitchFamily="82" charset="0"/>
            </a:endParaRPr>
          </a:p>
        </p:txBody>
      </p:sp>
      <p:sp>
        <p:nvSpPr>
          <p:cNvPr id="8" name="Content Placeholder 7">
            <a:extLst>
              <a:ext uri="{FF2B5EF4-FFF2-40B4-BE49-F238E27FC236}">
                <a16:creationId xmlns:a16="http://schemas.microsoft.com/office/drawing/2014/main" id="{6F92F811-AF56-476A-8514-97BEAC8543E4}"/>
              </a:ext>
            </a:extLst>
          </p:cNvPr>
          <p:cNvSpPr>
            <a:spLocks noGrp="1"/>
          </p:cNvSpPr>
          <p:nvPr>
            <p:ph idx="1"/>
          </p:nvPr>
        </p:nvSpPr>
        <p:spPr>
          <a:xfrm>
            <a:off x="258638" y="1324901"/>
            <a:ext cx="8626723" cy="5707118"/>
          </a:xfrm>
        </p:spPr>
        <p:txBody>
          <a:bodyPr>
            <a:normAutofit lnSpcReduction="10000"/>
          </a:bodyPr>
          <a:lstStyle/>
          <a:p>
            <a:pPr marL="0" indent="0" algn="ctr">
              <a:spcBef>
                <a:spcPts val="0"/>
              </a:spcBef>
              <a:buNone/>
            </a:pPr>
            <a:r>
              <a:rPr lang="en-US" altLang="en-US" sz="3200" b="1" dirty="0"/>
              <a:t>Chapter 14: The Purity of the Messiah’s Kingdom</a:t>
            </a:r>
          </a:p>
          <a:p>
            <a:pPr>
              <a:spcBef>
                <a:spcPts val="300"/>
              </a:spcBef>
            </a:pPr>
            <a:r>
              <a:rPr lang="en-US" altLang="en-US" dirty="0"/>
              <a:t>The Lord will be King over all the earth (14:9)</a:t>
            </a:r>
          </a:p>
          <a:p>
            <a:pPr marL="519113" lvl="1">
              <a:spcBef>
                <a:spcPts val="300"/>
              </a:spcBef>
            </a:pPr>
            <a:r>
              <a:rPr lang="en-US" altLang="en-US" sz="2800" i="1" dirty="0">
                <a:solidFill>
                  <a:srgbClr val="800000"/>
                </a:solidFill>
                <a:effectLst>
                  <a:outerShdw blurRad="38100" dist="38100" dir="2700000" algn="tl">
                    <a:srgbClr val="000000">
                      <a:alpha val="43137"/>
                    </a:srgbClr>
                  </a:outerShdw>
                </a:effectLst>
              </a:rPr>
              <a:t>Jerusalem will be inhabited and peaceful (14:10-11)</a:t>
            </a:r>
          </a:p>
          <a:p>
            <a:pPr>
              <a:spcBef>
                <a:spcPts val="300"/>
              </a:spcBef>
            </a:pPr>
            <a:r>
              <a:rPr lang="en-US" altLang="en-US" dirty="0"/>
              <a:t>A plague will come upon all those who sought to destroy Jerusalem (14:12-14)</a:t>
            </a:r>
          </a:p>
          <a:p>
            <a:pPr>
              <a:spcBef>
                <a:spcPts val="300"/>
              </a:spcBef>
            </a:pPr>
            <a:r>
              <a:rPr lang="en-US" altLang="en-US" dirty="0"/>
              <a:t>All will come to worship the King, and those who refuse will not receive blessings but a plague (14:16-19)</a:t>
            </a:r>
          </a:p>
          <a:p>
            <a:pPr>
              <a:spcBef>
                <a:spcPts val="300"/>
              </a:spcBef>
            </a:pPr>
            <a:r>
              <a:rPr lang="en-US" altLang="en-US" dirty="0"/>
              <a:t>Everything in the Kingdom, from the bells on the horses to the food in the pots shall be “holiness to the Lord” (14:20-21; Romans 12:1)</a:t>
            </a:r>
          </a:p>
          <a:p>
            <a:pPr marL="519113" lvl="1" indent="-290513">
              <a:spcBef>
                <a:spcPts val="300"/>
              </a:spcBef>
            </a:pPr>
            <a:r>
              <a:rPr lang="en-US" altLang="en-US" sz="2800" i="1" dirty="0">
                <a:solidFill>
                  <a:srgbClr val="800000"/>
                </a:solidFill>
                <a:effectLst>
                  <a:outerShdw blurRad="38100" dist="38100" dir="2700000" algn="tl">
                    <a:srgbClr val="000000">
                      <a:alpha val="43137"/>
                    </a:srgbClr>
                  </a:outerShdw>
                </a:effectLst>
              </a:rPr>
              <a:t>“He does not bring down what is sacred to a level with common things, but he uplifts ordinary things, that they too, should be sacred, as Paul says, ‘whether ye eat or drink or whatsoever ye do, do all to the glory of God.’” (1Cor. 10:31) – Albert Barnes </a:t>
            </a:r>
          </a:p>
        </p:txBody>
      </p:sp>
    </p:spTree>
    <p:extLst>
      <p:ext uri="{BB962C8B-B14F-4D97-AF65-F5344CB8AC3E}">
        <p14:creationId xmlns:p14="http://schemas.microsoft.com/office/powerpoint/2010/main" val="8366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E16C-A5BD-4448-965D-4CA2FB768130}"/>
              </a:ext>
            </a:extLst>
          </p:cNvPr>
          <p:cNvSpPr>
            <a:spLocks noGrp="1"/>
          </p:cNvSpPr>
          <p:nvPr>
            <p:ph type="title"/>
          </p:nvPr>
        </p:nvSpPr>
        <p:spPr>
          <a:xfrm>
            <a:off x="120650" y="500062"/>
            <a:ext cx="8902700" cy="1325563"/>
          </a:xfrm>
        </p:spPr>
        <p:txBody>
          <a:bodyPr/>
          <a:lstStyle/>
          <a:p>
            <a:pPr algn="ctr"/>
            <a:r>
              <a:rPr lang="en-US" b="1" dirty="0">
                <a:latin typeface="Tempus Sans ITC" panose="04020404030D07020202" pitchFamily="82" charset="0"/>
              </a:rPr>
              <a:t>Keys to Understanding the Prophets </a:t>
            </a:r>
          </a:p>
        </p:txBody>
      </p:sp>
      <p:sp>
        <p:nvSpPr>
          <p:cNvPr id="3" name="Content Placeholder 2">
            <a:extLst>
              <a:ext uri="{FF2B5EF4-FFF2-40B4-BE49-F238E27FC236}">
                <a16:creationId xmlns:a16="http://schemas.microsoft.com/office/drawing/2014/main" id="{E92D3F71-B13A-42A4-B501-2C556BA31434}"/>
              </a:ext>
            </a:extLst>
          </p:cNvPr>
          <p:cNvSpPr>
            <a:spLocks noGrp="1"/>
          </p:cNvSpPr>
          <p:nvPr>
            <p:ph idx="1"/>
          </p:nvPr>
        </p:nvSpPr>
        <p:spPr>
          <a:xfrm>
            <a:off x="628650" y="1825625"/>
            <a:ext cx="7886700" cy="4834482"/>
          </a:xfrm>
        </p:spPr>
        <p:txBody>
          <a:bodyPr>
            <a:normAutofit/>
          </a:bodyPr>
          <a:lstStyle/>
          <a:p>
            <a:r>
              <a:rPr lang="en-US" sz="3200" dirty="0"/>
              <a:t>Consider the political, moral, social, and religious conditions of the time in which the prophet lived.</a:t>
            </a:r>
          </a:p>
          <a:p>
            <a:r>
              <a:rPr lang="en-US" sz="3200" dirty="0"/>
              <a:t>Consider God’s relation to heathen nations, especially as they interacted with Israel.</a:t>
            </a:r>
          </a:p>
          <a:p>
            <a:r>
              <a:rPr lang="en-US" sz="3200" dirty="0"/>
              <a:t>Observe the prophecies concerning the coming King and His everlasting Kingdom – the true hope for the future of God’s people. </a:t>
            </a:r>
          </a:p>
          <a:p>
            <a:pPr marL="0" lvl="0" indent="0" algn="r">
              <a:spcBef>
                <a:spcPts val="0"/>
              </a:spcBef>
              <a:buNone/>
            </a:pPr>
            <a:endParaRPr lang="en-US" sz="1400" i="1" dirty="0">
              <a:solidFill>
                <a:prstClr val="black"/>
              </a:solidFill>
            </a:endParaRPr>
          </a:p>
          <a:p>
            <a:pPr marL="0" lvl="0" indent="0" algn="r">
              <a:spcBef>
                <a:spcPts val="0"/>
              </a:spcBef>
              <a:buNone/>
            </a:pPr>
            <a:endParaRPr lang="en-US" sz="1400" i="1" dirty="0">
              <a:solidFill>
                <a:prstClr val="black"/>
              </a:solidFill>
            </a:endParaRPr>
          </a:p>
          <a:p>
            <a:pPr marL="0" lvl="0" indent="0" algn="r">
              <a:spcBef>
                <a:spcPts val="0"/>
              </a:spcBef>
              <a:buNone/>
            </a:pPr>
            <a:r>
              <a:rPr lang="en-US" sz="1400" i="1" dirty="0">
                <a:solidFill>
                  <a:prstClr val="black"/>
                </a:solidFill>
              </a:rPr>
              <a:t>-- Robert </a:t>
            </a:r>
            <a:r>
              <a:rPr lang="en-US" sz="1400" i="1" dirty="0" err="1">
                <a:solidFill>
                  <a:prstClr val="black"/>
                </a:solidFill>
              </a:rPr>
              <a:t>Harkrider</a:t>
            </a:r>
            <a:r>
              <a:rPr lang="en-US" sz="1400" i="1" dirty="0">
                <a:solidFill>
                  <a:prstClr val="black"/>
                </a:solidFill>
              </a:rPr>
              <a:t>, (Minor Prophets </a:t>
            </a:r>
          </a:p>
          <a:p>
            <a:pPr marL="0" lvl="0" indent="0" algn="r">
              <a:spcBef>
                <a:spcPts val="0"/>
              </a:spcBef>
              <a:buNone/>
            </a:pPr>
            <a:r>
              <a:rPr lang="en-US" sz="1400" i="1" dirty="0">
                <a:solidFill>
                  <a:prstClr val="black"/>
                </a:solidFill>
              </a:rPr>
              <a:t>“Spokesmen of God” p. 3)</a:t>
            </a:r>
          </a:p>
          <a:p>
            <a:pPr marL="0" indent="0">
              <a:buNone/>
            </a:pPr>
            <a:endParaRPr lang="en-US" sz="3200" dirty="0"/>
          </a:p>
        </p:txBody>
      </p:sp>
    </p:spTree>
    <p:extLst>
      <p:ext uri="{BB962C8B-B14F-4D97-AF65-F5344CB8AC3E}">
        <p14:creationId xmlns:p14="http://schemas.microsoft.com/office/powerpoint/2010/main" val="5920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79992"/>
            <a:ext cx="7886700" cy="844242"/>
          </a:xfrm>
        </p:spPr>
        <p:txBody>
          <a:bodyPr/>
          <a:lstStyle/>
          <a:p>
            <a:pPr algn="ctr"/>
            <a:r>
              <a:rPr lang="en-US">
                <a:latin typeface="Tempus Sans ITC" panose="04020404030D07020202" pitchFamily="82" charset="0"/>
                <a:ea typeface="Times New Roman" panose="02020603050405020304" pitchFamily="18" charset="0"/>
                <a:cs typeface="Times New Roman" panose="02020603050405020304" pitchFamily="18" charset="0"/>
              </a:rPr>
              <a:t>Outline of Amos</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800100" y="786582"/>
            <a:ext cx="8242299" cy="6071418"/>
          </a:xfrm>
        </p:spPr>
        <p:txBody>
          <a:bodyPr>
            <a:normAutofit/>
          </a:bodyPr>
          <a:lstStyle/>
          <a:p>
            <a:pPr marL="342900" marR="0" indent="-342900">
              <a:lnSpc>
                <a:spcPct val="100000"/>
              </a:lnSpc>
              <a:spcBef>
                <a:spcPts val="0"/>
              </a:spcBef>
              <a:spcAft>
                <a:spcPts val="0"/>
              </a:spcAft>
              <a:buAutoNum type="romanUcPeriod"/>
              <a:tabLst>
                <a:tab pos="-914400" algn="l"/>
              </a:tabLst>
            </a:pPr>
            <a:r>
              <a:rPr lang="en-US" sz="3200" b="1" dirty="0">
                <a:ea typeface="Times New Roman" panose="02020603050405020304" pitchFamily="18" charset="0"/>
                <a:cs typeface="Times New Roman" panose="02020603050405020304" pitchFamily="18" charset="0"/>
              </a:rPr>
              <a:t>Judgment on Eight Nations, "For three transgressions and for four“</a:t>
            </a:r>
            <a:r>
              <a:rPr lang="en-US" sz="3200" dirty="0">
                <a:ea typeface="Times New Roman" panose="02020603050405020304" pitchFamily="18" charset="0"/>
                <a:cs typeface="Times New Roman" panose="02020603050405020304" pitchFamily="18" charset="0"/>
              </a:rPr>
              <a:t> (1:3‑‑2:16)</a:t>
            </a:r>
            <a:endParaRPr lang="en-US" sz="4400" dirty="0">
              <a:ea typeface="Times New Roman" panose="02020603050405020304" pitchFamily="18" charset="0"/>
              <a:cs typeface="Times New Roman" panose="02020603050405020304" pitchFamily="18" charset="0"/>
            </a:endParaRP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Damascus (1:3‑5)</a:t>
            </a:r>
            <a:endParaRPr lang="en-US" sz="4000" dirty="0">
              <a:ea typeface="Times New Roman" panose="02020603050405020304" pitchFamily="18" charset="0"/>
              <a:cs typeface="Times New Roman" panose="02020603050405020304" pitchFamily="18" charset="0"/>
            </a:endParaRP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Gaza of Philistia (1:6‑8)</a:t>
            </a: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a:t>
            </a:r>
            <a:r>
              <a:rPr lang="en-US" sz="2800" dirty="0" err="1">
                <a:ea typeface="Times New Roman" panose="02020603050405020304" pitchFamily="18" charset="0"/>
                <a:cs typeface="Times New Roman" panose="02020603050405020304" pitchFamily="18" charset="0"/>
              </a:rPr>
              <a:t>Tyre</a:t>
            </a:r>
            <a:r>
              <a:rPr lang="en-US" sz="2800" dirty="0">
                <a:ea typeface="Times New Roman" panose="02020603050405020304" pitchFamily="18" charset="0"/>
                <a:cs typeface="Times New Roman" panose="02020603050405020304" pitchFamily="18" charset="0"/>
              </a:rPr>
              <a:t> (1:9‑10)</a:t>
            </a: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Edom (1:11‑12)</a:t>
            </a: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Ammon (1:13‑15)</a:t>
            </a: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Moab (2:1‑3)</a:t>
            </a: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Judah (2:4‑5)</a:t>
            </a:r>
          </a:p>
          <a:p>
            <a:pPr marL="688975" lvl="1" indent="-344488">
              <a:lnSpc>
                <a:spcPct val="100000"/>
              </a:lnSpc>
              <a:spcBef>
                <a:spcPts val="0"/>
              </a:spcBef>
              <a:buAutoNum type="alphaUcPeriod"/>
              <a:tabLst>
                <a:tab pos="-914400" algn="l"/>
              </a:tabLst>
            </a:pPr>
            <a:r>
              <a:rPr lang="en-US" sz="2800" dirty="0">
                <a:ea typeface="Times New Roman" panose="02020603050405020304" pitchFamily="18" charset="0"/>
                <a:cs typeface="Times New Roman" panose="02020603050405020304" pitchFamily="18" charset="0"/>
              </a:rPr>
              <a:t>On Israel (2:6‑16)</a:t>
            </a:r>
          </a:p>
          <a:p>
            <a:endParaRPr lang="en-US" dirty="0"/>
          </a:p>
        </p:txBody>
      </p:sp>
      <p:pic>
        <p:nvPicPr>
          <p:cNvPr id="4" name="Picture 2" descr="Image result for bible prophets">
            <a:extLst>
              <a:ext uri="{FF2B5EF4-FFF2-40B4-BE49-F238E27FC236}">
                <a16:creationId xmlns:a16="http://schemas.microsoft.com/office/drawing/2014/main" id="{C0E21DE1-8B82-4DD9-A1D8-402EFA391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543" y="2464412"/>
            <a:ext cx="3022190" cy="3777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6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79992"/>
            <a:ext cx="7886700" cy="844242"/>
          </a:xfrm>
        </p:spPr>
        <p:txBody>
          <a:bodyPr/>
          <a:lstStyle/>
          <a:p>
            <a:pPr algn="ctr"/>
            <a:r>
              <a:rPr lang="en-US">
                <a:latin typeface="Tempus Sans ITC" panose="04020404030D07020202" pitchFamily="82" charset="0"/>
                <a:ea typeface="Times New Roman" panose="02020603050405020304" pitchFamily="18" charset="0"/>
                <a:cs typeface="Times New Roman" panose="02020603050405020304" pitchFamily="18" charset="0"/>
              </a:rPr>
              <a:t>Outline of Amos</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76980" y="786582"/>
            <a:ext cx="8865419" cy="6071418"/>
          </a:xfrm>
        </p:spPr>
        <p:txBody>
          <a:bodyPr>
            <a:normAutofit lnSpcReduction="10000"/>
          </a:bodyPr>
          <a:lstStyle/>
          <a:p>
            <a:pPr marL="0" indent="0">
              <a:spcBef>
                <a:spcPts val="0"/>
              </a:spcBef>
              <a:buNone/>
              <a:tabLst>
                <a:tab pos="-914400" algn="l"/>
              </a:tabLst>
            </a:pPr>
            <a:r>
              <a:rPr lang="en-US" sz="3100" b="1" dirty="0">
                <a:ea typeface="Times New Roman" panose="02020603050405020304" pitchFamily="18" charset="0"/>
                <a:cs typeface="Times New Roman" panose="02020603050405020304" pitchFamily="18" charset="0"/>
              </a:rPr>
              <a:t>II. Three Sermons Pronouncing the Judgment of 	   	     Israel (3:1‑‑6:14)</a:t>
            </a:r>
          </a:p>
          <a:p>
            <a:pPr marL="688975" lvl="1" indent="-344488">
              <a:spcBef>
                <a:spcPts val="300"/>
              </a:spcBef>
              <a:buFont typeface="+mj-lt"/>
              <a:buAutoNum type="alphaUcPeriod"/>
              <a:tabLst>
                <a:tab pos="-914400" algn="l"/>
              </a:tabLst>
            </a:pPr>
            <a:r>
              <a:rPr lang="en-US" dirty="0">
                <a:ea typeface="Times New Roman" panose="02020603050405020304" pitchFamily="18" charset="0"/>
                <a:cs typeface="Times New Roman" panose="02020603050405020304" pitchFamily="18" charset="0"/>
              </a:rPr>
              <a:t>Sermon to the "whole family" of Israel ‑ A sermon of present warning (3:1‑15)</a:t>
            </a:r>
          </a:p>
          <a:p>
            <a:pPr marL="688975" lvl="1" indent="-344488">
              <a:spcBef>
                <a:spcPts val="0"/>
              </a:spcBef>
              <a:buFont typeface="+mj-lt"/>
              <a:buAutoNum type="alphaUcPeriod"/>
              <a:tabLst>
                <a:tab pos="-914400" algn="l"/>
              </a:tabLst>
            </a:pPr>
            <a:r>
              <a:rPr lang="en-US" dirty="0">
                <a:ea typeface="Times New Roman" panose="02020603050405020304" pitchFamily="18" charset="0"/>
                <a:cs typeface="Times New Roman" panose="02020603050405020304" pitchFamily="18" charset="0"/>
              </a:rPr>
              <a:t>Sermon to the "cows of Bashan" ‑ Past judgments have gone unheeded (4:1‑13)</a:t>
            </a:r>
            <a:endParaRPr lang="en-US" sz="3600" dirty="0">
              <a:ea typeface="Times New Roman" panose="02020603050405020304" pitchFamily="18" charset="0"/>
              <a:cs typeface="Times New Roman" panose="02020603050405020304" pitchFamily="18" charset="0"/>
            </a:endParaRPr>
          </a:p>
          <a:p>
            <a:pPr marL="688975" lvl="1" indent="-344488">
              <a:spcBef>
                <a:spcPts val="0"/>
              </a:spcBef>
              <a:buFont typeface="+mj-lt"/>
              <a:buAutoNum type="alphaUcPeriod"/>
              <a:tabLst>
                <a:tab pos="-914400" algn="l"/>
              </a:tabLst>
            </a:pPr>
            <a:r>
              <a:rPr lang="en-US" dirty="0">
                <a:ea typeface="Times New Roman" panose="02020603050405020304" pitchFamily="18" charset="0"/>
                <a:cs typeface="Times New Roman" panose="02020603050405020304" pitchFamily="18" charset="0"/>
              </a:rPr>
              <a:t>Sermon of "lamentation" and "woe" ‑ The future judgment of God on Israel would be overwhelm­ing (5:1‑‑6:14)</a:t>
            </a:r>
          </a:p>
          <a:p>
            <a:pPr marL="0" indent="0">
              <a:spcBef>
                <a:spcPts val="0"/>
              </a:spcBef>
              <a:buNone/>
              <a:tabLst>
                <a:tab pos="-914400" algn="l"/>
              </a:tabLst>
            </a:pPr>
            <a:r>
              <a:rPr lang="en-US" sz="3100" b="1" dirty="0">
                <a:ea typeface="Times New Roman" panose="02020603050405020304" pitchFamily="18" charset="0"/>
                <a:cs typeface="Times New Roman" panose="02020603050405020304" pitchFamily="18" charset="0"/>
              </a:rPr>
              <a:t>III. Five Visions of the Judgment of Israel (7:1‑‑9:10)</a:t>
            </a:r>
            <a:endParaRPr lang="en-US" sz="4600" b="1" dirty="0">
              <a:ea typeface="Times New Roman" panose="02020603050405020304" pitchFamily="18" charset="0"/>
              <a:cs typeface="Times New Roman" panose="02020603050405020304" pitchFamily="18" charset="0"/>
            </a:endParaRPr>
          </a:p>
          <a:p>
            <a:pPr marL="688975" lvl="1" indent="-344488">
              <a:spcBef>
                <a:spcPts val="0"/>
              </a:spcBef>
              <a:buAutoNum type="alphaUcPeriod"/>
              <a:tabLst>
                <a:tab pos="-914400" algn="l"/>
              </a:tabLst>
            </a:pPr>
            <a:r>
              <a:rPr lang="en-US" dirty="0">
                <a:ea typeface="Times New Roman" panose="02020603050405020304" pitchFamily="18" charset="0"/>
                <a:cs typeface="Times New Roman" panose="02020603050405020304" pitchFamily="18" charset="0"/>
              </a:rPr>
              <a:t>Locust (7:1‑3)</a:t>
            </a:r>
          </a:p>
          <a:p>
            <a:pPr marL="688975" lvl="1" indent="-344488">
              <a:spcBef>
                <a:spcPts val="0"/>
              </a:spcBef>
              <a:buAutoNum type="alphaUcPeriod"/>
              <a:tabLst>
                <a:tab pos="-914400" algn="l"/>
              </a:tabLst>
            </a:pPr>
            <a:r>
              <a:rPr lang="en-US" dirty="0">
                <a:ea typeface="Times New Roman" panose="02020603050405020304" pitchFamily="18" charset="0"/>
                <a:cs typeface="Times New Roman" panose="02020603050405020304" pitchFamily="18" charset="0"/>
              </a:rPr>
              <a:t>Fire (7:4‑6)</a:t>
            </a:r>
          </a:p>
          <a:p>
            <a:pPr marL="688975" lvl="1" indent="-344488">
              <a:spcBef>
                <a:spcPts val="0"/>
              </a:spcBef>
              <a:buAutoNum type="alphaUcPeriod"/>
              <a:tabLst>
                <a:tab pos="-914400" algn="l"/>
              </a:tabLst>
            </a:pPr>
            <a:r>
              <a:rPr lang="en-US" dirty="0">
                <a:ea typeface="Times New Roman" panose="02020603050405020304" pitchFamily="18" charset="0"/>
                <a:cs typeface="Times New Roman" panose="02020603050405020304" pitchFamily="18" charset="0"/>
              </a:rPr>
              <a:t>The plumb line (7:7‑9)</a:t>
            </a:r>
          </a:p>
          <a:p>
            <a:pPr marL="688975" lvl="1" indent="-344488">
              <a:spcBef>
                <a:spcPts val="0"/>
              </a:spcBef>
              <a:buNone/>
              <a:tabLst>
                <a:tab pos="-914400" algn="l"/>
              </a:tabLst>
            </a:pPr>
            <a:r>
              <a:rPr lang="en-US" dirty="0">
                <a:ea typeface="Times New Roman" panose="02020603050405020304" pitchFamily="18" charset="0"/>
                <a:cs typeface="Times New Roman" panose="02020603050405020304" pitchFamily="18" charset="0"/>
              </a:rPr>
              <a:t>	[Historical Parenthesis] (7:10‑17)</a:t>
            </a:r>
          </a:p>
          <a:p>
            <a:pPr marL="688975" lvl="1" indent="-344488">
              <a:spcBef>
                <a:spcPts val="0"/>
              </a:spcBef>
              <a:buAutoNum type="alphaUcPeriod" startAt="4"/>
              <a:tabLst>
                <a:tab pos="-914400" algn="l"/>
              </a:tabLst>
            </a:pPr>
            <a:r>
              <a:rPr lang="en-US" dirty="0">
                <a:ea typeface="Times New Roman" panose="02020603050405020304" pitchFamily="18" charset="0"/>
                <a:cs typeface="Times New Roman" panose="02020603050405020304" pitchFamily="18" charset="0"/>
              </a:rPr>
              <a:t>The summer fruit (8:1‑14)</a:t>
            </a:r>
          </a:p>
          <a:p>
            <a:pPr marL="688975" lvl="1" indent="-344488">
              <a:spcBef>
                <a:spcPts val="0"/>
              </a:spcBef>
              <a:buAutoNum type="alphaUcPeriod" startAt="4"/>
              <a:tabLst>
                <a:tab pos="-914400" algn="l"/>
              </a:tabLst>
            </a:pPr>
            <a:r>
              <a:rPr lang="en-US" dirty="0">
                <a:ea typeface="Times New Roman" panose="02020603050405020304" pitchFamily="18" charset="0"/>
                <a:cs typeface="Times New Roman" panose="02020603050405020304" pitchFamily="18" charset="0"/>
              </a:rPr>
              <a:t>The door posts of the sanctuary (9:1‑10)</a:t>
            </a:r>
          </a:p>
          <a:p>
            <a:pPr marL="0" indent="0">
              <a:spcBef>
                <a:spcPts val="0"/>
              </a:spcBef>
              <a:buNone/>
              <a:tabLst>
                <a:tab pos="-914400" algn="l"/>
              </a:tabLst>
            </a:pPr>
            <a:r>
              <a:rPr lang="en-US" sz="3500" b="1" dirty="0">
                <a:ea typeface="Times New Roman" panose="02020603050405020304" pitchFamily="18" charset="0"/>
                <a:cs typeface="Times New Roman" panose="02020603050405020304" pitchFamily="18" charset="0"/>
              </a:rPr>
              <a:t>IV</a:t>
            </a:r>
            <a:r>
              <a:rPr lang="en-US" sz="3000" b="1" dirty="0">
                <a:ea typeface="Times New Roman" panose="02020603050405020304" pitchFamily="18" charset="0"/>
                <a:cs typeface="Times New Roman" panose="02020603050405020304" pitchFamily="18" charset="0"/>
              </a:rPr>
              <a:t>. Promises of a Bright Future for				    	      Spiritual Israel (9:11‑15</a:t>
            </a:r>
            <a:r>
              <a:rPr lang="en-US" sz="2600" dirty="0">
                <a:ea typeface="Times New Roman" panose="02020603050405020304" pitchFamily="18" charset="0"/>
                <a:cs typeface="Times New Roman" panose="02020603050405020304" pitchFamily="18" charset="0"/>
              </a:rPr>
              <a:t>)</a:t>
            </a:r>
            <a:endParaRPr lang="en-US" sz="4300" dirty="0">
              <a:ea typeface="Times New Roman" panose="02020603050405020304" pitchFamily="18" charset="0"/>
              <a:cs typeface="Times New Roman" panose="02020603050405020304" pitchFamily="18" charset="0"/>
            </a:endParaRPr>
          </a:p>
          <a:p>
            <a:endParaRPr lang="en-US" dirty="0"/>
          </a:p>
        </p:txBody>
      </p:sp>
      <p:pic>
        <p:nvPicPr>
          <p:cNvPr id="5" name="Picture 2" descr="Image result for bible prophets">
            <a:extLst>
              <a:ext uri="{FF2B5EF4-FFF2-40B4-BE49-F238E27FC236}">
                <a16:creationId xmlns:a16="http://schemas.microsoft.com/office/drawing/2014/main" id="{5219E0F1-EDE6-4A38-B8F4-D6CAA3669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903" y="4051300"/>
            <a:ext cx="1988326" cy="2485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3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79992"/>
            <a:ext cx="7886700" cy="844242"/>
          </a:xfrm>
        </p:spPr>
        <p:txBody>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Outline of Hosea</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206478" y="786582"/>
            <a:ext cx="8835922" cy="6071418"/>
          </a:xfrm>
        </p:spPr>
        <p:txBody>
          <a:bodyPr>
            <a:normAutofit/>
          </a:bodyPr>
          <a:lstStyle/>
          <a:p>
            <a:pPr marL="344488" marR="0" indent="-344488">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  God’s love and Israel's adultery, illustrated by Hosea's experience with a wife of harlotry (1-3)</a:t>
            </a:r>
          </a:p>
          <a:p>
            <a:pPr marL="914400" lvl="1" indent="-569913">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A. Hosea's adulterous wife Gomer (chapter 1).</a:t>
            </a:r>
          </a:p>
          <a:p>
            <a:pPr marL="914400" lvl="1" indent="-569913">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B. God's adulterous wife Israel (chapter 2).</a:t>
            </a:r>
          </a:p>
          <a:p>
            <a:pPr marL="796925" lvl="1" indent="-452438">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C. Hosea's "tough love" restores his wife, as God's love would restore Israel (chapter 3).</a:t>
            </a:r>
          </a:p>
          <a:p>
            <a:pPr marL="403225" marR="0" indent="-403225">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II. Prophetic discourses on adulterous Israel and her faithful God (4-13)</a:t>
            </a:r>
          </a:p>
          <a:p>
            <a:pPr marL="403225" lvl="1" indent="-58738">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A. Israel's sins detailed (chapters 4-8).</a:t>
            </a:r>
          </a:p>
          <a:p>
            <a:pPr marL="403225" lvl="1" indent="-58738">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B. Israel's punishment determined (chapters 9-11).</a:t>
            </a:r>
          </a:p>
          <a:p>
            <a:pPr marL="747713" lvl="1" indent="-403225">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C. Israel's continuing sin provokes a jealous and loving God (chapters 12-13).</a:t>
            </a:r>
          </a:p>
          <a:p>
            <a:pPr marL="0" marR="0" indent="0">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III. Israel's restoration decreed (14)</a:t>
            </a:r>
          </a:p>
          <a:p>
            <a:endParaRPr lang="en-US" dirty="0"/>
          </a:p>
        </p:txBody>
      </p:sp>
    </p:spTree>
    <p:extLst>
      <p:ext uri="{BB962C8B-B14F-4D97-AF65-F5344CB8AC3E}">
        <p14:creationId xmlns:p14="http://schemas.microsoft.com/office/powerpoint/2010/main" val="170762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7401-03EB-465C-BB2B-676F28D707B1}"/>
              </a:ext>
            </a:extLst>
          </p:cNvPr>
          <p:cNvSpPr>
            <a:spLocks noGrp="1"/>
          </p:cNvSpPr>
          <p:nvPr>
            <p:ph type="title"/>
          </p:nvPr>
        </p:nvSpPr>
        <p:spPr>
          <a:xfrm>
            <a:off x="628650" y="128061"/>
            <a:ext cx="7886700" cy="803274"/>
          </a:xfrm>
        </p:spPr>
        <p:txBody>
          <a:bodyPr>
            <a:normAutofit/>
          </a:bodyPr>
          <a:lstStyle/>
          <a:p>
            <a:pPr algn="ctr"/>
            <a:r>
              <a:rPr lang="en-US" dirty="0">
                <a:latin typeface="Tempus Sans ITC" panose="04020404030D07020202" pitchFamily="82" charset="0"/>
              </a:rPr>
              <a:t>Outline of Zephaniah</a:t>
            </a:r>
            <a:endParaRPr lang="en-US" dirty="0"/>
          </a:p>
        </p:txBody>
      </p:sp>
      <p:sp>
        <p:nvSpPr>
          <p:cNvPr id="3" name="Content Placeholder 2">
            <a:extLst>
              <a:ext uri="{FF2B5EF4-FFF2-40B4-BE49-F238E27FC236}">
                <a16:creationId xmlns:a16="http://schemas.microsoft.com/office/drawing/2014/main" id="{CA299EA6-7BD1-46E3-995E-3BBE1CF5EB90}"/>
              </a:ext>
            </a:extLst>
          </p:cNvPr>
          <p:cNvSpPr>
            <a:spLocks noGrp="1"/>
          </p:cNvSpPr>
          <p:nvPr>
            <p:ph idx="1"/>
          </p:nvPr>
        </p:nvSpPr>
        <p:spPr>
          <a:xfrm>
            <a:off x="222770" y="886365"/>
            <a:ext cx="8788400" cy="6112932"/>
          </a:xfrm>
        </p:spPr>
        <p:txBody>
          <a:bodyPr>
            <a:normAutofit fontScale="92500"/>
          </a:bodyPr>
          <a:lstStyle/>
          <a:p>
            <a:pPr marL="0" indent="0">
              <a:buNone/>
            </a:pPr>
            <a:r>
              <a:rPr lang="en-US" b="1" dirty="0"/>
              <a:t>I. </a:t>
            </a:r>
            <a:r>
              <a:rPr lang="en-US" sz="3200" b="1" dirty="0"/>
              <a:t>God's Judgment upon Judah (1:1-18).</a:t>
            </a:r>
          </a:p>
          <a:p>
            <a:pPr marL="457200" lvl="1" indent="-220663">
              <a:buNone/>
            </a:pPr>
            <a:r>
              <a:rPr lang="en-US" sz="2800" dirty="0"/>
              <a:t>A. A Complete Judgment (1:1-6).</a:t>
            </a:r>
          </a:p>
          <a:p>
            <a:pPr marL="457200" lvl="1" indent="-220663">
              <a:buNone/>
            </a:pPr>
            <a:r>
              <a:rPr lang="en-US" sz="2800" dirty="0"/>
              <a:t>B. An Inevitable Judgment (1:7-13).</a:t>
            </a:r>
          </a:p>
          <a:p>
            <a:pPr marL="457200" lvl="1" indent="-220663">
              <a:buNone/>
            </a:pPr>
            <a:r>
              <a:rPr lang="en-US" sz="2800" dirty="0"/>
              <a:t>C. A Devastating Judgment (1:14-18).</a:t>
            </a:r>
          </a:p>
          <a:p>
            <a:pPr marL="0" indent="0">
              <a:buNone/>
            </a:pPr>
            <a:r>
              <a:rPr lang="en-US" sz="3200" b="1" dirty="0"/>
              <a:t>II. God's Call for Judah's Repentance (2:1--3:8).</a:t>
            </a:r>
          </a:p>
          <a:p>
            <a:pPr marL="508000" lvl="1" indent="-271463">
              <a:buNone/>
            </a:pPr>
            <a:r>
              <a:rPr lang="en-US" sz="2800" dirty="0"/>
              <a:t>A. Repent! They may be hidden in the day of the Lord (2:1-3).</a:t>
            </a:r>
          </a:p>
          <a:p>
            <a:pPr marL="457200" lvl="1" indent="-220663">
              <a:buNone/>
            </a:pPr>
            <a:r>
              <a:rPr lang="en-US" sz="2800" dirty="0"/>
              <a:t>B. Repent! For God will judge all the nations (2:4-15).</a:t>
            </a:r>
          </a:p>
          <a:p>
            <a:pPr marL="457200" lvl="2" indent="50800">
              <a:buNone/>
            </a:pPr>
            <a:r>
              <a:rPr lang="en-US" sz="2400" b="1" i="1" dirty="0"/>
              <a:t>1. Philistia to the West (2:4-7).</a:t>
            </a:r>
          </a:p>
          <a:p>
            <a:pPr marL="457200" lvl="2" indent="50800">
              <a:buNone/>
            </a:pPr>
            <a:r>
              <a:rPr lang="en-US" sz="2400" b="1" i="1" dirty="0"/>
              <a:t>2. Moab and Ammon to the East (2:8-11).</a:t>
            </a:r>
          </a:p>
          <a:p>
            <a:pPr marL="457200" lvl="2" indent="50800">
              <a:buNone/>
            </a:pPr>
            <a:r>
              <a:rPr lang="en-US" sz="2400" b="1" i="1" dirty="0"/>
              <a:t>3. Ethiopia to the South (2:12).</a:t>
            </a:r>
          </a:p>
          <a:p>
            <a:pPr marL="457200" lvl="2" indent="50800">
              <a:buNone/>
            </a:pPr>
            <a:r>
              <a:rPr lang="en-US" sz="2400" b="1" i="1" dirty="0"/>
              <a:t>4. Assyria to the North (2:13-15).</a:t>
            </a:r>
          </a:p>
          <a:p>
            <a:pPr marL="508000" lvl="1" indent="-271463">
              <a:buNone/>
            </a:pPr>
            <a:r>
              <a:rPr lang="en-US" sz="2800" dirty="0"/>
              <a:t>C. Repent! For if God will judge all the surrounding nations,  He will not spare Judah (3:1-7).</a:t>
            </a:r>
          </a:p>
          <a:p>
            <a:pPr marL="406400" indent="-406400">
              <a:buNone/>
            </a:pPr>
            <a:r>
              <a:rPr lang="en-US" sz="3200" dirty="0"/>
              <a:t>III. </a:t>
            </a:r>
            <a:r>
              <a:rPr lang="en-US" sz="3200" b="1" dirty="0"/>
              <a:t>After judgment, salvation for the remnant (3:8-20).</a:t>
            </a:r>
          </a:p>
          <a:p>
            <a:endParaRPr lang="en-US" dirty="0"/>
          </a:p>
        </p:txBody>
      </p:sp>
    </p:spTree>
    <p:extLst>
      <p:ext uri="{BB962C8B-B14F-4D97-AF65-F5344CB8AC3E}">
        <p14:creationId xmlns:p14="http://schemas.microsoft.com/office/powerpoint/2010/main" val="4122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2070</Words>
  <Application>Microsoft Office PowerPoint</Application>
  <PresentationFormat>On-screen Show (4:3)</PresentationFormat>
  <Paragraphs>139</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Old English Text MT</vt:lpstr>
      <vt:lpstr>Tempus Sans ITC</vt:lpstr>
      <vt:lpstr>Office Theme</vt:lpstr>
      <vt:lpstr>Major Lessons from the  Minor Prophets</vt:lpstr>
      <vt:lpstr>Theme of Zechariah</vt:lpstr>
      <vt:lpstr>The Coming Kingdom of God Zechariah 9-14</vt:lpstr>
      <vt:lpstr>The Coming Kingdom of God Zechariah 9-14</vt:lpstr>
      <vt:lpstr>Keys to Understanding the Prophets </vt:lpstr>
      <vt:lpstr>Outline of Amos</vt:lpstr>
      <vt:lpstr>Outline of Amos</vt:lpstr>
      <vt:lpstr>Outline of Hosea</vt:lpstr>
      <vt:lpstr>Outline of Zephaniah</vt:lpstr>
      <vt:lpstr>Outline of Zechariah</vt:lpstr>
      <vt:lpstr>Outline of Zechariah</vt:lpstr>
      <vt:lpstr>Great Themes of the Minor Prophets</vt:lpstr>
      <vt:lpstr>Great Themes of the New Testament</vt:lpstr>
      <vt:lpstr>Solomon’s Temple compared to Zerubbabel’s Temple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Lessons from the  Minor Prophets</dc:title>
  <dc:creator>Eastside Enlightener</dc:creator>
  <cp:lastModifiedBy>Eastside Enlightener</cp:lastModifiedBy>
  <cp:revision>105</cp:revision>
  <cp:lastPrinted>2019-11-27T15:16:00Z</cp:lastPrinted>
  <dcterms:created xsi:type="dcterms:W3CDTF">2019-11-08T19:06:28Z</dcterms:created>
  <dcterms:modified xsi:type="dcterms:W3CDTF">2019-11-27T15:16:59Z</dcterms:modified>
</cp:coreProperties>
</file>