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9" r:id="rId3"/>
    <p:sldId id="270" r:id="rId4"/>
    <p:sldId id="317" r:id="rId5"/>
    <p:sldId id="318" r:id="rId6"/>
    <p:sldId id="319" r:id="rId7"/>
    <p:sldId id="320" r:id="rId8"/>
    <p:sldId id="321" r:id="rId9"/>
    <p:sldId id="322" r:id="rId10"/>
    <p:sldId id="323" r:id="rId11"/>
    <p:sldId id="324" r:id="rId12"/>
    <p:sldId id="327" r:id="rId13"/>
    <p:sldId id="326" r:id="rId14"/>
    <p:sldId id="325" r:id="rId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AC"/>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60"/>
  </p:normalViewPr>
  <p:slideViewPr>
    <p:cSldViewPr snapToGrid="0">
      <p:cViewPr varScale="1">
        <p:scale>
          <a:sx n="81" d="100"/>
          <a:sy n="81" d="100"/>
        </p:scale>
        <p:origin x="15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032612D-8EAC-43EC-A400-2AC8043FFE4C}" type="datetimeFigureOut">
              <a:rPr lang="en-US" smtClean="0"/>
              <a:t>10/5/2019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95BACB4-CE3B-44CE-BBB1-0C0CF3CAC401}" type="slidenum">
              <a:rPr lang="en-US" smtClean="0"/>
              <a:t>‹#›</a:t>
            </a:fld>
            <a:endParaRPr lang="en-US"/>
          </a:p>
        </p:txBody>
      </p:sp>
    </p:spTree>
    <p:extLst>
      <p:ext uri="{BB962C8B-B14F-4D97-AF65-F5344CB8AC3E}">
        <p14:creationId xmlns:p14="http://schemas.microsoft.com/office/powerpoint/2010/main" val="148683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BACB4-CE3B-44CE-BBB1-0C0CF3CAC401}" type="slidenum">
              <a:rPr lang="en-US" smtClean="0"/>
              <a:t>1</a:t>
            </a:fld>
            <a:endParaRPr lang="en-US"/>
          </a:p>
        </p:txBody>
      </p:sp>
    </p:spTree>
    <p:extLst>
      <p:ext uri="{BB962C8B-B14F-4D97-AF65-F5344CB8AC3E}">
        <p14:creationId xmlns:p14="http://schemas.microsoft.com/office/powerpoint/2010/main" val="177940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10</a:t>
            </a:fld>
            <a:endParaRPr lang="en-US"/>
          </a:p>
        </p:txBody>
      </p:sp>
    </p:spTree>
    <p:extLst>
      <p:ext uri="{BB962C8B-B14F-4D97-AF65-F5344CB8AC3E}">
        <p14:creationId xmlns:p14="http://schemas.microsoft.com/office/powerpoint/2010/main" val="1439271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 22:8  He who sows iniquity will reap sorrow</a:t>
            </a:r>
          </a:p>
          <a:p>
            <a:r>
              <a:rPr lang="en-US" dirty="0"/>
              <a:t>Galatians 6:7-8  Do not be deceived, God is not mocked; for whatever a man sows, that he will also reap.  8  For he who sows to his flesh will of the flesh reap corruption, but he who sows to the Spirit will of the Spirit reap everlasting life.</a:t>
            </a:r>
          </a:p>
        </p:txBody>
      </p:sp>
      <p:sp>
        <p:nvSpPr>
          <p:cNvPr id="4" name="Slide Number Placeholder 3"/>
          <p:cNvSpPr>
            <a:spLocks noGrp="1"/>
          </p:cNvSpPr>
          <p:nvPr>
            <p:ph type="sldNum" sz="quarter" idx="5"/>
          </p:nvPr>
        </p:nvSpPr>
        <p:spPr/>
        <p:txBody>
          <a:bodyPr/>
          <a:lstStyle/>
          <a:p>
            <a:fld id="{095BACB4-CE3B-44CE-BBB1-0C0CF3CAC401}" type="slidenum">
              <a:rPr lang="en-US" smtClean="0"/>
              <a:t>11</a:t>
            </a:fld>
            <a:endParaRPr lang="en-US"/>
          </a:p>
        </p:txBody>
      </p:sp>
    </p:spTree>
    <p:extLst>
      <p:ext uri="{BB962C8B-B14F-4D97-AF65-F5344CB8AC3E}">
        <p14:creationId xmlns:p14="http://schemas.microsoft.com/office/powerpoint/2010/main" val="340602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 22:8  He who sows iniquity will reap sorrow</a:t>
            </a:r>
          </a:p>
          <a:p>
            <a:r>
              <a:rPr lang="en-US" dirty="0"/>
              <a:t>Galatians 6:7-8  Do not be deceived, God is not mocked; for whatever a man sows, that he will also reap.  8  For he who sows to his flesh will of the flesh reap corruption, but he who sows to the Spirit will of the Spirit reap everlasting life.</a:t>
            </a:r>
          </a:p>
        </p:txBody>
      </p:sp>
      <p:sp>
        <p:nvSpPr>
          <p:cNvPr id="4" name="Slide Number Placeholder 3"/>
          <p:cNvSpPr>
            <a:spLocks noGrp="1"/>
          </p:cNvSpPr>
          <p:nvPr>
            <p:ph type="sldNum" sz="quarter" idx="5"/>
          </p:nvPr>
        </p:nvSpPr>
        <p:spPr/>
        <p:txBody>
          <a:bodyPr/>
          <a:lstStyle/>
          <a:p>
            <a:fld id="{095BACB4-CE3B-44CE-BBB1-0C0CF3CAC401}" type="slidenum">
              <a:rPr lang="en-US" smtClean="0"/>
              <a:t>12</a:t>
            </a:fld>
            <a:endParaRPr lang="en-US"/>
          </a:p>
        </p:txBody>
      </p:sp>
    </p:spTree>
    <p:extLst>
      <p:ext uri="{BB962C8B-B14F-4D97-AF65-F5344CB8AC3E}">
        <p14:creationId xmlns:p14="http://schemas.microsoft.com/office/powerpoint/2010/main" val="87982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13</a:t>
            </a:fld>
            <a:endParaRPr lang="en-US"/>
          </a:p>
        </p:txBody>
      </p:sp>
    </p:spTree>
    <p:extLst>
      <p:ext uri="{BB962C8B-B14F-4D97-AF65-F5344CB8AC3E}">
        <p14:creationId xmlns:p14="http://schemas.microsoft.com/office/powerpoint/2010/main" val="2474347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Peter 4:3-4 </a:t>
            </a:r>
            <a:r>
              <a:rPr lang="en-US" dirty="0"/>
              <a:t> For we have spent enough of our past lifetime in doing the will of the Gentiles—when we walked in lewdness, lusts, drunkenness, revelries, drinking parties, and abominable idolatries.  4  In regard to these, they think it strange that you do not run with them in the same flood of dissipation, speaking evil of you.</a:t>
            </a:r>
          </a:p>
          <a:p>
            <a:r>
              <a:rPr lang="en-US" b="1" dirty="0"/>
              <a:t>Deuteronomy 28:47-48</a:t>
            </a:r>
            <a:r>
              <a:rPr lang="en-US" dirty="0"/>
              <a:t>  "Because you did not serve the LORD your God with joy and gladness of heart, for the abundance of everything,  48  therefore you shall serve your enemies, whom the LORD will send against you, in hunger, in thirst, in nakedness, and in need of everything; and He will put a yoke of iron on your neck until He has destroyed you.</a:t>
            </a:r>
          </a:p>
        </p:txBody>
      </p:sp>
      <p:sp>
        <p:nvSpPr>
          <p:cNvPr id="4" name="Slide Number Placeholder 3"/>
          <p:cNvSpPr>
            <a:spLocks noGrp="1"/>
          </p:cNvSpPr>
          <p:nvPr>
            <p:ph type="sldNum" sz="quarter" idx="5"/>
          </p:nvPr>
        </p:nvSpPr>
        <p:spPr/>
        <p:txBody>
          <a:bodyPr/>
          <a:lstStyle/>
          <a:p>
            <a:fld id="{095BACB4-CE3B-44CE-BBB1-0C0CF3CAC401}" type="slidenum">
              <a:rPr lang="en-US" smtClean="0"/>
              <a:t>14</a:t>
            </a:fld>
            <a:endParaRPr lang="en-US"/>
          </a:p>
        </p:txBody>
      </p:sp>
    </p:spTree>
    <p:extLst>
      <p:ext uri="{BB962C8B-B14F-4D97-AF65-F5344CB8AC3E}">
        <p14:creationId xmlns:p14="http://schemas.microsoft.com/office/powerpoint/2010/main" val="61124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5BACB4-CE3B-44CE-BBB1-0C0CF3CAC4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07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3</a:t>
            </a:fld>
            <a:endParaRPr lang="en-US"/>
          </a:p>
        </p:txBody>
      </p:sp>
    </p:spTree>
    <p:extLst>
      <p:ext uri="{BB962C8B-B14F-4D97-AF65-F5344CB8AC3E}">
        <p14:creationId xmlns:p14="http://schemas.microsoft.com/office/powerpoint/2010/main" val="65601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Deuteronomy 17:8  "If a matter arises which is too hard for you to judge, between degrees of guilt for bloodshed, between one judgment or another, or between one punishment or another, matters of controversy within your gates, then you shall arise and go up to the place which the LORD your God </a:t>
            </a:r>
            <a:r>
              <a:rPr lang="en-US" err="1"/>
              <a:t>chooses</a:t>
            </a:r>
            <a:r>
              <a:rPr lang="en-US"/>
              <a:t>.  </a:t>
            </a:r>
            <a:r>
              <a:rPr lang="en-US" dirty="0"/>
              <a:t>9  And you shall come to the priests, the Levites, and to the judge there in those days, and inquire of them; they shall pronounce upon you the sentence of judgment. 10  You shall do according to the sentence which they pronounce upon you in that place which the LORD chooses. And you shall be careful to do according to all that they order you. 11  According to the sentence of the law in which they instruct you, according to the judgment which they tell you, you shall do; you shall not turn aside to the right hand or to the left from the sentence which they pronounce upon you. 12  Now the man who acts presumptuously and will not heed the priest who stands to minister there before the LORD your God, or the judge, that man shall die. So you shall put away the evil from Israel.</a:t>
            </a:r>
          </a:p>
        </p:txBody>
      </p:sp>
      <p:sp>
        <p:nvSpPr>
          <p:cNvPr id="4" name="Slide Number Placeholder 3"/>
          <p:cNvSpPr>
            <a:spLocks noGrp="1"/>
          </p:cNvSpPr>
          <p:nvPr>
            <p:ph type="sldNum" sz="quarter" idx="5"/>
          </p:nvPr>
        </p:nvSpPr>
        <p:spPr/>
        <p:txBody>
          <a:bodyPr/>
          <a:lstStyle/>
          <a:p>
            <a:fld id="{095BACB4-CE3B-44CE-BBB1-0C0CF3CAC401}" type="slidenum">
              <a:rPr lang="en-US" smtClean="0"/>
              <a:t>4</a:t>
            </a:fld>
            <a:endParaRPr lang="en-US"/>
          </a:p>
        </p:txBody>
      </p:sp>
    </p:spTree>
    <p:extLst>
      <p:ext uri="{BB962C8B-B14F-4D97-AF65-F5344CB8AC3E}">
        <p14:creationId xmlns:p14="http://schemas.microsoft.com/office/powerpoint/2010/main" val="337299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Isaiah 44:14-18  He cuts down cedars for himself, And takes the cypress and the oak; He secures it for himself among the trees of the forest. He plants a pine, and the rain nourishes it.  15  Then it shall be for a man to burn, For he will take some of it and warm himself; Yes, he kindles it and bakes bread; Indeed he makes a god and worships it; He makes it a carved image, and falls down to it.  16  He burns half of it in the fire; With this half he eats meat; He roasts a roast, and is satisfied. He even warms himself and says, "Ah! I am warm, I have seen the fire."  17  And the rest of it he makes into a god, His carved image. He falls down before it and worships it, Prays to it and says, "Deliver me, for you are my god!"  18  They do not know nor understand; For He has shut their eyes, so that they cannot see, And their hearts, so that they cannot understand.</a:t>
            </a:r>
          </a:p>
          <a:p>
            <a:r>
              <a:rPr lang="en-US" dirty="0"/>
              <a:t>*“Beth </a:t>
            </a:r>
            <a:r>
              <a:rPr lang="en-US" dirty="0" err="1"/>
              <a:t>aven</a:t>
            </a:r>
            <a:r>
              <a:rPr lang="en-US" dirty="0"/>
              <a:t>” = “house of vanity” – This had become the character of “Bethel” = “house of God”</a:t>
            </a:r>
          </a:p>
          <a:p>
            <a:r>
              <a:rPr lang="en-US" dirty="0"/>
              <a:t>Philippians 3:18-19  For many walk, of whom I have told you often, and now tell you even weeping, that they are the enemies of the cross of Christ:  19  whose end is destruction, whose god is their belly, and whose glory is in their shame—who set their mind on earthly things.</a:t>
            </a:r>
          </a:p>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5</a:t>
            </a:fld>
            <a:endParaRPr lang="en-US"/>
          </a:p>
        </p:txBody>
      </p:sp>
    </p:spTree>
    <p:extLst>
      <p:ext uri="{BB962C8B-B14F-4D97-AF65-F5344CB8AC3E}">
        <p14:creationId xmlns:p14="http://schemas.microsoft.com/office/powerpoint/2010/main" val="411493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Deuteronomy 19:14</a:t>
            </a:r>
            <a:r>
              <a:rPr lang="en-US" dirty="0"/>
              <a:t>  "You shall not remove your neighbor's landmark, which the men of old have set, in your inheritance which you will inherit in the land that the LORD your God is giving you to possess.</a:t>
            </a:r>
          </a:p>
          <a:p>
            <a:r>
              <a:rPr lang="en-US" b="1" dirty="0"/>
              <a:t>Deuteronomy 27:17  </a:t>
            </a:r>
            <a:r>
              <a:rPr lang="en-US" dirty="0"/>
              <a:t>'Cursed is the one who moves his neighbor's landmark.' "And all the people shall say, 'Amen!'</a:t>
            </a:r>
          </a:p>
        </p:txBody>
      </p:sp>
      <p:sp>
        <p:nvSpPr>
          <p:cNvPr id="4" name="Slide Number Placeholder 3"/>
          <p:cNvSpPr>
            <a:spLocks noGrp="1"/>
          </p:cNvSpPr>
          <p:nvPr>
            <p:ph type="sldNum" sz="quarter" idx="5"/>
          </p:nvPr>
        </p:nvSpPr>
        <p:spPr/>
        <p:txBody>
          <a:bodyPr/>
          <a:lstStyle/>
          <a:p>
            <a:fld id="{095BACB4-CE3B-44CE-BBB1-0C0CF3CAC401}" type="slidenum">
              <a:rPr lang="en-US" smtClean="0"/>
              <a:t>6</a:t>
            </a:fld>
            <a:endParaRPr lang="en-US"/>
          </a:p>
        </p:txBody>
      </p:sp>
    </p:spTree>
    <p:extLst>
      <p:ext uri="{BB962C8B-B14F-4D97-AF65-F5344CB8AC3E}">
        <p14:creationId xmlns:p14="http://schemas.microsoft.com/office/powerpoint/2010/main" val="100696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24:46 </a:t>
            </a:r>
            <a:r>
              <a:rPr lang="en-US" dirty="0"/>
              <a:t> Then He said to them, "Thus it is written, and thus it was necessary for the Christ to suffer and to rise from the dead the third day,</a:t>
            </a:r>
          </a:p>
          <a:p>
            <a:r>
              <a:rPr lang="en-US" b="1" dirty="0"/>
              <a:t>Ephesians 2:4-6</a:t>
            </a:r>
            <a:r>
              <a:rPr lang="en-US" dirty="0"/>
              <a:t>  But God, who is rich in mercy, because of His great love with which He loved us,  5  even when we were dead in trespasses, made us alive together with Christ (by grace you have been saved),  6  and raised us up together, and made us sit together in the heavenly places in Christ Jesus,</a:t>
            </a:r>
          </a:p>
          <a:p>
            <a:r>
              <a:rPr lang="en-US" b="1" dirty="0"/>
              <a:t>Romans 6:3-4  </a:t>
            </a:r>
            <a:r>
              <a:rPr lang="en-US" dirty="0"/>
              <a:t>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p>
          <a:p>
            <a:r>
              <a:rPr lang="en-US" b="1" dirty="0"/>
              <a:t>Deuteronomy 11:13-14</a:t>
            </a:r>
            <a:r>
              <a:rPr lang="en-US" dirty="0"/>
              <a:t>  'And it shall be that if you earnestly obey My commandments which I command you today, to love the LORD your God and serve Him with all your heart and with all your soul,  14  then I will give you the rain for your land in its season, the early rain and the latter rain, that you may gather in your grain, your new wine, and your oil.</a:t>
            </a:r>
          </a:p>
        </p:txBody>
      </p:sp>
      <p:sp>
        <p:nvSpPr>
          <p:cNvPr id="4" name="Slide Number Placeholder 3"/>
          <p:cNvSpPr>
            <a:spLocks noGrp="1"/>
          </p:cNvSpPr>
          <p:nvPr>
            <p:ph type="sldNum" sz="quarter" idx="5"/>
          </p:nvPr>
        </p:nvSpPr>
        <p:spPr/>
        <p:txBody>
          <a:bodyPr/>
          <a:lstStyle/>
          <a:p>
            <a:fld id="{095BACB4-CE3B-44CE-BBB1-0C0CF3CAC401}" type="slidenum">
              <a:rPr lang="en-US" smtClean="0"/>
              <a:t>7</a:t>
            </a:fld>
            <a:endParaRPr lang="en-US"/>
          </a:p>
        </p:txBody>
      </p:sp>
    </p:spTree>
    <p:extLst>
      <p:ext uri="{BB962C8B-B14F-4D97-AF65-F5344CB8AC3E}">
        <p14:creationId xmlns:p14="http://schemas.microsoft.com/office/powerpoint/2010/main" val="111762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Psalms 51:16-17  </a:t>
            </a:r>
            <a:r>
              <a:rPr lang="en-US" b="0" dirty="0"/>
              <a:t>For You do not desire sacrifice, or else I would give it; You do not delight in burnt offering.  17  The sacrifices of God are a broken spirit, A broken and a contrite heart—These, O God, You will not despise.</a:t>
            </a:r>
          </a:p>
          <a:p>
            <a:r>
              <a:rPr lang="en-US" b="1" dirty="0"/>
              <a:t>Matthew 9:11-13</a:t>
            </a:r>
            <a:r>
              <a:rPr lang="en-US" dirty="0"/>
              <a:t>  And when the Pharisees saw it, they said to His disciples, "Why does your Teacher eat with tax collectors and sinners?"  12  When Jesus heard that, He said to them, "Those who are well have no need of a physician, but those who are sick.  13  But go and learn what this means: 'I DESIRE MERCY AND NOT SACRIFICE.' For I did not come to call the righteous, but sinners, to repentance.“</a:t>
            </a:r>
          </a:p>
          <a:p>
            <a:r>
              <a:rPr lang="en-US" b="1" dirty="0"/>
              <a:t>Matthew 12:7-8 </a:t>
            </a:r>
            <a:r>
              <a:rPr lang="en-US" dirty="0"/>
              <a:t> But if you had known what this means, 'I DESIRE MERCY AND NOT SACRIFICE,' you would not have condemned the guiltless.  8  For the Son of Man is Lord even of the Sabbath."</a:t>
            </a:r>
          </a:p>
        </p:txBody>
      </p:sp>
      <p:sp>
        <p:nvSpPr>
          <p:cNvPr id="4" name="Slide Number Placeholder 3"/>
          <p:cNvSpPr>
            <a:spLocks noGrp="1"/>
          </p:cNvSpPr>
          <p:nvPr>
            <p:ph type="sldNum" sz="quarter" idx="5"/>
          </p:nvPr>
        </p:nvSpPr>
        <p:spPr/>
        <p:txBody>
          <a:bodyPr/>
          <a:lstStyle/>
          <a:p>
            <a:fld id="{095BACB4-CE3B-44CE-BBB1-0C0CF3CAC401}" type="slidenum">
              <a:rPr lang="en-US" smtClean="0"/>
              <a:t>8</a:t>
            </a:fld>
            <a:endParaRPr lang="en-US"/>
          </a:p>
        </p:txBody>
      </p:sp>
    </p:spTree>
    <p:extLst>
      <p:ext uri="{BB962C8B-B14F-4D97-AF65-F5344CB8AC3E}">
        <p14:creationId xmlns:p14="http://schemas.microsoft.com/office/powerpoint/2010/main" val="380129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9</a:t>
            </a:fld>
            <a:endParaRPr lang="en-US"/>
          </a:p>
        </p:txBody>
      </p:sp>
    </p:spTree>
    <p:extLst>
      <p:ext uri="{BB962C8B-B14F-4D97-AF65-F5344CB8AC3E}">
        <p14:creationId xmlns:p14="http://schemas.microsoft.com/office/powerpoint/2010/main" val="23407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19301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161249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20220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134594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42F22A-DFC8-46DF-928A-1BAC18E2DDBC}" type="datetimeFigureOut">
              <a:rPr lang="en-US" smtClean="0"/>
              <a:t>10/5/2019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31866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42F22A-DFC8-46DF-928A-1BAC18E2DDBC}" type="datetimeFigureOut">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218388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42F22A-DFC8-46DF-928A-1BAC18E2DDBC}" type="datetimeFigureOut">
              <a:rPr lang="en-US" smtClean="0"/>
              <a:t>10/5/2019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109500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42F22A-DFC8-46DF-928A-1BAC18E2DDBC}" type="datetimeFigureOut">
              <a:rPr lang="en-US" smtClean="0"/>
              <a:t>10/5/2019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386643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2F22A-DFC8-46DF-928A-1BAC18E2DDBC}" type="datetimeFigureOut">
              <a:rPr lang="en-US" smtClean="0"/>
              <a:t>10/5/2019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11796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42F22A-DFC8-46DF-928A-1BAC18E2DDBC}" type="datetimeFigureOut">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26253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42F22A-DFC8-46DF-928A-1BAC18E2DDBC}" type="datetimeFigureOut">
              <a:rPr lang="en-US" smtClean="0"/>
              <a:t>10/5/2019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02209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2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2F22A-DFC8-46DF-928A-1BAC18E2DDBC}" type="datetimeFigureOut">
              <a:rPr lang="en-US" smtClean="0"/>
              <a:t>10/5/2019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08939-724A-4B40-BF02-8A2B1E48204B}" type="slidenum">
              <a:rPr lang="en-US" smtClean="0"/>
              <a:t>‹#›</a:t>
            </a:fld>
            <a:endParaRPr lang="en-US"/>
          </a:p>
        </p:txBody>
      </p:sp>
    </p:spTree>
    <p:extLst>
      <p:ext uri="{BB962C8B-B14F-4D97-AF65-F5344CB8AC3E}">
        <p14:creationId xmlns:p14="http://schemas.microsoft.com/office/powerpoint/2010/main" val="553598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per, Texture, Old, Structure, Parchment, Yellow, List">
            <a:extLst>
              <a:ext uri="{FF2B5EF4-FFF2-40B4-BE49-F238E27FC236}">
                <a16:creationId xmlns:a16="http://schemas.microsoft.com/office/drawing/2014/main" id="{F6842477-53C1-4AC7-99B7-CDDE1476596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3960DE-37A6-47EE-A383-F24E22CD430F}"/>
              </a:ext>
            </a:extLst>
          </p:cNvPr>
          <p:cNvSpPr>
            <a:spLocks noGrp="1"/>
          </p:cNvSpPr>
          <p:nvPr>
            <p:ph type="ctrTitle"/>
          </p:nvPr>
        </p:nvSpPr>
        <p:spPr>
          <a:xfrm rot="20553074">
            <a:off x="1395287" y="1823979"/>
            <a:ext cx="5859830" cy="2783214"/>
          </a:xfrm>
        </p:spPr>
        <p:txBody>
          <a:bodyPr>
            <a:normAutofit fontScale="90000"/>
          </a:bodyPr>
          <a:lstStyle/>
          <a:p>
            <a:r>
              <a:rPr lang="en-US" sz="7300" dirty="0">
                <a:latin typeface="Old English Text MT" panose="03040902040508030806" pitchFamily="66" charset="0"/>
              </a:rPr>
              <a:t>Major Lessons</a:t>
            </a:r>
            <a:r>
              <a:rPr lang="en-US" sz="5300" dirty="0">
                <a:latin typeface="Old English Text MT" panose="03040902040508030806" pitchFamily="66" charset="0"/>
              </a:rPr>
              <a:t> </a:t>
            </a:r>
            <a:r>
              <a:rPr lang="en-US" dirty="0">
                <a:latin typeface="Old English Text MT" panose="03040902040508030806" pitchFamily="66" charset="0"/>
              </a:rPr>
              <a:t>from the </a:t>
            </a:r>
            <a:br>
              <a:rPr lang="en-US" dirty="0">
                <a:latin typeface="Old English Text MT" panose="03040902040508030806" pitchFamily="66" charset="0"/>
              </a:rPr>
            </a:br>
            <a:r>
              <a:rPr lang="en-US" sz="6700" dirty="0">
                <a:latin typeface="Old English Text MT" panose="03040902040508030806" pitchFamily="66" charset="0"/>
              </a:rPr>
              <a:t>Minor Prophets</a:t>
            </a:r>
            <a:endParaRPr lang="en-US" dirty="0">
              <a:latin typeface="Old English Text MT" panose="03040902040508030806" pitchFamily="66" charset="0"/>
            </a:endParaRPr>
          </a:p>
        </p:txBody>
      </p:sp>
      <p:sp>
        <p:nvSpPr>
          <p:cNvPr id="3" name="Subtitle 2">
            <a:extLst>
              <a:ext uri="{FF2B5EF4-FFF2-40B4-BE49-F238E27FC236}">
                <a16:creationId xmlns:a16="http://schemas.microsoft.com/office/drawing/2014/main" id="{356B1D26-2B45-4DC4-B0FF-0C360B7688DA}"/>
              </a:ext>
            </a:extLst>
          </p:cNvPr>
          <p:cNvSpPr>
            <a:spLocks noGrp="1"/>
          </p:cNvSpPr>
          <p:nvPr>
            <p:ph type="subTitle" idx="1"/>
          </p:nvPr>
        </p:nvSpPr>
        <p:spPr>
          <a:xfrm rot="20515947">
            <a:off x="1590122" y="4460439"/>
            <a:ext cx="6858000" cy="1298926"/>
          </a:xfrm>
        </p:spPr>
        <p:txBody>
          <a:bodyPr/>
          <a:lstStyle/>
          <a:p>
            <a:pPr marL="55563" marR="0" indent="-55563">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Amos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Hosea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Zephaniah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Zechariah</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Feather, Bird Feather, Plume, Plumage, Eagle Feather">
            <a:extLst>
              <a:ext uri="{FF2B5EF4-FFF2-40B4-BE49-F238E27FC236}">
                <a16:creationId xmlns:a16="http://schemas.microsoft.com/office/drawing/2014/main" id="{8D5B4A07-BBDE-453C-917C-FCFCA6CB3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68178">
            <a:off x="3217539" y="4374080"/>
            <a:ext cx="4068147" cy="246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0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753100"/>
          </a:xfrm>
        </p:spPr>
        <p:txBody>
          <a:bodyPr>
            <a:normAutofit/>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Symbols of the fullness of Israel’s Transgression (7:1-16)</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Israel is like an aging man who is losing his strength but is too proud to admit it (7:9-10).</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Ephraim is like a silly dove calling out and flitting about seeking food, heedless of the net (7:11-16)</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God would cast His net and bring her down! (7:12)</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 spoke lies against their redeemer! (7:13)</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 did not cry out to the Lord in time of need (7:14)</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 returned, but not to God (7:15-16)</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 are like a “treacherous bow.”</a:t>
            </a:r>
          </a:p>
          <a:p>
            <a:pPr marL="569913" lvl="1" indent="-284163">
              <a:lnSpc>
                <a:spcPct val="100000"/>
              </a:lnSpc>
              <a:spcBef>
                <a:spcPts val="300"/>
              </a:spcBef>
              <a:tabLst>
                <a:tab pos="-914400" algn="l"/>
              </a:tabLst>
            </a:pPr>
            <a:endParaRPr lang="en-US" sz="32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56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859060"/>
          </a:xfrm>
        </p:spPr>
        <p:txBody>
          <a:bodyPr>
            <a:normAutofit/>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Israel has sown the wind and will reap the whirlwind (8:1-14)</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Assyria will swoop down on  		                           Israel like and eagle on its 			       prey (8:1-3).</a:t>
            </a:r>
          </a:p>
          <a:p>
            <a:pPr marL="285750" indent="-285750">
              <a:lnSpc>
                <a:spcPct val="100000"/>
              </a:lnSpc>
              <a:spcBef>
                <a:spcPts val="300"/>
              </a:spcBef>
              <a:tabLst>
                <a:tab pos="-914400" algn="l"/>
                <a:tab pos="628650" algn="l"/>
              </a:tabLst>
            </a:pPr>
            <a:endParaRPr lang="en-US" sz="3200" dirty="0">
              <a:ea typeface="Times New Roman" panose="02020603050405020304" pitchFamily="18" charset="0"/>
              <a:cs typeface="Times New Roman" panose="02020603050405020304" pitchFamily="18" charset="0"/>
            </a:endParaRPr>
          </a:p>
          <a:p>
            <a:pPr marL="742950" lvl="1" indent="-285750">
              <a:lnSpc>
                <a:spcPct val="100000"/>
              </a:lnSpc>
              <a:spcBef>
                <a:spcPts val="300"/>
              </a:spcBef>
              <a:tabLst>
                <a:tab pos="-914400" algn="l"/>
              </a:tabLst>
            </a:pPr>
            <a:endParaRPr lang="en-US" sz="28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pic>
        <p:nvPicPr>
          <p:cNvPr id="1026" name="Picture 2" descr="Image result for eagle catching fish gif">
            <a:extLst>
              <a:ext uri="{FF2B5EF4-FFF2-40B4-BE49-F238E27FC236}">
                <a16:creationId xmlns:a16="http://schemas.microsoft.com/office/drawing/2014/main" id="{1307A6AE-E0E2-4AC5-ABEF-B6250E25975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04462" y="1648087"/>
            <a:ext cx="3651231" cy="205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73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859060"/>
          </a:xfrm>
        </p:spPr>
        <p:txBody>
          <a:bodyPr>
            <a:normAutofit lnSpcReduction="10000"/>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Israel has sown the wind and will reap the whirlwind (8:1-14)</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Assyria will swoop down on  		                           Israel like and eagle on its 			       prey (8:1-3).</a:t>
            </a:r>
          </a:p>
          <a:p>
            <a:pPr marL="511175" lvl="1" indent="-225425">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Israel would protest that she knew God, but she had transgressed and rebelled!</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Israel’s idols would be shattered in pieces (8:4-6)</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They sow the wind and reap the whirlwind (8:7)</a:t>
            </a:r>
          </a:p>
          <a:p>
            <a:pPr marL="511175" lvl="1" indent="-225425">
              <a:lnSpc>
                <a:spcPct val="100000"/>
              </a:lnSpc>
              <a:spcBef>
                <a:spcPts val="300"/>
              </a:spcBef>
              <a:tabLst>
                <a:tab pos="-914400" algn="l"/>
                <a:tab pos="569913"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sowing of seed always anticipates a yield greater than the sowing” (Bobby Graham).  </a:t>
            </a:r>
            <a:r>
              <a:rPr lang="en-US" sz="2800" i="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They’d sown “the wind” (vanity, emptiness) and would reap less than nothing!  (Proverbs 22:8; Galatians 6:7-8)</a:t>
            </a:r>
          </a:p>
          <a:p>
            <a:pPr marL="285750" indent="-285750">
              <a:lnSpc>
                <a:spcPct val="100000"/>
              </a:lnSpc>
              <a:spcBef>
                <a:spcPts val="300"/>
              </a:spcBef>
              <a:tabLst>
                <a:tab pos="-914400" algn="l"/>
                <a:tab pos="628650" algn="l"/>
              </a:tabLst>
            </a:pPr>
            <a:endParaRPr lang="en-US" sz="3200" dirty="0">
              <a:ea typeface="Times New Roman" panose="02020603050405020304" pitchFamily="18" charset="0"/>
              <a:cs typeface="Times New Roman" panose="02020603050405020304" pitchFamily="18" charset="0"/>
            </a:endParaRPr>
          </a:p>
          <a:p>
            <a:pPr marL="742950" lvl="1" indent="-285750">
              <a:lnSpc>
                <a:spcPct val="100000"/>
              </a:lnSpc>
              <a:spcBef>
                <a:spcPts val="300"/>
              </a:spcBef>
              <a:tabLst>
                <a:tab pos="-914400" algn="l"/>
              </a:tabLst>
            </a:pPr>
            <a:endParaRPr lang="en-US" sz="28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7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859060"/>
          </a:xfrm>
        </p:spPr>
        <p:txBody>
          <a:bodyPr>
            <a:normAutofit/>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Israel has sown the wind and will reap the whirlwind (8:1-14)</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Israel’s fate in captivity</a:t>
            </a:r>
          </a:p>
          <a:p>
            <a:pPr marL="569913" lvl="1" indent="-284163">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She would be swallowed up among the Gentiles (8:8)</a:t>
            </a:r>
          </a:p>
          <a:p>
            <a:pPr marL="569913" lvl="1" indent="-284163">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Like a stubborn, wild donkey, Ephraim would flee her master to seek less favorable conditions – she would “hire lovers” who would become her captors! (8:9-10; Ezekiel 16:28-42).</a:t>
            </a:r>
          </a:p>
          <a:p>
            <a:pPr marL="285750" indent="-285750">
              <a:lnSpc>
                <a:spcPct val="100000"/>
              </a:lnSpc>
              <a:spcBef>
                <a:spcPts val="300"/>
              </a:spcBef>
              <a:tabLst>
                <a:tab pos="-914400" algn="l"/>
                <a:tab pos="628650" algn="l"/>
              </a:tabLst>
            </a:pPr>
            <a:endParaRPr lang="en-US" sz="3200" dirty="0">
              <a:ea typeface="Times New Roman" panose="02020603050405020304" pitchFamily="18" charset="0"/>
              <a:cs typeface="Times New Roman" panose="02020603050405020304" pitchFamily="18" charset="0"/>
            </a:endParaRPr>
          </a:p>
          <a:p>
            <a:pPr marL="742950" lvl="1" indent="-285750">
              <a:lnSpc>
                <a:spcPct val="100000"/>
              </a:lnSpc>
              <a:spcBef>
                <a:spcPts val="300"/>
              </a:spcBef>
              <a:tabLst>
                <a:tab pos="-914400" algn="l"/>
              </a:tabLst>
            </a:pPr>
            <a:endParaRPr lang="en-US" sz="28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51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857840" cy="5859060"/>
          </a:xfrm>
        </p:spPr>
        <p:txBody>
          <a:bodyPr>
            <a:normAutofit/>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Israel has sown the wind and will reap the whirlwind (8:1-14)</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Israel’s false religion ensures its doom</a:t>
            </a:r>
          </a:p>
          <a:p>
            <a:pPr marL="569913" lvl="1" indent="-284163">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Ephraim had erected altars to expiate sin which were themselves sinful! (8:11)</a:t>
            </a:r>
          </a:p>
          <a:p>
            <a:pPr marL="1027113" lvl="2" indent="-284163">
              <a:lnSpc>
                <a:spcPct val="100000"/>
              </a:lnSpc>
              <a:spcBef>
                <a:spcPts val="300"/>
              </a:spcBef>
              <a:tabLst>
                <a:tab pos="-914400" algn="l"/>
                <a:tab pos="628650" algn="l"/>
              </a:tabLst>
            </a:pPr>
            <a:r>
              <a:rPr lang="en-US" sz="2800" i="1" dirty="0">
                <a:ea typeface="Times New Roman" panose="02020603050405020304" pitchFamily="18" charset="0"/>
                <a:cs typeface="Times New Roman" panose="02020603050405020304" pitchFamily="18" charset="0"/>
              </a:rPr>
              <a:t>“Though Ephraim built many altars for sin offerings, these have become altars for sinning.” (NIV)</a:t>
            </a:r>
          </a:p>
          <a:p>
            <a:pPr marL="1027113" lvl="2" indent="-284163">
              <a:lnSpc>
                <a:spcPct val="100000"/>
              </a:lnSpc>
              <a:spcBef>
                <a:spcPts val="300"/>
              </a:spcBef>
              <a:tabLst>
                <a:tab pos="-914400" algn="l"/>
                <a:tab pos="628650" algn="l"/>
              </a:tabLst>
            </a:pPr>
            <a:r>
              <a:rPr lang="en-US" sz="2800" i="1" dirty="0">
                <a:ea typeface="Times New Roman" panose="02020603050405020304" pitchFamily="18" charset="0"/>
                <a:cs typeface="Times New Roman" panose="02020603050405020304" pitchFamily="18" charset="0"/>
              </a:rPr>
              <a:t>False religion does not remove sin; it compounds it!</a:t>
            </a:r>
          </a:p>
          <a:p>
            <a:pPr marL="569913" lvl="1" indent="-284163">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God’s laws were considered strange (8:12; 1 Peter 4:3-4)</a:t>
            </a:r>
          </a:p>
          <a:p>
            <a:pPr marL="569913" lvl="1" indent="-284163">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 response to their self-serving religion, God would send them back to “Egypt” (8:13; Deut. 28:47-48)</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Judah would suffer a similar fate (8:14)</a:t>
            </a:r>
          </a:p>
          <a:p>
            <a:pPr marL="569913" lvl="1" indent="-284163">
              <a:lnSpc>
                <a:spcPct val="100000"/>
              </a:lnSpc>
              <a:spcBef>
                <a:spcPts val="300"/>
              </a:spcBef>
              <a:tabLst>
                <a:tab pos="-914400" algn="l"/>
                <a:tab pos="62865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285750" indent="-285750">
              <a:lnSpc>
                <a:spcPct val="100000"/>
              </a:lnSpc>
              <a:spcBef>
                <a:spcPts val="300"/>
              </a:spcBef>
              <a:tabLst>
                <a:tab pos="-914400" algn="l"/>
                <a:tab pos="628650" algn="l"/>
              </a:tabLst>
            </a:pPr>
            <a:endParaRPr lang="en-US" sz="3200" dirty="0">
              <a:ea typeface="Times New Roman" panose="02020603050405020304" pitchFamily="18" charset="0"/>
              <a:cs typeface="Times New Roman" panose="02020603050405020304" pitchFamily="18" charset="0"/>
            </a:endParaRPr>
          </a:p>
          <a:p>
            <a:pPr marL="742950" lvl="1" indent="-285750">
              <a:lnSpc>
                <a:spcPct val="100000"/>
              </a:lnSpc>
              <a:spcBef>
                <a:spcPts val="300"/>
              </a:spcBef>
              <a:tabLst>
                <a:tab pos="-914400" algn="l"/>
              </a:tabLst>
            </a:pPr>
            <a:endParaRPr lang="en-US" sz="28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15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62BA-A4BF-4081-9E64-B9FDAA2E471D}"/>
              </a:ext>
            </a:extLst>
          </p:cNvPr>
          <p:cNvSpPr>
            <a:spLocks noGrp="1"/>
          </p:cNvSpPr>
          <p:nvPr>
            <p:ph type="title"/>
          </p:nvPr>
        </p:nvSpPr>
        <p:spPr>
          <a:xfrm>
            <a:off x="628650" y="201911"/>
            <a:ext cx="7886700" cy="936625"/>
          </a:xfrm>
        </p:spPr>
        <p:txBody>
          <a:bodyPr/>
          <a:lstStyle/>
          <a:p>
            <a:pPr algn="ctr"/>
            <a:r>
              <a:rPr lang="en-US" dirty="0">
                <a:latin typeface="Tempus Sans ITC" panose="04020404030D07020202" pitchFamily="82" charset="0"/>
              </a:rPr>
              <a:t>Theme of Hosea </a:t>
            </a:r>
          </a:p>
        </p:txBody>
      </p:sp>
      <p:sp>
        <p:nvSpPr>
          <p:cNvPr id="3" name="Content Placeholder 2">
            <a:extLst>
              <a:ext uri="{FF2B5EF4-FFF2-40B4-BE49-F238E27FC236}">
                <a16:creationId xmlns:a16="http://schemas.microsoft.com/office/drawing/2014/main" id="{840BA068-301A-49D0-A82C-1A6BE8D56C2F}"/>
              </a:ext>
            </a:extLst>
          </p:cNvPr>
          <p:cNvSpPr>
            <a:spLocks noGrp="1"/>
          </p:cNvSpPr>
          <p:nvPr>
            <p:ph idx="1"/>
          </p:nvPr>
        </p:nvSpPr>
        <p:spPr>
          <a:xfrm>
            <a:off x="393289" y="942902"/>
            <a:ext cx="8386913" cy="1013717"/>
          </a:xfrm>
        </p:spPr>
        <p:txBody>
          <a:bodyPr>
            <a:noAutofit/>
          </a:bodyPr>
          <a:lstStyle/>
          <a:p>
            <a:pPr marL="0" indent="0" algn="ctr">
              <a:buNone/>
            </a:pPr>
            <a:r>
              <a:rPr lang="en-US" sz="3200" b="1" dirty="0"/>
              <a:t>God’s relentless love for Israel is unrequited by the faithless and adulterous nation.</a:t>
            </a:r>
          </a:p>
        </p:txBody>
      </p:sp>
      <p:sp>
        <p:nvSpPr>
          <p:cNvPr id="4" name="TextBox 3">
            <a:extLst>
              <a:ext uri="{FF2B5EF4-FFF2-40B4-BE49-F238E27FC236}">
                <a16:creationId xmlns:a16="http://schemas.microsoft.com/office/drawing/2014/main" id="{A069CCE2-505E-4BEF-8164-2058550CF5B1}"/>
              </a:ext>
            </a:extLst>
          </p:cNvPr>
          <p:cNvSpPr txBox="1"/>
          <p:nvPr/>
        </p:nvSpPr>
        <p:spPr>
          <a:xfrm>
            <a:off x="363798" y="2243620"/>
            <a:ext cx="4045447" cy="4036490"/>
          </a:xfrm>
          <a:prstGeom prst="rect">
            <a:avLst/>
          </a:prstGeom>
          <a:noFill/>
        </p:spPr>
        <p:txBody>
          <a:bodyPr wrap="square" rtlCol="0">
            <a:spAutoFit/>
          </a:bodyPr>
          <a:lstStyle/>
          <a:p>
            <a:pPr lvl="0" algn="ctr">
              <a:lnSpc>
                <a:spcPct val="90000"/>
              </a:lnSpc>
              <a:defRPr/>
            </a:pPr>
            <a:r>
              <a:rPr lang="en-US" sz="3200" b="1" dirty="0">
                <a:ln w="12700" cmpd="sng">
                  <a:solidFill>
                    <a:srgbClr val="FFC000"/>
                  </a:solidFill>
                  <a:prstDash val="solid"/>
                </a:ln>
                <a:latin typeface="Pristina" panose="03060402040406080204" pitchFamily="66" charset="0"/>
              </a:rPr>
              <a:t>  When the LORD began to speak by Hosea, the LORD said to Hosea: "Go, take yourself a wife of harlotry and children of harlotry, For the land has committed great harlotry by departing from the LORD.“ </a:t>
            </a:r>
          </a:p>
          <a:p>
            <a:pPr lvl="0" algn="ctr">
              <a:lnSpc>
                <a:spcPct val="90000"/>
              </a:lnSpc>
              <a:defRPr/>
            </a:pPr>
            <a:r>
              <a:rPr lang="en-US" sz="2800" b="1" dirty="0">
                <a:ln w="12700" cmpd="sng">
                  <a:solidFill>
                    <a:srgbClr val="FFC000"/>
                  </a:solidFill>
                  <a:prstDash val="solid"/>
                </a:ln>
                <a:latin typeface="Pristina" panose="03060402040406080204" pitchFamily="66" charset="0"/>
              </a:rPr>
              <a:t>Hosea 1:2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1723C8C-9C1B-4A3A-837B-5C4FF971DA97}"/>
              </a:ext>
            </a:extLst>
          </p:cNvPr>
          <p:cNvPicPr>
            <a:picLocks noChangeAspect="1"/>
          </p:cNvPicPr>
          <p:nvPr/>
        </p:nvPicPr>
        <p:blipFill>
          <a:blip r:embed="rId3"/>
          <a:stretch>
            <a:fillRect/>
          </a:stretch>
        </p:blipFill>
        <p:spPr>
          <a:xfrm>
            <a:off x="4734755" y="2299296"/>
            <a:ext cx="4045447" cy="39251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4757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79992"/>
            <a:ext cx="7886700" cy="844242"/>
          </a:xfrm>
        </p:spPr>
        <p:txBody>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Outline of Hosea</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206478" y="786582"/>
            <a:ext cx="8835922" cy="6071418"/>
          </a:xfrm>
        </p:spPr>
        <p:txBody>
          <a:bodyPr>
            <a:normAutofit/>
          </a:bodyPr>
          <a:lstStyle/>
          <a:p>
            <a:pPr marL="344488" marR="0" indent="-344488">
              <a:lnSpc>
                <a:spcPct val="100000"/>
              </a:lnSpc>
              <a:spcBef>
                <a:spcPts val="0"/>
              </a:spcBef>
              <a:spcAft>
                <a:spcPts val="0"/>
              </a:spcAft>
              <a:buNone/>
              <a:tabLst>
                <a:tab pos="-914400" algn="l"/>
              </a:tabLst>
            </a:pPr>
            <a:r>
              <a:rPr lang="en-US" sz="3200" b="1" dirty="0">
                <a:ea typeface="Times New Roman" panose="02020603050405020304" pitchFamily="18" charset="0"/>
                <a:cs typeface="Times New Roman" panose="02020603050405020304" pitchFamily="18" charset="0"/>
              </a:rPr>
              <a:t>I.  God’s love and Israel's adultery, illustrated by Hosea's experience with a wife of harlotry (1-3)</a:t>
            </a:r>
          </a:p>
          <a:p>
            <a:pPr marL="914400" lvl="1" indent="-569913">
              <a:lnSpc>
                <a:spcPct val="100000"/>
              </a:lnSpc>
              <a:spcBef>
                <a:spcPts val="0"/>
              </a:spcBef>
              <a:buNone/>
              <a:tabLst>
                <a:tab pos="-914400" algn="l"/>
                <a:tab pos="796925" algn="l"/>
              </a:tabLst>
            </a:pPr>
            <a:r>
              <a:rPr lang="en-US" sz="2800" dirty="0">
                <a:ea typeface="Times New Roman" panose="02020603050405020304" pitchFamily="18" charset="0"/>
                <a:cs typeface="Times New Roman" panose="02020603050405020304" pitchFamily="18" charset="0"/>
              </a:rPr>
              <a:t> A. Hosea's adulterous wife Gomer (chapter 1).</a:t>
            </a:r>
          </a:p>
          <a:p>
            <a:pPr marL="914400" lvl="1" indent="-569913">
              <a:lnSpc>
                <a:spcPct val="100000"/>
              </a:lnSpc>
              <a:spcBef>
                <a:spcPts val="0"/>
              </a:spcBef>
              <a:buNone/>
              <a:tabLst>
                <a:tab pos="-914400" algn="l"/>
                <a:tab pos="796925" algn="l"/>
              </a:tabLst>
            </a:pPr>
            <a:r>
              <a:rPr lang="en-US" sz="2800" dirty="0">
                <a:ea typeface="Times New Roman" panose="02020603050405020304" pitchFamily="18" charset="0"/>
                <a:cs typeface="Times New Roman" panose="02020603050405020304" pitchFamily="18" charset="0"/>
              </a:rPr>
              <a:t> B. God's adulterous wife Israel (chapter 2).</a:t>
            </a:r>
          </a:p>
          <a:p>
            <a:pPr marL="796925" lvl="1" indent="-452438">
              <a:lnSpc>
                <a:spcPct val="100000"/>
              </a:lnSpc>
              <a:spcBef>
                <a:spcPts val="0"/>
              </a:spcBef>
              <a:buNone/>
              <a:tabLst>
                <a:tab pos="-914400" algn="l"/>
                <a:tab pos="796925" algn="l"/>
              </a:tabLst>
            </a:pPr>
            <a:r>
              <a:rPr lang="en-US" sz="2800" dirty="0">
                <a:ea typeface="Times New Roman" panose="02020603050405020304" pitchFamily="18" charset="0"/>
                <a:cs typeface="Times New Roman" panose="02020603050405020304" pitchFamily="18" charset="0"/>
              </a:rPr>
              <a:t> C. Hosea's "tough love" restores his wife, as God's love would restore Israel (chapter 3).</a:t>
            </a:r>
          </a:p>
          <a:p>
            <a:pPr marL="403225" marR="0" indent="-403225">
              <a:lnSpc>
                <a:spcPct val="100000"/>
              </a:lnSpc>
              <a:spcBef>
                <a:spcPts val="0"/>
              </a:spcBef>
              <a:spcAft>
                <a:spcPts val="0"/>
              </a:spcAft>
              <a:buNone/>
              <a:tabLst>
                <a:tab pos="-914400" algn="l"/>
              </a:tabLst>
            </a:pPr>
            <a:r>
              <a:rPr lang="en-US" sz="3200" b="1" dirty="0">
                <a:ea typeface="Times New Roman" panose="02020603050405020304" pitchFamily="18" charset="0"/>
                <a:cs typeface="Times New Roman" panose="02020603050405020304" pitchFamily="18" charset="0"/>
              </a:rPr>
              <a:t>II. Prophetic discourses on adulterous Israel and her faithful God (4-13)</a:t>
            </a:r>
          </a:p>
          <a:p>
            <a:pPr marL="403225" lvl="1" indent="-58738">
              <a:lnSpc>
                <a:spcPct val="100000"/>
              </a:lnSpc>
              <a:spcBef>
                <a:spcPts val="0"/>
              </a:spcBef>
              <a:buNone/>
              <a:tabLst>
                <a:tab pos="-914400" algn="l"/>
              </a:tabLst>
            </a:pPr>
            <a:r>
              <a:rPr lang="en-US" sz="2800" dirty="0">
                <a:ea typeface="Times New Roman" panose="02020603050405020304" pitchFamily="18" charset="0"/>
                <a:cs typeface="Times New Roman" panose="02020603050405020304" pitchFamily="18" charset="0"/>
              </a:rPr>
              <a:t> A. Israel's sins detailed (chapters 4-8).</a:t>
            </a:r>
          </a:p>
          <a:p>
            <a:pPr marL="403225" lvl="1" indent="-58738">
              <a:lnSpc>
                <a:spcPct val="100000"/>
              </a:lnSpc>
              <a:spcBef>
                <a:spcPts val="0"/>
              </a:spcBef>
              <a:buNone/>
              <a:tabLst>
                <a:tab pos="-914400" algn="l"/>
              </a:tabLst>
            </a:pPr>
            <a:r>
              <a:rPr lang="en-US" sz="2800" dirty="0">
                <a:ea typeface="Times New Roman" panose="02020603050405020304" pitchFamily="18" charset="0"/>
                <a:cs typeface="Times New Roman" panose="02020603050405020304" pitchFamily="18" charset="0"/>
              </a:rPr>
              <a:t> B. Israel's punishment determined (chapters 9-11).</a:t>
            </a:r>
          </a:p>
          <a:p>
            <a:pPr marL="747713" lvl="1" indent="-403225">
              <a:lnSpc>
                <a:spcPct val="100000"/>
              </a:lnSpc>
              <a:spcBef>
                <a:spcPts val="0"/>
              </a:spcBef>
              <a:buNone/>
              <a:tabLst>
                <a:tab pos="-914400" algn="l"/>
              </a:tabLst>
            </a:pPr>
            <a:r>
              <a:rPr lang="en-US" sz="2800" dirty="0">
                <a:ea typeface="Times New Roman" panose="02020603050405020304" pitchFamily="18" charset="0"/>
                <a:cs typeface="Times New Roman" panose="02020603050405020304" pitchFamily="18" charset="0"/>
              </a:rPr>
              <a:t> C. Israel's continuing sin provokes a jealous and loving God (chapters 12-13).</a:t>
            </a:r>
          </a:p>
          <a:p>
            <a:pPr marL="0" marR="0" indent="0">
              <a:lnSpc>
                <a:spcPct val="100000"/>
              </a:lnSpc>
              <a:spcBef>
                <a:spcPts val="0"/>
              </a:spcBef>
              <a:spcAft>
                <a:spcPts val="0"/>
              </a:spcAft>
              <a:buNone/>
              <a:tabLst>
                <a:tab pos="-914400" algn="l"/>
              </a:tabLst>
            </a:pPr>
            <a:r>
              <a:rPr lang="en-US" sz="3200" b="1" dirty="0">
                <a:ea typeface="Times New Roman" panose="02020603050405020304" pitchFamily="18" charset="0"/>
                <a:cs typeface="Times New Roman" panose="02020603050405020304" pitchFamily="18" charset="0"/>
              </a:rPr>
              <a:t>III. Israel's restoration decreed (14)</a:t>
            </a:r>
          </a:p>
          <a:p>
            <a:endParaRPr lang="en-US" dirty="0"/>
          </a:p>
        </p:txBody>
      </p:sp>
    </p:spTree>
    <p:extLst>
      <p:ext uri="{BB962C8B-B14F-4D97-AF65-F5344CB8AC3E}">
        <p14:creationId xmlns:p14="http://schemas.microsoft.com/office/powerpoint/2010/main" val="266669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218358" y="1104900"/>
            <a:ext cx="8768326" cy="5753100"/>
          </a:xfrm>
        </p:spPr>
        <p:txBody>
          <a:bodyPr>
            <a:normAutofit/>
          </a:bodyPr>
          <a:lstStyle/>
          <a:p>
            <a:pPr marL="0" marR="0" indent="0">
              <a:lnSpc>
                <a:spcPct val="100000"/>
              </a:lnSpc>
              <a:spcBef>
                <a:spcPts val="0"/>
              </a:spcBef>
              <a:spcAft>
                <a:spcPts val="0"/>
              </a:spcAft>
              <a:buNone/>
              <a:tabLst>
                <a:tab pos="-914400" algn="l"/>
              </a:tabLst>
            </a:pPr>
            <a:r>
              <a:rPr lang="en-US" sz="3200" b="1" dirty="0">
                <a:ea typeface="Times New Roman" panose="02020603050405020304" pitchFamily="18" charset="0"/>
                <a:cs typeface="Times New Roman" panose="02020603050405020304" pitchFamily="18" charset="0"/>
              </a:rPr>
              <a:t>There is no truth, mercy, or knowledge of God  (4:1-19)</a:t>
            </a:r>
          </a:p>
          <a:p>
            <a:pPr>
              <a:lnSpc>
                <a:spcPct val="100000"/>
              </a:lnSpc>
              <a:spcBef>
                <a:spcPts val="0"/>
              </a:spcBef>
              <a:tabLst>
                <a:tab pos="-914400" algn="l"/>
              </a:tabLst>
            </a:pPr>
            <a:r>
              <a:rPr lang="en-US" sz="3200" dirty="0">
                <a:ea typeface="Times New Roman" panose="02020603050405020304" pitchFamily="18" charset="0"/>
                <a:cs typeface="Times New Roman" panose="02020603050405020304" pitchFamily="18" charset="0"/>
              </a:rPr>
              <a:t>Immorality and violence are rampant (4:1-5)</a:t>
            </a:r>
          </a:p>
          <a:p>
            <a:pPr marL="457200" lvl="1">
              <a:lnSpc>
                <a:spcPct val="100000"/>
              </a:lnSpc>
              <a:spcBef>
                <a:spcPts val="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land and its creatures will feel the affects (4:3).</a:t>
            </a:r>
          </a:p>
          <a:p>
            <a:pPr marL="457200" lvl="1">
              <a:lnSpc>
                <a:spcPct val="100000"/>
              </a:lnSpc>
              <a:spcBef>
                <a:spcPts val="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No one had the moral high ground; no one could rebuke another for all were at odds with God-ordained justice (Like those who contend with the priest, Deut. 17:8-12). </a:t>
            </a:r>
          </a:p>
          <a:p>
            <a:pPr marL="225425" indent="-225425">
              <a:lnSpc>
                <a:spcPct val="100000"/>
              </a:lnSpc>
              <a:spcBef>
                <a:spcPts val="0"/>
              </a:spcBef>
              <a:tabLst>
                <a:tab pos="-914400" algn="l"/>
              </a:tabLst>
            </a:pPr>
            <a:r>
              <a:rPr lang="en-US" sz="3200" dirty="0">
                <a:ea typeface="Times New Roman" panose="02020603050405020304" pitchFamily="18" charset="0"/>
                <a:cs typeface="Times New Roman" panose="02020603050405020304" pitchFamily="18" charset="0"/>
              </a:rPr>
              <a:t>“My people are destroyed for lack of knowledge” (4:6-10) </a:t>
            </a:r>
          </a:p>
          <a:p>
            <a:pPr marL="682625" lvl="1" indent="-225425">
              <a:lnSpc>
                <a:spcPct val="100000"/>
              </a:lnSpc>
              <a:spcBef>
                <a:spcPts val="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priests and the people were ignorant of God’s law and had set their hearts on iniquity.</a:t>
            </a:r>
          </a:p>
          <a:p>
            <a:pPr marL="682625" lvl="1" indent="-225425">
              <a:lnSpc>
                <a:spcPct val="100000"/>
              </a:lnSpc>
              <a:spcBef>
                <a:spcPts val="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God would “reward them for their deeds” (4:9).</a:t>
            </a:r>
          </a:p>
          <a:p>
            <a:pPr marL="520700" lvl="1" indent="-342900">
              <a:lnSpc>
                <a:spcPct val="100000"/>
              </a:lnSpc>
              <a:spcBef>
                <a:spcPts val="0"/>
              </a:spcBef>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05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218358" y="1104900"/>
            <a:ext cx="8768326" cy="5753100"/>
          </a:xfrm>
        </p:spPr>
        <p:txBody>
          <a:bodyPr>
            <a:normAutofit/>
          </a:bodyPr>
          <a:lstStyle/>
          <a:p>
            <a:pPr marL="0" marR="0" indent="0">
              <a:lnSpc>
                <a:spcPct val="100000"/>
              </a:lnSpc>
              <a:spcBef>
                <a:spcPts val="0"/>
              </a:spcBef>
              <a:spcAft>
                <a:spcPts val="0"/>
              </a:spcAft>
              <a:buNone/>
              <a:tabLst>
                <a:tab pos="-914400" algn="l"/>
              </a:tabLst>
            </a:pPr>
            <a:r>
              <a:rPr lang="en-US" sz="3200" b="1" dirty="0">
                <a:ea typeface="Times New Roman" panose="02020603050405020304" pitchFamily="18" charset="0"/>
                <a:cs typeface="Times New Roman" panose="02020603050405020304" pitchFamily="18" charset="0"/>
              </a:rPr>
              <a:t>There is no truth, mercy, or knowledge of God  (4:1-19)</a:t>
            </a:r>
          </a:p>
          <a:p>
            <a:pPr marL="285750" indent="-285750">
              <a:lnSpc>
                <a:spcPct val="100000"/>
              </a:lnSpc>
              <a:spcBef>
                <a:spcPts val="0"/>
              </a:spcBef>
              <a:tabLst>
                <a:tab pos="-914400" algn="l"/>
              </a:tabLst>
            </a:pPr>
            <a:r>
              <a:rPr lang="en-US" sz="3200" dirty="0">
                <a:ea typeface="Times New Roman" panose="02020603050405020304" pitchFamily="18" charset="0"/>
                <a:cs typeface="Times New Roman" panose="02020603050405020304" pitchFamily="18" charset="0"/>
              </a:rPr>
              <a:t>A spirit of harlotry prevailed throughout the land (4:11-14)</a:t>
            </a:r>
          </a:p>
          <a:p>
            <a:pPr marL="457200" lvl="1">
              <a:lnSpc>
                <a:spcPct val="100000"/>
              </a:lnSpc>
              <a:spcBef>
                <a:spcPts val="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People were enslaved by it as by alcohol (4:11, 18)</a:t>
            </a:r>
          </a:p>
          <a:p>
            <a:pPr marL="457200" lvl="1">
              <a:lnSpc>
                <a:spcPct val="100000"/>
              </a:lnSpc>
              <a:spcBef>
                <a:spcPts val="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 sought idols instead of God  (4:12; Isa. 44:14-18)</a:t>
            </a:r>
          </a:p>
          <a:p>
            <a:pPr marL="457200" lvl="1">
              <a:lnSpc>
                <a:spcPct val="100000"/>
              </a:lnSpc>
              <a:spcBef>
                <a:spcPts val="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 enjoyed a religion of sensual pleasure; women and men were equally guilty (4:13-14)</a:t>
            </a:r>
          </a:p>
          <a:p>
            <a:pPr marL="285750" indent="-285750">
              <a:lnSpc>
                <a:spcPct val="100000"/>
              </a:lnSpc>
              <a:spcBef>
                <a:spcPts val="0"/>
              </a:spcBef>
              <a:tabLst>
                <a:tab pos="-914400" algn="l"/>
              </a:tabLst>
            </a:pPr>
            <a:r>
              <a:rPr lang="en-US" sz="3200" dirty="0">
                <a:ea typeface="Times New Roman" panose="02020603050405020304" pitchFamily="18" charset="0"/>
                <a:cs typeface="Times New Roman" panose="02020603050405020304" pitchFamily="18" charset="0"/>
              </a:rPr>
              <a:t>Judah is warned not to offend like Israel (4:15-19)</a:t>
            </a:r>
          </a:p>
          <a:p>
            <a:pPr marL="461963" lvl="1" indent="-236538">
              <a:lnSpc>
                <a:spcPct val="100000"/>
              </a:lnSpc>
              <a:spcBef>
                <a:spcPts val="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name of the LORD must not be invoked in the places of idol worship [Note: Beth </a:t>
            </a:r>
            <a:r>
              <a:rPr lang="en-US" sz="2800" i="1" dirty="0" err="1">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Aven</a:t>
            </a: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house of vanity]</a:t>
            </a:r>
          </a:p>
          <a:p>
            <a:pPr marL="461963" lvl="1" indent="-236538">
              <a:lnSpc>
                <a:spcPct val="100000"/>
              </a:lnSpc>
              <a:spcBef>
                <a:spcPts val="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glory of the rulers was their shame (cf. Phil. 3:18-19)</a:t>
            </a: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43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218358" y="1104900"/>
            <a:ext cx="8768326" cy="5753100"/>
          </a:xfrm>
        </p:spPr>
        <p:txBody>
          <a:bodyPr>
            <a:normAutofit fontScale="92500" lnSpcReduction="10000"/>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Priests &amp; Kings would be judged for ensnaring souls and for their insolent pride (5:1-15)</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The Lord is fully aware of the harlotry of Israel, Ephraim, and Judah (5:1-5)</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They will seek the Lord, but not find Him (5:6)</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Sudden destruction is upon them (5:7-9)</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The rulers of Judah are like those who remove a landmark, and Ephraim has “walked by human precept” (5:10-11; Deut. 19:14; 27:17)</a:t>
            </a:r>
          </a:p>
          <a:p>
            <a:pPr marL="569913" lvl="1" indent="-284163">
              <a:lnSpc>
                <a:spcPct val="100000"/>
              </a:lnSpc>
              <a:spcBef>
                <a:spcPts val="300"/>
              </a:spcBef>
              <a:tabLst>
                <a:tab pos="-914400" algn="l"/>
              </a:tabLst>
            </a:pPr>
            <a:r>
              <a:rPr lang="en-US" sz="30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When they saw they were decaying, they reached out to foreign nations instead of God (5:12-13)</a:t>
            </a:r>
          </a:p>
          <a:p>
            <a:pPr marL="569913" lvl="1" indent="-284163">
              <a:lnSpc>
                <a:spcPct val="100000"/>
              </a:lnSpc>
              <a:spcBef>
                <a:spcPts val="300"/>
              </a:spcBef>
              <a:tabLst>
                <a:tab pos="-914400" algn="l"/>
              </a:tabLst>
            </a:pPr>
            <a:r>
              <a:rPr lang="en-US" sz="30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Like a Lion, God would rip them to shreds till they acknowledged their offense (5:14-15)</a:t>
            </a:r>
          </a:p>
          <a:p>
            <a:pPr marL="285750" indent="-285750">
              <a:lnSpc>
                <a:spcPct val="100000"/>
              </a:lnSpc>
              <a:spcBef>
                <a:spcPts val="0"/>
              </a:spcBef>
              <a:tabLst>
                <a:tab pos="-914400" algn="l"/>
              </a:tabLst>
            </a:pPr>
            <a:endParaRPr lang="en-US" sz="3200" dirty="0">
              <a:ea typeface="Times New Roman" panose="02020603050405020304" pitchFamily="18" charset="0"/>
              <a:cs typeface="Times New Roman" panose="02020603050405020304" pitchFamily="18" charset="0"/>
            </a:endParaRPr>
          </a:p>
          <a:p>
            <a:pPr marL="285750" indent="-285750">
              <a:lnSpc>
                <a:spcPct val="100000"/>
              </a:lnSpc>
              <a:spcBef>
                <a:spcPts val="0"/>
              </a:spcBef>
              <a:tabLst>
                <a:tab pos="-914400" algn="l"/>
              </a:tabLst>
            </a:pPr>
            <a:endParaRPr lang="en-US" sz="32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16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753100"/>
          </a:xfrm>
        </p:spPr>
        <p:txBody>
          <a:bodyPr>
            <a:normAutofit/>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Hosea’s appeal to return to the Lord is contrasted with Israel’s unfaithfulness (6:1-11)</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Hosea appeals to Israel to return to God on the basis that God would heal and revive her (6:1-3)</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reference to being raised on the third day is primarily symbolic (as in the Valley of Dry Bones vision of Ezekiel 37:1-10).</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There may be an oblique Messianic reference – Christ raised on the third day, and His people ultimately raised with Him (Luke 24:46; Eph. 2:4-6; Rom 6:3-4).</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early and the latter rain had indeed been promised to those who truly sought the Lord (Deut. 11:11-14).</a:t>
            </a:r>
          </a:p>
          <a:p>
            <a:pPr marL="285750" indent="-285750">
              <a:lnSpc>
                <a:spcPct val="100000"/>
              </a:lnSpc>
              <a:spcBef>
                <a:spcPts val="0"/>
              </a:spcBef>
              <a:tabLst>
                <a:tab pos="-914400" algn="l"/>
              </a:tabLst>
            </a:pPr>
            <a:endParaRPr lang="en-US" sz="3200" dirty="0">
              <a:ea typeface="Times New Roman" panose="02020603050405020304" pitchFamily="18" charset="0"/>
              <a:cs typeface="Times New Roman" panose="02020603050405020304" pitchFamily="18" charset="0"/>
            </a:endParaRPr>
          </a:p>
          <a:p>
            <a:pPr marL="285750" indent="-285750">
              <a:lnSpc>
                <a:spcPct val="100000"/>
              </a:lnSpc>
              <a:spcBef>
                <a:spcPts val="0"/>
              </a:spcBef>
              <a:tabLst>
                <a:tab pos="-914400" algn="l"/>
              </a:tabLst>
            </a:pPr>
            <a:endParaRPr lang="en-US" sz="32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98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753100"/>
          </a:xfrm>
        </p:spPr>
        <p:txBody>
          <a:bodyPr>
            <a:normAutofit fontScale="92500" lnSpcReduction="10000"/>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Hosea’s appeal to return to the Lord is contrasted with Israel’s unfaithfulness (6:1-11)</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Israel was as faithless as a morning cloud                           (6:4, Jude 12)</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God’s judgment was just and firm (6:5)</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God desired mercy and knowledge from Israel more than sacrifice and offerings (6:6; cf. Psalm 51:16-17; Matthew 9:11-13; 12:7-8)</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Like Adam (men, NKJV), Israel had broken covenant and must be expelled from the land (6:7-10)</a:t>
            </a:r>
          </a:p>
          <a:p>
            <a:pPr marL="511175" lvl="1" indent="-225425">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Cities of refuge had become havens for robbers, thieves and murderers! </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Judah would also reap what it had sown (6:11)</a:t>
            </a:r>
          </a:p>
          <a:p>
            <a:pPr marL="285750" indent="-285750">
              <a:lnSpc>
                <a:spcPct val="100000"/>
              </a:lnSpc>
              <a:spcBef>
                <a:spcPts val="0"/>
              </a:spcBef>
              <a:tabLst>
                <a:tab pos="-914400" algn="l"/>
              </a:tabLst>
            </a:pPr>
            <a:endParaRPr lang="en-US" sz="32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14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753100"/>
          </a:xfrm>
        </p:spPr>
        <p:txBody>
          <a:bodyPr>
            <a:normAutofit/>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Symbols of the fullness of Israel’s Transgression (7:1-16)</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God’s desire to heal Israel was thwarted by the pleasure that her rulers and citizens took in wickedness (7:1-3)</a:t>
            </a:r>
          </a:p>
          <a:p>
            <a:pPr marL="511175" lvl="1" indent="-225425">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God does not forget wickedness when there is no repentance! </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Evil influences were working throughout Israel like  heat in dough that is carefully prepared (7:4-8)</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Note: Four of the last six kings of Israel were murdered (2 Kings 15)</a:t>
            </a:r>
          </a:p>
          <a:p>
            <a:pPr marL="285750" indent="-285750">
              <a:lnSpc>
                <a:spcPct val="100000"/>
              </a:lnSpc>
              <a:spcBef>
                <a:spcPts val="0"/>
              </a:spcBef>
              <a:tabLst>
                <a:tab pos="-914400" algn="l"/>
              </a:tabLst>
            </a:pPr>
            <a:endParaRPr lang="en-US" sz="32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64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1209</Words>
  <Application>Microsoft Office PowerPoint</Application>
  <PresentationFormat>On-screen Show (4:3)</PresentationFormat>
  <Paragraphs>143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Old English Text MT</vt:lpstr>
      <vt:lpstr>Pristina</vt:lpstr>
      <vt:lpstr>Tempus Sans ITC</vt:lpstr>
      <vt:lpstr>Office Theme</vt:lpstr>
      <vt:lpstr>Major Lessons from the  Minor Prophets</vt:lpstr>
      <vt:lpstr>Theme of Hosea </vt:lpstr>
      <vt:lpstr>Outline of Hosea</vt:lpstr>
      <vt:lpstr>The Lord’s Charges Against Israel</vt:lpstr>
      <vt:lpstr>The Lord’s Charges Against Israel</vt:lpstr>
      <vt:lpstr>The Lord’s Charges Against Israel</vt:lpstr>
      <vt:lpstr>The Lord’s Charges Against Israel</vt:lpstr>
      <vt:lpstr>The Lord’s Charges Against Israel</vt:lpstr>
      <vt:lpstr>The Lord’s Charges Against Israel</vt:lpstr>
      <vt:lpstr>The Lord’s Charges Against Israel</vt:lpstr>
      <vt:lpstr>The Lord’s Charges Against Israel</vt:lpstr>
      <vt:lpstr>The Lord’s Charges Against Israel</vt:lpstr>
      <vt:lpstr>The Lord’s Charges Against Israel</vt:lpstr>
      <vt:lpstr>The Lord’s Charges Against Israel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Lessons from the  Minor Prophets</dc:title>
  <dc:creator>Eastside Enlightener</dc:creator>
  <cp:lastModifiedBy>Eastside Enlightener</cp:lastModifiedBy>
  <cp:revision>78</cp:revision>
  <cp:lastPrinted>2019-10-05T00:42:17Z</cp:lastPrinted>
  <dcterms:created xsi:type="dcterms:W3CDTF">2019-09-19T19:32:06Z</dcterms:created>
  <dcterms:modified xsi:type="dcterms:W3CDTF">2019-10-05T15:06:42Z</dcterms:modified>
</cp:coreProperties>
</file>