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3" r:id="rId2"/>
    <p:sldId id="256" r:id="rId3"/>
    <p:sldId id="270" r:id="rId4"/>
    <p:sldId id="273" r:id="rId5"/>
    <p:sldId id="274" r:id="rId6"/>
    <p:sldId id="271" r:id="rId7"/>
    <p:sldId id="269" r:id="rId8"/>
    <p:sldId id="268" r:id="rId9"/>
    <p:sldId id="267" r:id="rId10"/>
  </p:sldIdLst>
  <p:sldSz cx="9144000" cy="6858000" type="screen4x3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ABA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121" cy="4669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313" y="0"/>
            <a:ext cx="2971121" cy="4669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9386B-CCD4-47D5-8113-16C53AF8A0B5}" type="datetimeFigureOut">
              <a:rPr lang="en-US" smtClean="0"/>
              <a:t>6/19/2022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3500" y="1163638"/>
            <a:ext cx="4191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644" y="4482217"/>
            <a:ext cx="5486713" cy="3667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6900"/>
            <a:ext cx="2971121" cy="4669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313" y="8846900"/>
            <a:ext cx="2971121" cy="4669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17D65-88C8-48EF-916C-9697170C1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Explain the image of </a:t>
            </a:r>
            <a:r>
              <a:rPr lang="en-US" b="1" dirty="0"/>
              <a:t>Daniel 2</a:t>
            </a:r>
            <a:r>
              <a:rPr lang="en-US" dirty="0"/>
              <a:t>…</a:t>
            </a: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89215D-88F1-411B-A510-F370FD30C86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10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36B00A-CEA1-476E-819B-FD8D00FA39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931" y="136524"/>
            <a:ext cx="5638068" cy="1824405"/>
          </a:xfrm>
        </p:spPr>
        <p:txBody>
          <a:bodyPr anchor="b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8276" y="4009292"/>
            <a:ext cx="5345723" cy="2104171"/>
          </a:xfr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68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7CB9E6-FD9F-4CC1-9488-7C2E42AE38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1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F9F570-5F64-4EC2-87EA-DC65284E4A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56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7985CB-9157-4CE4-8520-8582D31784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59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EB17BD5-2832-4F41-8ABD-5AEC9A5834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10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37DE38-4F29-40D2-A143-C63B579527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7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050FC4-C10E-4EF2-AE5A-44B69C57BC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52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4C2151-1037-4C71-8301-EE30EEC602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7270D1-A08B-4BA2-B36B-2A722380A9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25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E42BF3-E36E-46AB-BF78-3D9AD6A928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3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60755B-EA14-4AC3-B1CC-7C8FA07FFE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37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B8DFA-25AC-4D12-8A7C-78DD7009CDF5}" type="datetimeFigureOut">
              <a:rPr lang="en-US" smtClean="0"/>
              <a:t>6/19/2022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00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A5707416-B696-432C-8C19-3F68C30DE3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6" y="4293383"/>
            <a:ext cx="5345723" cy="2104171"/>
          </a:xfrm>
        </p:spPr>
        <p:txBody>
          <a:bodyPr/>
          <a:lstStyle/>
          <a:p>
            <a:r>
              <a:rPr lang="en-US" dirty="0"/>
              <a:t>Our Attitude Concerning Civil Government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7BF7A2E-F7E4-482C-8089-3ADDE8804B49}"/>
              </a:ext>
            </a:extLst>
          </p:cNvPr>
          <p:cNvSpPr txBox="1">
            <a:spLocks/>
          </p:cNvSpPr>
          <p:nvPr/>
        </p:nvSpPr>
        <p:spPr>
          <a:xfrm>
            <a:off x="3861899" y="2376914"/>
            <a:ext cx="5345723" cy="2104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Class will begin in:</a:t>
            </a:r>
          </a:p>
          <a:p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74E6A12-27FF-4D93-810E-E5CB5411C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931" y="136524"/>
            <a:ext cx="5638068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</p:spTree>
    <p:extLst>
      <p:ext uri="{BB962C8B-B14F-4D97-AF65-F5344CB8AC3E}">
        <p14:creationId xmlns:p14="http://schemas.microsoft.com/office/powerpoint/2010/main" val="292472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F7547-269A-4BB1-B070-2801E258EC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Our Attitude Concerning Civil Government</a:t>
            </a:r>
          </a:p>
        </p:txBody>
      </p:sp>
    </p:spTree>
    <p:extLst>
      <p:ext uri="{BB962C8B-B14F-4D97-AF65-F5344CB8AC3E}">
        <p14:creationId xmlns:p14="http://schemas.microsoft.com/office/powerpoint/2010/main" val="854685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5A6E1-4E8D-69F7-7AE3-E0393DEA5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0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Civil Government? – Does that affect me as a Christian?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FF484-C6F2-1DE1-63D7-844F7C4F0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1577049"/>
            <a:ext cx="8309499" cy="485038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000" dirty="0"/>
              <a:t>God has Ordained Civil Government</a:t>
            </a:r>
          </a:p>
          <a:p>
            <a:pPr lvl="1"/>
            <a:r>
              <a:rPr lang="en-US" sz="3100" dirty="0"/>
              <a:t>God rules over the rise and fall of Nations</a:t>
            </a:r>
          </a:p>
          <a:p>
            <a:pPr lvl="2"/>
            <a:r>
              <a:rPr lang="en-US" sz="3100" dirty="0"/>
              <a:t>Daniel 2</a:t>
            </a:r>
          </a:p>
        </p:txBody>
      </p:sp>
    </p:spTree>
    <p:extLst>
      <p:ext uri="{BB962C8B-B14F-4D97-AF65-F5344CB8AC3E}">
        <p14:creationId xmlns:p14="http://schemas.microsoft.com/office/powerpoint/2010/main" val="115709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15400" cy="609600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en-US" dirty="0">
                <a:latin typeface="+mj-lt"/>
                <a:ea typeface="+mj-ea"/>
                <a:cs typeface="+mj-cs"/>
              </a:rPr>
              <a:t>Rules Over Rise and Fall of Nations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7172A-3A15-47B8-86E6-39DFCCD91CF5}" type="slidenum">
              <a:rPr lang="en-US"/>
              <a:pPr>
                <a:defRPr/>
              </a:pPr>
              <a:t>4</a:t>
            </a:fld>
            <a:endParaRPr lang="en-US"/>
          </a:p>
        </p:txBody>
      </p:sp>
      <p:pic>
        <p:nvPicPr>
          <p:cNvPr id="2050" name="Picture 2" descr="http://www.teachinghearts.org/dr0id2statu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6808" y="854076"/>
            <a:ext cx="1959484" cy="5867400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10" name="TextBox 9"/>
          <p:cNvSpPr txBox="1"/>
          <p:nvPr/>
        </p:nvSpPr>
        <p:spPr>
          <a:xfrm>
            <a:off x="738472" y="1230434"/>
            <a:ext cx="5486400" cy="1097280"/>
          </a:xfrm>
          <a:prstGeom prst="rect">
            <a:avLst/>
          </a:prstGeom>
          <a:solidFill>
            <a:srgbClr val="AFABAB">
              <a:alpha val="50196"/>
            </a:srgbClr>
          </a:solidFill>
          <a:effectLst>
            <a:softEdge rad="38100"/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Head of Gold</a:t>
            </a:r>
            <a:r>
              <a:rPr lang="en-US" sz="32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Babylon (609-539 BC)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8472" y="2459102"/>
            <a:ext cx="5486400" cy="1097280"/>
          </a:xfrm>
          <a:prstGeom prst="rect">
            <a:avLst/>
          </a:prstGeom>
          <a:solidFill>
            <a:srgbClr val="AFABAB">
              <a:alpha val="50196"/>
            </a:srgbClr>
          </a:solidFill>
          <a:ln>
            <a:solidFill>
              <a:schemeClr val="bg2">
                <a:lumMod val="10000"/>
              </a:schemeClr>
            </a:solidFill>
          </a:ln>
          <a:effectLst>
            <a:softEdge rad="50800"/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Chest and Arms of Silver</a:t>
            </a:r>
            <a:r>
              <a:rPr lang="en-US" sz="32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Medo</a:t>
            </a:r>
            <a:r>
              <a:rPr lang="en-US" sz="32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-Persia (539-331 BC)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8472" y="3687770"/>
            <a:ext cx="5486400" cy="1097280"/>
          </a:xfrm>
          <a:prstGeom prst="rect">
            <a:avLst/>
          </a:prstGeom>
          <a:solidFill>
            <a:srgbClr val="AFABAB">
              <a:alpha val="50196"/>
            </a:srgbClr>
          </a:solidFill>
          <a:effectLst>
            <a:softEdge rad="50800"/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Belly and Thighs of Brass</a:t>
            </a:r>
            <a:r>
              <a:rPr lang="en-US" sz="32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Greece (331-168 BC)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8472" y="4916437"/>
            <a:ext cx="5486400" cy="1097280"/>
          </a:xfrm>
          <a:prstGeom prst="rect">
            <a:avLst/>
          </a:prstGeom>
          <a:solidFill>
            <a:srgbClr val="AFABAB">
              <a:alpha val="50196"/>
            </a:srgbClr>
          </a:solidFill>
          <a:effectLst>
            <a:softEdge rad="50800"/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Legs of Iron</a:t>
            </a:r>
            <a:r>
              <a:rPr lang="en-US" sz="32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Rome (168 BC - 476 AD)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5A6E1-4E8D-69F7-7AE3-E0393DEA5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0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Civil Government? – Does that affect me as a Christian?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FF484-C6F2-1DE1-63D7-844F7C4F0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1577049"/>
            <a:ext cx="8309499" cy="4850383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en-US" sz="4000" dirty="0"/>
              <a:t>God has Ordained Civil Government</a:t>
            </a:r>
          </a:p>
          <a:p>
            <a:pPr lvl="1"/>
            <a:r>
              <a:rPr lang="en-US" sz="3600" dirty="0"/>
              <a:t>God rules over the rise and fall of Nations</a:t>
            </a:r>
          </a:p>
          <a:p>
            <a:pPr lvl="2"/>
            <a:r>
              <a:rPr lang="en-US" dirty="0"/>
              <a:t>Daniel 2 and Isaiah 44</a:t>
            </a:r>
          </a:p>
          <a:p>
            <a:r>
              <a:rPr lang="en-US" sz="4000" dirty="0"/>
              <a:t>Christ tells the Pharisees</a:t>
            </a:r>
          </a:p>
          <a:p>
            <a:pPr lvl="1"/>
            <a:r>
              <a:rPr lang="en-US" sz="3600" dirty="0"/>
              <a:t>Render to Caesar - Matt 22:15-22</a:t>
            </a:r>
          </a:p>
          <a:p>
            <a:r>
              <a:rPr lang="en-US" sz="4000" dirty="0"/>
              <a:t>Christians have responsibilities</a:t>
            </a:r>
          </a:p>
          <a:p>
            <a:pPr lvl="1"/>
            <a:r>
              <a:rPr lang="en-US" sz="3600" dirty="0"/>
              <a:t>Submit and Obey – I Pet 2:13-15</a:t>
            </a:r>
          </a:p>
          <a:p>
            <a:r>
              <a:rPr lang="en-US" sz="4000" dirty="0"/>
              <a:t>Christian Respect for Government</a:t>
            </a:r>
          </a:p>
          <a:p>
            <a:pPr lvl="1"/>
            <a:r>
              <a:rPr lang="en-US" sz="3200" dirty="0"/>
              <a:t>Paul in Romans 13:1-7</a:t>
            </a:r>
          </a:p>
        </p:txBody>
      </p:sp>
    </p:spTree>
    <p:extLst>
      <p:ext uri="{BB962C8B-B14F-4D97-AF65-F5344CB8AC3E}">
        <p14:creationId xmlns:p14="http://schemas.microsoft.com/office/powerpoint/2010/main" val="66467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8C078-4FD9-FAA5-CD5E-7625C63AC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13:1-7 – Civil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418C2-A2BB-5CBC-39F5-353727584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595" y="1464816"/>
            <a:ext cx="8629095" cy="471214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sz="3200" dirty="0"/>
          </a:p>
          <a:p>
            <a:pPr marL="230188" lvl="1"/>
            <a:r>
              <a:rPr lang="en-US" sz="6500" dirty="0"/>
              <a:t>Governing authorities are ordained by God (vs. 1)</a:t>
            </a:r>
          </a:p>
          <a:p>
            <a:pPr marL="230188" lvl="1"/>
            <a:r>
              <a:rPr lang="en-US" sz="6500" dirty="0"/>
              <a:t>Whoever therefore resists the authority resists the ordinance of God (vs. 2)</a:t>
            </a:r>
          </a:p>
          <a:p>
            <a:pPr marL="230188" lvl="1"/>
            <a:r>
              <a:rPr lang="en-US" sz="6500" dirty="0"/>
              <a:t>Rulers are not a terror to good works, but to the evil (vs. 3)</a:t>
            </a:r>
          </a:p>
          <a:p>
            <a:pPr marL="230188" lvl="1"/>
            <a:r>
              <a:rPr lang="en-US" sz="6500" dirty="0"/>
              <a:t>Civil Authority is a minister of God to them for good (vs. 4)</a:t>
            </a:r>
          </a:p>
          <a:p>
            <a:pPr marL="230188" lvl="1"/>
            <a:r>
              <a:rPr lang="en-US" sz="6500" dirty="0"/>
              <a:t>Be subject not only for wrath, but also for conscience sake (vs. 5)</a:t>
            </a:r>
          </a:p>
          <a:p>
            <a:pPr marL="230188" lvl="1"/>
            <a:r>
              <a:rPr lang="en-US" sz="6500" dirty="0"/>
              <a:t>Pay taxes to them (vs. 6)</a:t>
            </a:r>
          </a:p>
          <a:p>
            <a:pPr marL="230188" lvl="1"/>
            <a:r>
              <a:rPr lang="en-US" sz="6500" dirty="0"/>
              <a:t>Render therefore to all their dues - taxes, custom, fear, and honor (vs. 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1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1D150-8EF8-4CFD-95F9-A88560F7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/>
              <a:t>Are There Limits?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58A23-830E-4FFF-BE7C-D3BD2B0D7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544716"/>
            <a:ext cx="8346675" cy="4948158"/>
          </a:xfrm>
        </p:spPr>
        <p:txBody>
          <a:bodyPr>
            <a:normAutofit/>
          </a:bodyPr>
          <a:lstStyle/>
          <a:p>
            <a:r>
              <a:rPr lang="en-US" sz="4000" dirty="0"/>
              <a:t>Use of Justice and Protection</a:t>
            </a:r>
          </a:p>
          <a:p>
            <a:pPr lvl="1"/>
            <a:r>
              <a:rPr lang="en-US" sz="3600" dirty="0"/>
              <a:t>Paul’s example – Acts 25:10-11</a:t>
            </a:r>
          </a:p>
          <a:p>
            <a:pPr lvl="1"/>
            <a:r>
              <a:rPr lang="en-US" sz="3600" dirty="0"/>
              <a:t>Paul’s exception – 1 Cor 6:1-9a</a:t>
            </a:r>
          </a:p>
          <a:p>
            <a:r>
              <a:rPr lang="en-US" sz="4000" dirty="0"/>
              <a:t>Contrary to God’s will</a:t>
            </a:r>
          </a:p>
          <a:p>
            <a:pPr lvl="1"/>
            <a:r>
              <a:rPr lang="en-US" sz="3600" dirty="0"/>
              <a:t>Apostles on trial – Acts 5:26-29</a:t>
            </a:r>
          </a:p>
          <a:p>
            <a:r>
              <a:rPr lang="en-US" sz="4000" dirty="0"/>
              <a:t>Resist by force</a:t>
            </a:r>
          </a:p>
          <a:p>
            <a:pPr lvl="1"/>
            <a:r>
              <a:rPr lang="en-US" sz="3600" dirty="0"/>
              <a:t>No, Prayerfully keep the faith – </a:t>
            </a:r>
          </a:p>
          <a:p>
            <a:pPr marL="457200" lvl="1" indent="0">
              <a:buNone/>
            </a:pPr>
            <a:r>
              <a:rPr lang="en-US" sz="3600" dirty="0"/>
              <a:t>	Rev 2:10-11</a:t>
            </a:r>
          </a:p>
          <a:p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1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F5BFB1-5110-4026-8443-AF6630915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4186"/>
            <a:ext cx="9144000" cy="9847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Next Class Wednesday June 22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BDC3E-AC09-439D-9194-DD15381E6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04439" y="4278746"/>
            <a:ext cx="5057821" cy="1500187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Our Attitude Concerning </a:t>
            </a:r>
          </a:p>
          <a:p>
            <a:pPr algn="ctr"/>
            <a:r>
              <a:rPr lang="en-US" sz="3600" dirty="0"/>
              <a:t>Capital Punishment</a:t>
            </a:r>
          </a:p>
        </p:txBody>
      </p:sp>
    </p:spTree>
    <p:extLst>
      <p:ext uri="{BB962C8B-B14F-4D97-AF65-F5344CB8AC3E}">
        <p14:creationId xmlns:p14="http://schemas.microsoft.com/office/powerpoint/2010/main" val="2468719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0541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9991</TotalTime>
  <Words>331</Words>
  <Application>Microsoft Office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Our Christian Attitude</vt:lpstr>
      <vt:lpstr>Our Christian Attitude</vt:lpstr>
      <vt:lpstr>Civil Government? – Does that affect me as a Christian?</vt:lpstr>
      <vt:lpstr>PowerPoint Presentation</vt:lpstr>
      <vt:lpstr>Civil Government? – Does that affect me as a Christian?</vt:lpstr>
      <vt:lpstr>Romans 13:1-7 – Civil Authority</vt:lpstr>
      <vt:lpstr>Are There Limits?</vt:lpstr>
      <vt:lpstr>Next Class Wednesday June 22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Christian Attitude</dc:title>
  <dc:creator>Michael Nix</dc:creator>
  <cp:lastModifiedBy>Eastside Enlightener</cp:lastModifiedBy>
  <cp:revision>31</cp:revision>
  <cp:lastPrinted>2022-06-19T06:44:50Z</cp:lastPrinted>
  <dcterms:created xsi:type="dcterms:W3CDTF">2022-04-20T22:38:24Z</dcterms:created>
  <dcterms:modified xsi:type="dcterms:W3CDTF">2022-06-19T13:38:10Z</dcterms:modified>
</cp:coreProperties>
</file>