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70" r:id="rId5"/>
    <p:sldId id="262" r:id="rId6"/>
    <p:sldId id="271" r:id="rId7"/>
    <p:sldId id="272" r:id="rId8"/>
    <p:sldId id="273" r:id="rId9"/>
    <p:sldId id="274" r:id="rId10"/>
    <p:sldId id="263" r:id="rId11"/>
    <p:sldId id="275" r:id="rId12"/>
    <p:sldId id="276" r:id="rId13"/>
    <p:sldId id="277"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84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536B00A-CEA1-476E-819B-FD8D00FA39A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
        <p:nvSpPr>
          <p:cNvPr id="2" name="Title 1"/>
          <p:cNvSpPr>
            <a:spLocks noGrp="1"/>
          </p:cNvSpPr>
          <p:nvPr>
            <p:ph type="ctrTitle" hasCustomPrompt="1"/>
          </p:nvPr>
        </p:nvSpPr>
        <p:spPr>
          <a:xfrm>
            <a:off x="3505931" y="136524"/>
            <a:ext cx="5638068" cy="1824405"/>
          </a:xfrm>
        </p:spPr>
        <p:txBody>
          <a:bodyPr anchor="b"/>
          <a:lstStyle>
            <a:lvl1pPr algn="ctr">
              <a:defRPr sz="6000" b="1">
                <a:solidFill>
                  <a:schemeClr val="tx1"/>
                </a:solidFill>
              </a:defRPr>
            </a:lvl1pPr>
          </a:lstStyle>
          <a:p>
            <a:r>
              <a:rPr lang="en-US" dirty="0"/>
              <a:t>Title</a:t>
            </a:r>
          </a:p>
        </p:txBody>
      </p:sp>
      <p:sp>
        <p:nvSpPr>
          <p:cNvPr id="3" name="Subtitle 2"/>
          <p:cNvSpPr>
            <a:spLocks noGrp="1"/>
          </p:cNvSpPr>
          <p:nvPr>
            <p:ph type="subTitle" idx="1" hasCustomPrompt="1"/>
          </p:nvPr>
        </p:nvSpPr>
        <p:spPr>
          <a:xfrm>
            <a:off x="3798276" y="4009292"/>
            <a:ext cx="5345723" cy="2104171"/>
          </a:xfrm>
        </p:spPr>
        <p:txBody>
          <a:bodyPr>
            <a:normAutofit/>
          </a:bodyPr>
          <a:lstStyle>
            <a:lvl1pPr marL="0" indent="0" algn="ctr">
              <a:buNone/>
              <a:defRPr sz="36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sp>
        <p:nvSpPr>
          <p:cNvPr id="4" name="Date Placeholder 3"/>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CAFF3A-DB85-4093-BF23-A687A8B0DD5D}" type="slidenum">
              <a:rPr lang="en-US" smtClean="0"/>
              <a:t>‹#›</a:t>
            </a:fld>
            <a:endParaRPr lang="en-US" dirty="0"/>
          </a:p>
        </p:txBody>
      </p:sp>
    </p:spTree>
    <p:extLst>
      <p:ext uri="{BB962C8B-B14F-4D97-AF65-F5344CB8AC3E}">
        <p14:creationId xmlns:p14="http://schemas.microsoft.com/office/powerpoint/2010/main" val="1531682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CAFF3A-DB85-4093-BF23-A687A8B0DD5D}" type="slidenum">
              <a:rPr lang="en-US" smtClean="0"/>
              <a:t>‹#›</a:t>
            </a:fld>
            <a:endParaRPr lang="en-US" dirty="0"/>
          </a:p>
        </p:txBody>
      </p:sp>
      <p:pic>
        <p:nvPicPr>
          <p:cNvPr id="7" name="Picture 6">
            <a:extLst>
              <a:ext uri="{FF2B5EF4-FFF2-40B4-BE49-F238E27FC236}">
                <a16:creationId xmlns:a16="http://schemas.microsoft.com/office/drawing/2014/main" id="{FC7CB9E6-FD9F-4CC1-9488-7C2E42AE386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1391713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CAFF3A-DB85-4093-BF23-A687A8B0DD5D}" type="slidenum">
              <a:rPr lang="en-US" smtClean="0"/>
              <a:t>‹#›</a:t>
            </a:fld>
            <a:endParaRPr lang="en-US" dirty="0"/>
          </a:p>
        </p:txBody>
      </p:sp>
      <p:pic>
        <p:nvPicPr>
          <p:cNvPr id="7" name="Picture 6">
            <a:extLst>
              <a:ext uri="{FF2B5EF4-FFF2-40B4-BE49-F238E27FC236}">
                <a16:creationId xmlns:a16="http://schemas.microsoft.com/office/drawing/2014/main" id="{50F9F570-5F64-4EC2-87EA-DC65284E4A2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186656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CAFF3A-DB85-4093-BF23-A687A8B0DD5D}" type="slidenum">
              <a:rPr lang="en-US" smtClean="0"/>
              <a:t>‹#›</a:t>
            </a:fld>
            <a:endParaRPr lang="en-US" dirty="0"/>
          </a:p>
        </p:txBody>
      </p:sp>
      <p:pic>
        <p:nvPicPr>
          <p:cNvPr id="8" name="Picture 7">
            <a:extLst>
              <a:ext uri="{FF2B5EF4-FFF2-40B4-BE49-F238E27FC236}">
                <a16:creationId xmlns:a16="http://schemas.microsoft.com/office/drawing/2014/main" id="{B97985CB-9157-4CE4-8520-8582D31784F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2499597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EB17BD5-2832-4F41-8ABD-5AEC9A58348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
        <p:nvSpPr>
          <p:cNvPr id="2" name="Title 1"/>
          <p:cNvSpPr>
            <a:spLocks noGrp="1"/>
          </p:cNvSpPr>
          <p:nvPr>
            <p:ph type="title" hasCustomPrompt="1"/>
          </p:nvPr>
        </p:nvSpPr>
        <p:spPr>
          <a:xfrm>
            <a:off x="623888" y="1709739"/>
            <a:ext cx="7886700" cy="2852737"/>
          </a:xfrm>
        </p:spPr>
        <p:txBody>
          <a:bodyPr anchor="b"/>
          <a:lstStyle>
            <a:lvl1pPr>
              <a:defRPr sz="6000" b="1">
                <a:solidFill>
                  <a:schemeClr val="bg1"/>
                </a:solidFill>
              </a:defRPr>
            </a:lvl1pPr>
          </a:lstStyle>
          <a:p>
            <a:r>
              <a:rPr lang="en-US" dirty="0"/>
              <a:t>Title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CAFF3A-DB85-4093-BF23-A687A8B0DD5D}" type="slidenum">
              <a:rPr lang="en-US" smtClean="0"/>
              <a:t>‹#›</a:t>
            </a:fld>
            <a:endParaRPr lang="en-US" dirty="0"/>
          </a:p>
        </p:txBody>
      </p:sp>
    </p:spTree>
    <p:extLst>
      <p:ext uri="{BB962C8B-B14F-4D97-AF65-F5344CB8AC3E}">
        <p14:creationId xmlns:p14="http://schemas.microsoft.com/office/powerpoint/2010/main" val="1133108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CAFF3A-DB85-4093-BF23-A687A8B0DD5D}" type="slidenum">
              <a:rPr lang="en-US" smtClean="0"/>
              <a:t>‹#›</a:t>
            </a:fld>
            <a:endParaRPr lang="en-US" dirty="0"/>
          </a:p>
        </p:txBody>
      </p:sp>
      <p:pic>
        <p:nvPicPr>
          <p:cNvPr id="8" name="Picture 7">
            <a:extLst>
              <a:ext uri="{FF2B5EF4-FFF2-40B4-BE49-F238E27FC236}">
                <a16:creationId xmlns:a16="http://schemas.microsoft.com/office/drawing/2014/main" id="{B137DE38-4F29-40D2-A143-C63B579527F9}"/>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1016471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CCAFF3A-DB85-4093-BF23-A687A8B0DD5D}" type="slidenum">
              <a:rPr lang="en-US" smtClean="0"/>
              <a:t>‹#›</a:t>
            </a:fld>
            <a:endParaRPr lang="en-US" dirty="0"/>
          </a:p>
        </p:txBody>
      </p:sp>
      <p:pic>
        <p:nvPicPr>
          <p:cNvPr id="10" name="Picture 9">
            <a:extLst>
              <a:ext uri="{FF2B5EF4-FFF2-40B4-BE49-F238E27FC236}">
                <a16:creationId xmlns:a16="http://schemas.microsoft.com/office/drawing/2014/main" id="{D7050FC4-C10E-4EF2-AE5A-44B69C57BC2A}"/>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3188527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CCAFF3A-DB85-4093-BF23-A687A8B0DD5D}" type="slidenum">
              <a:rPr lang="en-US" smtClean="0"/>
              <a:t>‹#›</a:t>
            </a:fld>
            <a:endParaRPr lang="en-US" dirty="0"/>
          </a:p>
        </p:txBody>
      </p:sp>
      <p:pic>
        <p:nvPicPr>
          <p:cNvPr id="6" name="Picture 5">
            <a:extLst>
              <a:ext uri="{FF2B5EF4-FFF2-40B4-BE49-F238E27FC236}">
                <a16:creationId xmlns:a16="http://schemas.microsoft.com/office/drawing/2014/main" id="{264C2151-1037-4C71-8301-EE30EEC602AC}"/>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41849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CCAFF3A-DB85-4093-BF23-A687A8B0DD5D}" type="slidenum">
              <a:rPr lang="en-US" smtClean="0"/>
              <a:t>‹#›</a:t>
            </a:fld>
            <a:endParaRPr lang="en-US" dirty="0"/>
          </a:p>
        </p:txBody>
      </p:sp>
      <p:pic>
        <p:nvPicPr>
          <p:cNvPr id="5" name="Picture 4">
            <a:extLst>
              <a:ext uri="{FF2B5EF4-FFF2-40B4-BE49-F238E27FC236}">
                <a16:creationId xmlns:a16="http://schemas.microsoft.com/office/drawing/2014/main" id="{7F7270D1-A08B-4BA2-B36B-2A722380A934}"/>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2637252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CAFF3A-DB85-4093-BF23-A687A8B0DD5D}" type="slidenum">
              <a:rPr lang="en-US" smtClean="0"/>
              <a:t>‹#›</a:t>
            </a:fld>
            <a:endParaRPr lang="en-US" dirty="0"/>
          </a:p>
        </p:txBody>
      </p:sp>
      <p:pic>
        <p:nvPicPr>
          <p:cNvPr id="8" name="Picture 7">
            <a:extLst>
              <a:ext uri="{FF2B5EF4-FFF2-40B4-BE49-F238E27FC236}">
                <a16:creationId xmlns:a16="http://schemas.microsoft.com/office/drawing/2014/main" id="{8FE42BF3-E36E-46AB-BF78-3D9AD6A92878}"/>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1700633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2B8DFA-25AC-4D12-8A7C-78DD7009CDF5}" type="datetimeFigureOut">
              <a:rPr lang="en-US" smtClean="0"/>
              <a:t>7/20/2022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CAFF3A-DB85-4093-BF23-A687A8B0DD5D}" type="slidenum">
              <a:rPr lang="en-US" smtClean="0"/>
              <a:t>‹#›</a:t>
            </a:fld>
            <a:endParaRPr lang="en-US" dirty="0"/>
          </a:p>
        </p:txBody>
      </p:sp>
      <p:pic>
        <p:nvPicPr>
          <p:cNvPr id="8" name="Picture 7">
            <a:extLst>
              <a:ext uri="{FF2B5EF4-FFF2-40B4-BE49-F238E27FC236}">
                <a16:creationId xmlns:a16="http://schemas.microsoft.com/office/drawing/2014/main" id="{3160755B-EA14-4AC3-B1CC-7C8FA07FFEF4}"/>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2360375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2B8DFA-25AC-4D12-8A7C-78DD7009CDF5}" type="datetimeFigureOut">
              <a:rPr lang="en-US" smtClean="0"/>
              <a:t>7/20/2022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CAFF3A-DB85-4093-BF23-A687A8B0DD5D}" type="slidenum">
              <a:rPr lang="en-US" smtClean="0"/>
              <a:t>‹#›</a:t>
            </a:fld>
            <a:endParaRPr lang="en-US" dirty="0"/>
          </a:p>
        </p:txBody>
      </p:sp>
    </p:spTree>
    <p:extLst>
      <p:ext uri="{BB962C8B-B14F-4D97-AF65-F5344CB8AC3E}">
        <p14:creationId xmlns:p14="http://schemas.microsoft.com/office/powerpoint/2010/main" val="2589006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58FC8-6741-4D5C-957B-DAB897FC1645}"/>
              </a:ext>
            </a:extLst>
          </p:cNvPr>
          <p:cNvSpPr>
            <a:spLocks noGrp="1"/>
          </p:cNvSpPr>
          <p:nvPr>
            <p:ph type="ctrTitle"/>
          </p:nvPr>
        </p:nvSpPr>
        <p:spPr>
          <a:xfrm>
            <a:off x="3364637" y="136524"/>
            <a:ext cx="5779362" cy="1824405"/>
          </a:xfrm>
        </p:spPr>
        <p:txBody>
          <a:bodyPr>
            <a:normAutofit/>
          </a:bodyPr>
          <a:lstStyle/>
          <a:p>
            <a:r>
              <a:rPr lang="en-US" dirty="0"/>
              <a:t>Our Christian Attitude</a:t>
            </a:r>
          </a:p>
        </p:txBody>
      </p:sp>
      <p:sp>
        <p:nvSpPr>
          <p:cNvPr id="3" name="Subtitle 2">
            <a:extLst>
              <a:ext uri="{FF2B5EF4-FFF2-40B4-BE49-F238E27FC236}">
                <a16:creationId xmlns:a16="http://schemas.microsoft.com/office/drawing/2014/main" id="{AB8F7547-269A-4BB1-B070-2801E258ECB1}"/>
              </a:ext>
            </a:extLst>
          </p:cNvPr>
          <p:cNvSpPr>
            <a:spLocks noGrp="1"/>
          </p:cNvSpPr>
          <p:nvPr>
            <p:ph type="subTitle" idx="1"/>
          </p:nvPr>
        </p:nvSpPr>
        <p:spPr>
          <a:xfrm>
            <a:off x="3798277" y="4181383"/>
            <a:ext cx="5345723" cy="2676617"/>
          </a:xfrm>
        </p:spPr>
        <p:txBody>
          <a:bodyPr/>
          <a:lstStyle/>
          <a:p>
            <a:r>
              <a:rPr lang="en-US" dirty="0"/>
              <a:t>Toward Those Deceived by False Teachers</a:t>
            </a:r>
          </a:p>
          <a:p>
            <a:endParaRPr lang="en-US" dirty="0"/>
          </a:p>
        </p:txBody>
      </p:sp>
      <p:sp>
        <p:nvSpPr>
          <p:cNvPr id="4" name="Subtitle 2">
            <a:extLst>
              <a:ext uri="{FF2B5EF4-FFF2-40B4-BE49-F238E27FC236}">
                <a16:creationId xmlns:a16="http://schemas.microsoft.com/office/drawing/2014/main" id="{C21899FC-DF9D-4418-852D-2CF5AC840F9C}"/>
              </a:ext>
            </a:extLst>
          </p:cNvPr>
          <p:cNvSpPr txBox="1">
            <a:spLocks/>
          </p:cNvSpPr>
          <p:nvPr/>
        </p:nvSpPr>
        <p:spPr>
          <a:xfrm>
            <a:off x="3861899" y="2376914"/>
            <a:ext cx="5345723" cy="210417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36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Class will begin in:</a:t>
            </a:r>
          </a:p>
          <a:p>
            <a:endParaRPr lang="en-US" dirty="0"/>
          </a:p>
        </p:txBody>
      </p:sp>
    </p:spTree>
    <p:extLst>
      <p:ext uri="{BB962C8B-B14F-4D97-AF65-F5344CB8AC3E}">
        <p14:creationId xmlns:p14="http://schemas.microsoft.com/office/powerpoint/2010/main" val="854685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II. The Christian’s attitude toward the deceived involves: </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514350" indent="-514350">
              <a:buFont typeface="+mj-lt"/>
              <a:buAutoNum type="alphaUcPeriod"/>
            </a:pPr>
            <a:r>
              <a:rPr lang="en-US" sz="3200" dirty="0"/>
              <a:t>Recognizing the deception does not excuse them of guilt and responsibility.</a:t>
            </a:r>
          </a:p>
          <a:p>
            <a:pPr marL="971550" lvl="1" indent="-514350">
              <a:buFont typeface="+mj-lt"/>
              <a:buAutoNum type="arabicPeriod"/>
            </a:pPr>
            <a:r>
              <a:rPr lang="en-US" sz="2800" dirty="0"/>
              <a:t>In Acts 3, Peter told the people that through ignorance, they had crucified Christ (Acts 3:17). They had been deceived by rulers (Matt. 27:20).</a:t>
            </a:r>
          </a:p>
          <a:p>
            <a:pPr marL="971550" lvl="1" indent="-514350">
              <a:buFont typeface="+mj-lt"/>
              <a:buAutoNum type="arabicPeriod"/>
            </a:pPr>
            <a:r>
              <a:rPr lang="en-US" sz="2800" dirty="0"/>
              <a:t>In Acts 3:19, he called upon them to repent and be converted that their sins might be blotted out. Deception didn’t excuse them or anyone else.</a:t>
            </a:r>
          </a:p>
        </p:txBody>
      </p:sp>
    </p:spTree>
    <p:extLst>
      <p:ext uri="{BB962C8B-B14F-4D97-AF65-F5344CB8AC3E}">
        <p14:creationId xmlns:p14="http://schemas.microsoft.com/office/powerpoint/2010/main" val="3922956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II. The Christian’s attitude toward the deceived involves: </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514350" indent="-514350">
              <a:buFont typeface="+mj-lt"/>
              <a:buAutoNum type="alphaUcPeriod" startAt="2"/>
            </a:pPr>
            <a:r>
              <a:rPr lang="en-US" sz="3200" dirty="0"/>
              <a:t>Realizing that there is no reason for an accountable person being deceived.</a:t>
            </a:r>
          </a:p>
          <a:p>
            <a:pPr marL="971550" lvl="1" indent="-514350">
              <a:buFont typeface="+mj-lt"/>
              <a:buAutoNum type="arabicPeriod"/>
            </a:pPr>
            <a:r>
              <a:rPr lang="en-US" sz="2800" dirty="0"/>
              <a:t>The scriptures furnish us all things that pertain onto life and godliness.</a:t>
            </a:r>
          </a:p>
          <a:p>
            <a:pPr marL="971550" lvl="1" indent="-514350">
              <a:buFont typeface="+mj-lt"/>
              <a:buAutoNum type="arabicPeriod"/>
            </a:pPr>
            <a:r>
              <a:rPr lang="en-US" sz="2800" dirty="0"/>
              <a:t>There are scores of passages which warn us of being deceived. Now why should we? There is no justification for such! (I Jn. 4:1; I Thess. 5:21)</a:t>
            </a:r>
          </a:p>
        </p:txBody>
      </p:sp>
    </p:spTree>
    <p:extLst>
      <p:ext uri="{BB962C8B-B14F-4D97-AF65-F5344CB8AC3E}">
        <p14:creationId xmlns:p14="http://schemas.microsoft.com/office/powerpoint/2010/main" val="53824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II. The Christian’s attitude toward the deceived involves: </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514350" indent="-514350">
              <a:buFont typeface="+mj-lt"/>
              <a:buAutoNum type="alphaUcPeriod" startAt="3"/>
            </a:pPr>
            <a:r>
              <a:rPr lang="en-US" sz="3200" dirty="0"/>
              <a:t>Endeavoring to lead the deceived to the truth.</a:t>
            </a:r>
          </a:p>
          <a:p>
            <a:pPr marL="971550" lvl="1" indent="-514350">
              <a:buFont typeface="+mj-lt"/>
              <a:buAutoNum type="arabicPeriod"/>
            </a:pPr>
            <a:r>
              <a:rPr lang="en-US" sz="2800" dirty="0"/>
              <a:t>Paul corrected those who had been taught wrong in Acts 19:1-5.</a:t>
            </a:r>
          </a:p>
          <a:p>
            <a:pPr marL="971550" lvl="1" indent="-514350">
              <a:buFont typeface="+mj-lt"/>
              <a:buAutoNum type="arabicPeriod"/>
            </a:pPr>
            <a:r>
              <a:rPr lang="en-US" sz="2800" dirty="0"/>
              <a:t>“In meekness instructing those that oppose themselves…” (II Tim. 2:24-26).</a:t>
            </a:r>
          </a:p>
        </p:txBody>
      </p:sp>
    </p:spTree>
    <p:extLst>
      <p:ext uri="{BB962C8B-B14F-4D97-AF65-F5344CB8AC3E}">
        <p14:creationId xmlns:p14="http://schemas.microsoft.com/office/powerpoint/2010/main" val="375041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II. The Christian’s attitude toward the deceived involves: </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514350" indent="-514350">
              <a:buFont typeface="+mj-lt"/>
              <a:buAutoNum type="alphaUcPeriod" startAt="4"/>
            </a:pPr>
            <a:r>
              <a:rPr lang="en-US" sz="3200" dirty="0"/>
              <a:t>Never attempting to justify their deeds; but contending if they continue in error, they will be eternally lost (Matt. 15:14; II Thess. 1:7-9).</a:t>
            </a:r>
          </a:p>
        </p:txBody>
      </p:sp>
    </p:spTree>
    <p:extLst>
      <p:ext uri="{BB962C8B-B14F-4D97-AF65-F5344CB8AC3E}">
        <p14:creationId xmlns:p14="http://schemas.microsoft.com/office/powerpoint/2010/main" val="143654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58FC8-6741-4D5C-957B-DAB897FC1645}"/>
              </a:ext>
            </a:extLst>
          </p:cNvPr>
          <p:cNvSpPr>
            <a:spLocks noGrp="1"/>
          </p:cNvSpPr>
          <p:nvPr>
            <p:ph type="ctrTitle"/>
          </p:nvPr>
        </p:nvSpPr>
        <p:spPr>
          <a:xfrm>
            <a:off x="3364637" y="136524"/>
            <a:ext cx="5779362" cy="1824405"/>
          </a:xfrm>
        </p:spPr>
        <p:txBody>
          <a:bodyPr>
            <a:normAutofit/>
          </a:bodyPr>
          <a:lstStyle/>
          <a:p>
            <a:r>
              <a:rPr lang="en-US" dirty="0"/>
              <a:t>Our Christian Attitude</a:t>
            </a:r>
          </a:p>
        </p:txBody>
      </p:sp>
      <p:sp>
        <p:nvSpPr>
          <p:cNvPr id="6" name="Subtitle 2">
            <a:extLst>
              <a:ext uri="{FF2B5EF4-FFF2-40B4-BE49-F238E27FC236}">
                <a16:creationId xmlns:a16="http://schemas.microsoft.com/office/drawing/2014/main" id="{2FBE175D-D373-44ED-B70B-9ED0772E6F3D}"/>
              </a:ext>
            </a:extLst>
          </p:cNvPr>
          <p:cNvSpPr>
            <a:spLocks noGrp="1"/>
          </p:cNvSpPr>
          <p:nvPr>
            <p:ph type="subTitle" idx="1"/>
          </p:nvPr>
        </p:nvSpPr>
        <p:spPr>
          <a:xfrm>
            <a:off x="3798277" y="4181383"/>
            <a:ext cx="5345723" cy="2676617"/>
          </a:xfrm>
        </p:spPr>
        <p:txBody>
          <a:bodyPr/>
          <a:lstStyle/>
          <a:p>
            <a:r>
              <a:rPr lang="en-US" dirty="0"/>
              <a:t>Concerning Worship </a:t>
            </a:r>
          </a:p>
          <a:p>
            <a:r>
              <a:rPr lang="en-US" dirty="0"/>
              <a:t>Sunday Morning</a:t>
            </a:r>
          </a:p>
          <a:p>
            <a:endParaRPr lang="en-US" dirty="0"/>
          </a:p>
        </p:txBody>
      </p:sp>
    </p:spTree>
    <p:extLst>
      <p:ext uri="{BB962C8B-B14F-4D97-AF65-F5344CB8AC3E}">
        <p14:creationId xmlns:p14="http://schemas.microsoft.com/office/powerpoint/2010/main" val="3740503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58FC8-6741-4D5C-957B-DAB897FC1645}"/>
              </a:ext>
            </a:extLst>
          </p:cNvPr>
          <p:cNvSpPr>
            <a:spLocks noGrp="1"/>
          </p:cNvSpPr>
          <p:nvPr>
            <p:ph type="ctrTitle"/>
          </p:nvPr>
        </p:nvSpPr>
        <p:spPr>
          <a:xfrm>
            <a:off x="3364637" y="136524"/>
            <a:ext cx="5779362" cy="1824405"/>
          </a:xfrm>
        </p:spPr>
        <p:txBody>
          <a:bodyPr>
            <a:normAutofit/>
          </a:bodyPr>
          <a:lstStyle/>
          <a:p>
            <a:r>
              <a:rPr lang="en-US" dirty="0"/>
              <a:t>Our Christian Attitude</a:t>
            </a:r>
          </a:p>
        </p:txBody>
      </p:sp>
      <p:sp>
        <p:nvSpPr>
          <p:cNvPr id="6" name="Subtitle 2">
            <a:extLst>
              <a:ext uri="{FF2B5EF4-FFF2-40B4-BE49-F238E27FC236}">
                <a16:creationId xmlns:a16="http://schemas.microsoft.com/office/drawing/2014/main" id="{2FBE175D-D373-44ED-B70B-9ED0772E6F3D}"/>
              </a:ext>
            </a:extLst>
          </p:cNvPr>
          <p:cNvSpPr>
            <a:spLocks noGrp="1"/>
          </p:cNvSpPr>
          <p:nvPr>
            <p:ph type="subTitle" idx="1"/>
          </p:nvPr>
        </p:nvSpPr>
        <p:spPr>
          <a:xfrm>
            <a:off x="3798277" y="4181383"/>
            <a:ext cx="5345723" cy="2676617"/>
          </a:xfrm>
        </p:spPr>
        <p:txBody>
          <a:bodyPr/>
          <a:lstStyle/>
          <a:p>
            <a:r>
              <a:rPr lang="en-US" dirty="0"/>
              <a:t>Toward Those Deceived by False Teachers </a:t>
            </a:r>
          </a:p>
          <a:p>
            <a:endParaRPr lang="en-US" dirty="0"/>
          </a:p>
        </p:txBody>
      </p:sp>
    </p:spTree>
    <p:extLst>
      <p:ext uri="{BB962C8B-B14F-4D97-AF65-F5344CB8AC3E}">
        <p14:creationId xmlns:p14="http://schemas.microsoft.com/office/powerpoint/2010/main" val="2033784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Introduction</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fontScale="92500" lnSpcReduction="10000"/>
          </a:bodyPr>
          <a:lstStyle/>
          <a:p>
            <a:pPr marL="514350" indent="-514350">
              <a:buFont typeface="+mj-lt"/>
              <a:buAutoNum type="alphaUcPeriod"/>
            </a:pPr>
            <a:r>
              <a:rPr lang="en-US" sz="3200" dirty="0"/>
              <a:t>The world abounds with individuals who are walking in error or false teaching. We might safely conclude that far more are following error than truth (Matt. 7:13-14). Of those in error, some have accepted such, aware of their acceptance of error, while many have been deceived into following false teaching, believing it to be true. We are interested in this lesson in denoting the scriptural teaching toward the condition of those deceived and the Christian’s disposition toward them.</a:t>
            </a:r>
          </a:p>
        </p:txBody>
      </p:sp>
    </p:spTree>
    <p:extLst>
      <p:ext uri="{BB962C8B-B14F-4D97-AF65-F5344CB8AC3E}">
        <p14:creationId xmlns:p14="http://schemas.microsoft.com/office/powerpoint/2010/main" val="3621749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Introduction</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514350" indent="-514350">
              <a:buFont typeface="+mj-lt"/>
              <a:buAutoNum type="alphaUcPeriod" startAt="2"/>
            </a:pPr>
            <a:r>
              <a:rPr lang="en-US" sz="3200" dirty="0"/>
              <a:t>Deceived is defined - to mislead, delude, cheat. Those who have been deceived are mislead, deluded, and cheated. Deceive implies the imposing of an idea or belief that contributes to a person’s bewilderment or helplessness or makes him or her further the agent’s end.</a:t>
            </a:r>
          </a:p>
        </p:txBody>
      </p:sp>
    </p:spTree>
    <p:extLst>
      <p:ext uri="{BB962C8B-B14F-4D97-AF65-F5344CB8AC3E}">
        <p14:creationId xmlns:p14="http://schemas.microsoft.com/office/powerpoint/2010/main" val="1297222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 Deception does not exempt one from guilt and condemnation in following false teaching.</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lnSpcReduction="10000"/>
          </a:bodyPr>
          <a:lstStyle/>
          <a:p>
            <a:pPr marL="514350" indent="-514350">
              <a:buFont typeface="+mj-lt"/>
              <a:buAutoNum type="alphaUcPeriod"/>
            </a:pPr>
            <a:r>
              <a:rPr lang="en-US" sz="3200" dirty="0"/>
              <a:t>God warns us about being deceived in many scriptures.</a:t>
            </a:r>
          </a:p>
          <a:p>
            <a:pPr marL="971550" lvl="1" indent="-514350">
              <a:buFont typeface="+mj-lt"/>
              <a:buAutoNum type="arabicPeriod"/>
            </a:pPr>
            <a:r>
              <a:rPr lang="en-US" sz="2800" dirty="0"/>
              <a:t>“Let no man deceive you with vain words…” (Eph. 5:6).</a:t>
            </a:r>
          </a:p>
          <a:p>
            <a:pPr marL="971550" lvl="1" indent="-514350">
              <a:buFont typeface="+mj-lt"/>
              <a:buAutoNum type="arabicPeriod"/>
            </a:pPr>
            <a:r>
              <a:rPr lang="en-US" sz="2800" dirty="0"/>
              <a:t>“Let no man deceive you by any means…” (II Thess. 2:3)</a:t>
            </a:r>
          </a:p>
          <a:p>
            <a:pPr marL="971550" lvl="1" indent="-514350">
              <a:buFont typeface="+mj-lt"/>
              <a:buAutoNum type="arabicPeriod"/>
            </a:pPr>
            <a:r>
              <a:rPr lang="en-US" sz="2800" dirty="0"/>
              <a:t>But evil men and seducers shall wax worse and worse, deceiving and being deceived” (II Tim. 3:13).</a:t>
            </a:r>
          </a:p>
          <a:p>
            <a:pPr marL="971550" lvl="1" indent="-514350">
              <a:buFont typeface="+mj-lt"/>
              <a:buAutoNum type="arabicPeriod"/>
            </a:pPr>
            <a:r>
              <a:rPr lang="en-US" sz="2800" dirty="0"/>
              <a:t>“Whereby they lie in wait to deceive” (Eph. 4:14).</a:t>
            </a:r>
          </a:p>
        </p:txBody>
      </p:sp>
    </p:spTree>
    <p:extLst>
      <p:ext uri="{BB962C8B-B14F-4D97-AF65-F5344CB8AC3E}">
        <p14:creationId xmlns:p14="http://schemas.microsoft.com/office/powerpoint/2010/main" val="3505438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 Deception does not exempt one from guilt and condemnation in following false teaching.</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fontScale="92500" lnSpcReduction="20000"/>
          </a:bodyPr>
          <a:lstStyle/>
          <a:p>
            <a:pPr marL="514350" indent="-514350">
              <a:buFont typeface="+mj-lt"/>
              <a:buAutoNum type="alphaUcPeriod"/>
            </a:pPr>
            <a:r>
              <a:rPr lang="en-US" sz="3200" dirty="0"/>
              <a:t>God warns us about being deceived in many scriptures.</a:t>
            </a:r>
          </a:p>
          <a:p>
            <a:pPr marL="971550" lvl="1" indent="-514350">
              <a:buFont typeface="+mj-lt"/>
              <a:buAutoNum type="arabicPeriod" startAt="5"/>
            </a:pPr>
            <a:r>
              <a:rPr lang="en-US" sz="2800" dirty="0"/>
              <a:t>“Little children, let no man deceive you… (I Jn 3:7).</a:t>
            </a:r>
          </a:p>
          <a:p>
            <a:pPr marL="971550" lvl="1" indent="-514350">
              <a:buFont typeface="+mj-lt"/>
              <a:buAutoNum type="arabicPeriod" startAt="5"/>
            </a:pPr>
            <a:r>
              <a:rPr lang="en-US" sz="2800" dirty="0"/>
              <a:t>The very weight of these warnings against deception is to keep one from the consequences we must pay in deception. Ignorance nor deception are bliss!</a:t>
            </a:r>
          </a:p>
          <a:p>
            <a:pPr marL="971550" lvl="1" indent="-514350">
              <a:buFont typeface="+mj-lt"/>
              <a:buAutoNum type="arabicPeriod" startAt="5"/>
            </a:pPr>
            <a:r>
              <a:rPr lang="en-US" sz="2800" dirty="0"/>
              <a:t>There is truth or error. Truth saves and error condemns. The deceived are part of error and condemnation ( Matt. 15:14). “And if the blind lead the blind, both shall fall into the ditch.” There is no middle ground for deception between truth and error.</a:t>
            </a:r>
          </a:p>
        </p:txBody>
      </p:sp>
    </p:spTree>
    <p:extLst>
      <p:ext uri="{BB962C8B-B14F-4D97-AF65-F5344CB8AC3E}">
        <p14:creationId xmlns:p14="http://schemas.microsoft.com/office/powerpoint/2010/main" val="3075707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 Deception does not exempt one from guilt and condemnation in following false teaching.</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514350" indent="-514350">
              <a:buFont typeface="+mj-lt"/>
              <a:buAutoNum type="alphaUcPeriod" startAt="2"/>
            </a:pPr>
            <a:r>
              <a:rPr lang="en-US" sz="3200" dirty="0"/>
              <a:t>An individual can sincerely believe a lie and be condemned in so doing.</a:t>
            </a:r>
          </a:p>
          <a:p>
            <a:pPr marL="971550" lvl="1" indent="-514350">
              <a:buFont typeface="+mj-lt"/>
              <a:buAutoNum type="arabicPeriod"/>
            </a:pPr>
            <a:r>
              <a:rPr lang="en-US" sz="2800" dirty="0"/>
              <a:t>The young prophet in I Kings 13 believed a lie. “ But he lied unto him” (I Kings 13:18).</a:t>
            </a:r>
          </a:p>
          <a:p>
            <a:pPr marL="1428750" lvl="2" indent="-514350">
              <a:buFont typeface="+mj-lt"/>
              <a:buAutoNum type="alphaLcPeriod"/>
            </a:pPr>
            <a:r>
              <a:rPr lang="en-US" sz="2400" dirty="0"/>
              <a:t>God held the young prophet accountable (I Kings 13:20-22).</a:t>
            </a:r>
          </a:p>
          <a:p>
            <a:pPr marL="1428750" lvl="2" indent="-514350">
              <a:buFont typeface="+mj-lt"/>
              <a:buAutoNum type="alphaLcPeriod"/>
            </a:pPr>
            <a:r>
              <a:rPr lang="en-US" sz="2400" dirty="0"/>
              <a:t>He was punished though deceived by a lie (I Kings 13:24).</a:t>
            </a:r>
          </a:p>
          <a:p>
            <a:pPr marL="1428750" lvl="2" indent="-514350">
              <a:buFont typeface="+mj-lt"/>
              <a:buAutoNum type="alphaLcPeriod"/>
            </a:pPr>
            <a:r>
              <a:rPr lang="en-US" sz="2400" dirty="0"/>
              <a:t>This is written for our example and admonition (I Cor. 10:6,11)</a:t>
            </a:r>
          </a:p>
        </p:txBody>
      </p:sp>
    </p:spTree>
    <p:extLst>
      <p:ext uri="{BB962C8B-B14F-4D97-AF65-F5344CB8AC3E}">
        <p14:creationId xmlns:p14="http://schemas.microsoft.com/office/powerpoint/2010/main" val="394838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 Deception does not exempt one from guilt and condemnation in following false teaching.</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fontScale="92500"/>
          </a:bodyPr>
          <a:lstStyle/>
          <a:p>
            <a:pPr marL="514350" indent="-514350">
              <a:buFont typeface="+mj-lt"/>
              <a:buAutoNum type="alphaUcPeriod" startAt="2"/>
            </a:pPr>
            <a:r>
              <a:rPr lang="en-US" sz="3200" dirty="0"/>
              <a:t>An individual can sincerely believe a lie and be condemned in so doing.</a:t>
            </a:r>
          </a:p>
          <a:p>
            <a:pPr marL="971550" lvl="1" indent="-514350">
              <a:buFont typeface="+mj-lt"/>
              <a:buAutoNum type="arabicPeriod" startAt="2"/>
            </a:pPr>
            <a:r>
              <a:rPr lang="en-US" sz="2800" dirty="0"/>
              <a:t>God sends a strong delusion or working of error that men might believe a lie and be damned who love not the truth (II Thess. 2:10-12).</a:t>
            </a:r>
          </a:p>
          <a:p>
            <a:pPr marL="1428750" lvl="2" indent="-514350">
              <a:buFont typeface="+mj-lt"/>
              <a:buAutoNum type="alphaLcPeriod"/>
            </a:pPr>
            <a:r>
              <a:rPr lang="en-US" sz="2400" dirty="0"/>
              <a:t>These permitted themselves to be deceived… “with all deceivableness of unrighteousness” (II Thess. 2:10).</a:t>
            </a:r>
          </a:p>
          <a:p>
            <a:pPr marL="1428750" lvl="2" indent="-514350">
              <a:buFont typeface="+mj-lt"/>
              <a:buAutoNum type="alphaLcPeriod"/>
            </a:pPr>
            <a:r>
              <a:rPr lang="en-US" sz="2400" dirty="0"/>
              <a:t>When we prefer to reject the truth of God and walk in other ways, God will allow us to follow error to our condemnation. Think on Balaam! (Numbers 22:19).</a:t>
            </a:r>
          </a:p>
        </p:txBody>
      </p:sp>
    </p:spTree>
    <p:extLst>
      <p:ext uri="{BB962C8B-B14F-4D97-AF65-F5344CB8AC3E}">
        <p14:creationId xmlns:p14="http://schemas.microsoft.com/office/powerpoint/2010/main" val="1215681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400" b="1" dirty="0"/>
              <a:t>Our Christian Attitude Toward Those Deceived by False Teachers</a:t>
            </a:r>
            <a:br>
              <a:rPr lang="en-US" sz="2800" b="1" dirty="0"/>
            </a:br>
            <a:r>
              <a:rPr lang="en-US" sz="3200" b="1" dirty="0"/>
              <a:t>I. Deception does not exempt one from guilt and condemnation in following false teaching.</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514350" indent="-514350">
              <a:buFont typeface="+mj-lt"/>
              <a:buAutoNum type="alphaUcPeriod" startAt="2"/>
            </a:pPr>
            <a:r>
              <a:rPr lang="en-US" sz="3200" dirty="0"/>
              <a:t>An individual can sincerely believe a lie and be condemned in so doing.</a:t>
            </a:r>
          </a:p>
          <a:p>
            <a:pPr marL="971550" lvl="1" indent="-514350">
              <a:buFont typeface="+mj-lt"/>
              <a:buAutoNum type="arabicPeriod" startAt="3"/>
            </a:pPr>
            <a:r>
              <a:rPr lang="en-US" sz="2800" dirty="0"/>
              <a:t>If one is exempted from guilt because of deception, it is hard to see how anyone could be in sin since Satan, the father of lies, works on men to sin through deception (I Tim. 2:14; II Cor. 11:13-15).</a:t>
            </a:r>
          </a:p>
        </p:txBody>
      </p:sp>
    </p:spTree>
    <p:extLst>
      <p:ext uri="{BB962C8B-B14F-4D97-AF65-F5344CB8AC3E}">
        <p14:creationId xmlns:p14="http://schemas.microsoft.com/office/powerpoint/2010/main" val="2702854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694</TotalTime>
  <Words>1015</Words>
  <Application>Microsoft Office PowerPoint</Application>
  <PresentationFormat>On-screen Show (4:3)</PresentationFormat>
  <Paragraphs>51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Our Christian Attitude</vt:lpstr>
      <vt:lpstr>Our Christian Attitude</vt:lpstr>
      <vt:lpstr>Our Christian Attitude Toward Those Deceived by False Teachers Introduction</vt:lpstr>
      <vt:lpstr>Our Christian Attitude Toward Those Deceived by False Teachers Introduction</vt:lpstr>
      <vt:lpstr>Our Christian Attitude Toward Those Deceived by False Teachers I. Deception does not exempt one from guilt and condemnation in following false teaching.</vt:lpstr>
      <vt:lpstr>Our Christian Attitude Toward Those Deceived by False Teachers I. Deception does not exempt one from guilt and condemnation in following false teaching.</vt:lpstr>
      <vt:lpstr>Our Christian Attitude Toward Those Deceived by False Teachers I. Deception does not exempt one from guilt and condemnation in following false teaching.</vt:lpstr>
      <vt:lpstr>Our Christian Attitude Toward Those Deceived by False Teachers I. Deception does not exempt one from guilt and condemnation in following false teaching.</vt:lpstr>
      <vt:lpstr>Our Christian Attitude Toward Those Deceived by False Teachers I. Deception does not exempt one from guilt and condemnation in following false teaching.</vt:lpstr>
      <vt:lpstr>Our Christian Attitude Toward Those Deceived by False Teachers II. The Christian’s attitude toward the deceived involves: </vt:lpstr>
      <vt:lpstr>Our Christian Attitude Toward Those Deceived by False Teachers II. The Christian’s attitude toward the deceived involves: </vt:lpstr>
      <vt:lpstr>Our Christian Attitude Toward Those Deceived by False Teachers II. The Christian’s attitude toward the deceived involves: </vt:lpstr>
      <vt:lpstr>Our Christian Attitude Toward Those Deceived by False Teachers II. The Christian’s attitude toward the deceived involves: </vt:lpstr>
      <vt:lpstr>Our Christian Attitude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Christian Attitude</dc:title>
  <dc:creator>Michael Nix</dc:creator>
  <cp:lastModifiedBy>Eastside Enlightener</cp:lastModifiedBy>
  <cp:revision>14</cp:revision>
  <dcterms:created xsi:type="dcterms:W3CDTF">2022-04-20T22:38:24Z</dcterms:created>
  <dcterms:modified xsi:type="dcterms:W3CDTF">2022-07-21T01:03:11Z</dcterms:modified>
</cp:coreProperties>
</file>