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handoutMasterIdLst>
    <p:handoutMasterId r:id="rId11"/>
  </p:handoutMasterIdLst>
  <p:sldIdLst>
    <p:sldId id="369" r:id="rId3"/>
    <p:sldId id="330" r:id="rId4"/>
    <p:sldId id="373" r:id="rId5"/>
    <p:sldId id="372" r:id="rId6"/>
    <p:sldId id="383" r:id="rId7"/>
    <p:sldId id="382" r:id="rId8"/>
    <p:sldId id="381" r:id="rId9"/>
    <p:sldId id="379" r:id="rId10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CC"/>
    <a:srgbClr val="660066"/>
    <a:srgbClr val="000099"/>
    <a:srgbClr val="F3FFF3"/>
    <a:srgbClr val="E1FFE1"/>
    <a:srgbClr val="006600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1" autoAdjust="0"/>
    <p:restoredTop sz="93532" autoAdjust="0"/>
  </p:normalViewPr>
  <p:slideViewPr>
    <p:cSldViewPr>
      <p:cViewPr>
        <p:scale>
          <a:sx n="85" d="100"/>
          <a:sy n="85" d="100"/>
        </p:scale>
        <p:origin x="-54" y="156"/>
      </p:cViewPr>
      <p:guideLst>
        <p:guide orient="horz" pos="172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2D6AA1E5-40AA-49F7-A848-EF13142AD7C9}" type="datetimeFigureOut">
              <a:rPr lang="en-US"/>
              <a:pPr>
                <a:defRPr/>
              </a:pPr>
              <a:t>01/16/2013</a:t>
            </a:fld>
            <a:endParaRPr lang="en-U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D20F2C75-76D2-4110-AEA9-B746C5AE8A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3231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199C53-301A-4EC0-AFBA-1323D651EB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D62D1E-9F51-4DF2-8CCA-6C63C6FBFD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42AF8-B605-4131-BFF9-A73FB6E80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199C53-301A-4EC0-AFBA-1323D651EB5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06447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598DC-68B8-43F8-A0DD-17FDF75358B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76617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0F7B3C-F007-4741-A514-84B6C051C2E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43847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345AA4-CA7A-474A-A414-BFA65047218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6612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A31F1-F29F-4260-8D72-15215F0BE85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3012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F7003E-CE02-4819-9D00-5414D2A9820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07793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396A87-D72D-45A2-A607-6DBF15B2EA3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3710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31516-11AE-4802-B7AA-F7EFC0356C0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5082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598DC-68B8-43F8-A0DD-17FDF75358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8C2DFA-256B-4935-B365-D04B94556EE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16426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D62D1E-9F51-4DF2-8CCA-6C63C6FBFDB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5398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42AF8-B605-4131-BFF9-A73FB6E804D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187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0F7B3C-F007-4741-A514-84B6C051C2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345AA4-CA7A-474A-A414-BFA6504721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A31F1-F29F-4260-8D72-15215F0BE8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F7003E-CE02-4819-9D00-5414D2A982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396A87-D72D-45A2-A607-6DBF15B2EA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31516-11AE-4802-B7AA-F7EFC0356C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8C2DFA-256B-4935-B365-D04B94556E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E41553F-DF0E-48CB-BC8E-80E54AC810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E41553F-DF0E-48CB-BC8E-80E54AC8107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341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7714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066800" y="838201"/>
            <a:ext cx="4572000" cy="1649412"/>
          </a:xfrm>
        </p:spPr>
        <p:txBody>
          <a:bodyPr/>
          <a:lstStyle/>
          <a:p>
            <a:pPr eaLnBrk="1" hangingPunct="1"/>
            <a:r>
              <a:rPr lang="en-US" sz="6000" dirty="0" smtClean="0">
                <a:latin typeface="Monotype Corsiva" pitchFamily="66" charset="0"/>
              </a:rPr>
              <a:t>The Prison Epistles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685800" y="2895600"/>
            <a:ext cx="7772400" cy="1600200"/>
          </a:xfrm>
          <a:noFill/>
          <a:ln w="57150" cmpd="thinThick">
            <a:solidFill>
              <a:srgbClr val="993300"/>
            </a:solidFill>
          </a:ln>
        </p:spPr>
        <p:txBody>
          <a:bodyPr anchor="ctr"/>
          <a:lstStyle/>
          <a:p>
            <a:pPr marL="0" indent="0" algn="ctr" eaLnBrk="1" hangingPunct="1">
              <a:buFontTx/>
              <a:buNone/>
            </a:pPr>
            <a:r>
              <a:rPr lang="en-US" b="1" dirty="0" smtClean="0">
                <a:solidFill>
                  <a:srgbClr val="993300"/>
                </a:solidFill>
              </a:rPr>
              <a:t>A Study of the Letters Paul Wrote While Imprisoned in Rome</a:t>
            </a:r>
            <a:endParaRPr lang="en-US" sz="2800" dirty="0" smtClean="0"/>
          </a:p>
        </p:txBody>
      </p:sp>
      <p:pic>
        <p:nvPicPr>
          <p:cNvPr id="6148" name="Picture 5" descr="MC90044173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381000"/>
            <a:ext cx="27432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9" name="Text Box 6"/>
          <p:cNvSpPr txBox="1">
            <a:spLocks noChangeArrowheads="1"/>
          </p:cNvSpPr>
          <p:nvPr/>
        </p:nvSpPr>
        <p:spPr bwMode="auto">
          <a:xfrm>
            <a:off x="800100" y="4876800"/>
            <a:ext cx="7543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dirty="0" smtClean="0">
                <a:latin typeface="Monotype Corsiva" pitchFamily="66" charset="0"/>
              </a:rPr>
              <a:t>Ephesians, Philippians, Colossians, &amp; Philemon</a:t>
            </a:r>
            <a:endParaRPr lang="en-US" sz="3200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C90044173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52578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28600"/>
            <a:ext cx="8686800" cy="1219200"/>
          </a:xfrm>
        </p:spPr>
        <p:txBody>
          <a:bodyPr/>
          <a:lstStyle/>
          <a:p>
            <a:pPr eaLnBrk="1" hangingPunct="1"/>
            <a:r>
              <a:rPr lang="en-US" sz="3600" b="1" i="1" dirty="0" smtClean="0">
                <a:solidFill>
                  <a:srgbClr val="993300"/>
                </a:solidFill>
              </a:rPr>
              <a:t>Themes of Philippians</a:t>
            </a:r>
            <a:endParaRPr lang="en-US" sz="2800" i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38100" y="1295400"/>
            <a:ext cx="9067800" cy="5334000"/>
          </a:xfrm>
        </p:spPr>
        <p:txBody>
          <a:bodyPr/>
          <a:lstStyle/>
          <a:p>
            <a:pPr marL="287338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Major Theme:  Joy in the Lord.</a:t>
            </a:r>
          </a:p>
          <a:p>
            <a:pPr marL="287338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“Joy” found five times.  “Rejoice” found eleven.</a:t>
            </a:r>
          </a:p>
          <a:p>
            <a:pPr marL="287338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Despite being in custody awaiting trial, Paul found reason to rejoice in this good church.</a:t>
            </a:r>
          </a:p>
          <a:p>
            <a:pPr marL="287338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Outline of Major Themes.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Chapter 1: Paul’s Present Circumstances.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Chapter 2: Have the Mind, Attitude of Christ.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Chapter 3: Have the Knowledge of Christ.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Chapter 4: Have the Peace of Christ.</a:t>
            </a:r>
          </a:p>
          <a:p>
            <a:pPr marL="400050" lvl="1" indent="0" eaLnBrk="1" hangingPunct="1">
              <a:lnSpc>
                <a:spcPct val="95000"/>
              </a:lnSpc>
              <a:spcBef>
                <a:spcPct val="10000"/>
              </a:spcBef>
              <a:buNone/>
              <a:defRPr/>
            </a:pPr>
            <a:endParaRPr lang="en-US" dirty="0" smtClean="0"/>
          </a:p>
          <a:p>
            <a:pPr marL="0" indent="0" eaLnBrk="1" hangingPunct="1">
              <a:lnSpc>
                <a:spcPct val="95000"/>
              </a:lnSpc>
              <a:spcBef>
                <a:spcPct val="10000"/>
              </a:spcBef>
              <a:buNone/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58572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C90044173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52578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28600"/>
            <a:ext cx="8686800" cy="1219200"/>
          </a:xfrm>
        </p:spPr>
        <p:txBody>
          <a:bodyPr/>
          <a:lstStyle/>
          <a:p>
            <a:pPr eaLnBrk="1" hangingPunct="1"/>
            <a:r>
              <a:rPr lang="en-US" sz="3600" b="1" i="1" dirty="0" smtClean="0">
                <a:solidFill>
                  <a:srgbClr val="993300"/>
                </a:solidFill>
              </a:rPr>
              <a:t>Philippians 3:1-16</a:t>
            </a:r>
            <a:r>
              <a:rPr lang="en-US" sz="2000" dirty="0"/>
              <a:t/>
            </a:r>
            <a:br>
              <a:rPr lang="en-US" sz="2000" dirty="0"/>
            </a:br>
            <a:endParaRPr lang="en-US" sz="2000" i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1371600"/>
            <a:ext cx="8839200" cy="5334000"/>
          </a:xfrm>
        </p:spPr>
        <p:txBody>
          <a:bodyPr/>
          <a:lstStyle/>
          <a:p>
            <a:pPr marL="0" indent="0">
              <a:buNone/>
            </a:pPr>
            <a:r>
              <a:rPr lang="en-US" sz="2000" u="sng" dirty="0"/>
              <a:t>3:1-16	Press on </a:t>
            </a:r>
            <a:r>
              <a:rPr lang="en-US" sz="2000" u="sng" dirty="0" smtClean="0"/>
              <a:t>in faith to the goal</a:t>
            </a:r>
            <a:endParaRPr lang="en-US" sz="2000" b="1" dirty="0"/>
          </a:p>
          <a:p>
            <a:pPr marL="0" indent="0">
              <a:buNone/>
            </a:pPr>
            <a:endParaRPr lang="en-US" sz="2000" dirty="0" smtClean="0"/>
          </a:p>
          <a:p>
            <a:r>
              <a:rPr lang="en-US" sz="2000" dirty="0" smtClean="0"/>
              <a:t>Paul did not mind writing the same things to them (3:1, II Peter 1:12, 3:1).  Sin is deceitful (</a:t>
            </a:r>
            <a:r>
              <a:rPr lang="en-US" sz="2000" dirty="0" err="1" smtClean="0"/>
              <a:t>Heb</a:t>
            </a:r>
            <a:r>
              <a:rPr lang="en-US" sz="2000" dirty="0" smtClean="0"/>
              <a:t> 2:1, 3:13).</a:t>
            </a:r>
          </a:p>
          <a:p>
            <a:r>
              <a:rPr lang="en-US" sz="2000" dirty="0" smtClean="0"/>
              <a:t>Beware of the Judaizing teachers (3:2). A constant threat in their day:</a:t>
            </a:r>
          </a:p>
          <a:p>
            <a:pPr lvl="1"/>
            <a:r>
              <a:rPr lang="en-US" sz="2000" dirty="0"/>
              <a:t>Acts 15:1, 5, 23-24</a:t>
            </a:r>
          </a:p>
          <a:p>
            <a:pPr lvl="1"/>
            <a:r>
              <a:rPr lang="en-US" sz="2000" dirty="0"/>
              <a:t>Gal 3:1-3, 5:4, 12</a:t>
            </a:r>
          </a:p>
          <a:p>
            <a:pPr lvl="1"/>
            <a:r>
              <a:rPr lang="en-US" sz="2000" dirty="0"/>
              <a:t>Col </a:t>
            </a:r>
            <a:r>
              <a:rPr lang="en-US" sz="2000" dirty="0" smtClean="0"/>
              <a:t>2:14-16</a:t>
            </a:r>
          </a:p>
          <a:p>
            <a:r>
              <a:rPr lang="en-US" sz="2000" dirty="0"/>
              <a:t>Rejoice in Christ, don’t go back to the old law </a:t>
            </a:r>
            <a:r>
              <a:rPr lang="en-US" sz="2000" dirty="0" smtClean="0"/>
              <a:t>(3:3, Gal </a:t>
            </a:r>
            <a:r>
              <a:rPr lang="en-US" sz="2000" dirty="0"/>
              <a:t>5:1</a:t>
            </a:r>
            <a:r>
              <a:rPr lang="en-US" sz="2000" dirty="0" smtClean="0"/>
              <a:t>).</a:t>
            </a:r>
          </a:p>
          <a:p>
            <a:r>
              <a:rPr lang="en-US" sz="2000" dirty="0" smtClean="0"/>
              <a:t>If physical Jewish credentials mattered, Paul </a:t>
            </a:r>
            <a:r>
              <a:rPr lang="en-US" sz="2000" dirty="0" smtClean="0"/>
              <a:t>would have excelled </a:t>
            </a:r>
            <a:r>
              <a:rPr lang="en-US" sz="2000" dirty="0" smtClean="0"/>
              <a:t>(3:4-6).</a:t>
            </a:r>
            <a:endParaRPr lang="en-US" sz="2000" dirty="0" smtClean="0"/>
          </a:p>
          <a:p>
            <a:r>
              <a:rPr lang="en-US" sz="2000" dirty="0" smtClean="0"/>
              <a:t>Paul gave up his past in the Jewish religion for the Lord and for the resurrection (3:7-11).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11794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C90044173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52578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28600"/>
            <a:ext cx="8686800" cy="1219200"/>
          </a:xfrm>
        </p:spPr>
        <p:txBody>
          <a:bodyPr/>
          <a:lstStyle/>
          <a:p>
            <a:pPr eaLnBrk="1" hangingPunct="1"/>
            <a:r>
              <a:rPr lang="en-US" sz="3600" b="1" i="1" dirty="0" smtClean="0">
                <a:solidFill>
                  <a:srgbClr val="993300"/>
                </a:solidFill>
              </a:rPr>
              <a:t>Philippians 3:1-16</a:t>
            </a:r>
            <a:r>
              <a:rPr lang="en-US" sz="2000" dirty="0"/>
              <a:t/>
            </a:r>
            <a:br>
              <a:rPr lang="en-US" sz="2000" dirty="0"/>
            </a:br>
            <a:endParaRPr lang="en-US" sz="2000" i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1371600"/>
            <a:ext cx="8839200" cy="5334000"/>
          </a:xfrm>
        </p:spPr>
        <p:txBody>
          <a:bodyPr/>
          <a:lstStyle/>
          <a:p>
            <a:pPr marL="0" indent="0">
              <a:buNone/>
            </a:pPr>
            <a:r>
              <a:rPr lang="en-US" sz="2000" u="sng" dirty="0"/>
              <a:t>3:1-16	Press on for the goal in </a:t>
            </a:r>
            <a:r>
              <a:rPr lang="en-US" sz="2000" u="sng" dirty="0" smtClean="0"/>
              <a:t>faith</a:t>
            </a:r>
            <a:endParaRPr lang="en-US" sz="2000" b="1" dirty="0"/>
          </a:p>
          <a:p>
            <a:pPr marL="0" indent="0">
              <a:buNone/>
            </a:pPr>
            <a:endParaRPr lang="en-US" sz="2000" dirty="0" smtClean="0"/>
          </a:p>
          <a:p>
            <a:r>
              <a:rPr lang="en-US" sz="2000" dirty="0" smtClean="0"/>
              <a:t>Paul was not “already perfect” (3:12-13, I </a:t>
            </a:r>
            <a:r>
              <a:rPr lang="en-US" sz="2000" dirty="0" err="1" smtClean="0"/>
              <a:t>Cor</a:t>
            </a:r>
            <a:r>
              <a:rPr lang="en-US" sz="2000" dirty="0" smtClean="0"/>
              <a:t> 9:25-27, II </a:t>
            </a:r>
            <a:r>
              <a:rPr lang="en-US" sz="2000" dirty="0" err="1" smtClean="0"/>
              <a:t>Cor</a:t>
            </a:r>
            <a:r>
              <a:rPr lang="en-US" sz="2000" dirty="0" smtClean="0"/>
              <a:t> 12:7,10).</a:t>
            </a:r>
          </a:p>
          <a:p>
            <a:r>
              <a:rPr lang="en-US" sz="2000" dirty="0" smtClean="0"/>
              <a:t>Forgetting the past, reaching to the future (3:6,13, </a:t>
            </a:r>
            <a:r>
              <a:rPr lang="en-US" sz="2000" dirty="0" err="1" smtClean="0"/>
              <a:t>Heb</a:t>
            </a:r>
            <a:r>
              <a:rPr lang="en-US" sz="2000" dirty="0" smtClean="0"/>
              <a:t> 12:1, Rom 2:7)</a:t>
            </a:r>
          </a:p>
          <a:p>
            <a:r>
              <a:rPr lang="en-US" sz="2000" dirty="0" smtClean="0"/>
              <a:t>“Let us therefore, as many as be perfect, be thus minded:  and if in any thing ye be otherwise minded, God shall reveal even this unto you. (3:15)”  God in his providence will help </a:t>
            </a:r>
            <a:r>
              <a:rPr lang="en-US" sz="2000" dirty="0" smtClean="0"/>
              <a:t>us. </a:t>
            </a:r>
            <a:r>
              <a:rPr lang="en-US" sz="2000" dirty="0"/>
              <a:t>The Bible teaches that we can </a:t>
            </a:r>
            <a:r>
              <a:rPr lang="en-US" sz="2000"/>
              <a:t>have </a:t>
            </a:r>
            <a:r>
              <a:rPr lang="en-US" sz="2000" smtClean="0"/>
              <a:t>“assurance.”  </a:t>
            </a:r>
            <a:endParaRPr lang="en-US" sz="2000" dirty="0" smtClean="0"/>
          </a:p>
          <a:p>
            <a:r>
              <a:rPr lang="en-US" sz="2000" dirty="0"/>
              <a:t>God gives </a:t>
            </a:r>
            <a:r>
              <a:rPr lang="en-US" sz="2000" dirty="0" smtClean="0"/>
              <a:t>assurance </a:t>
            </a:r>
            <a:r>
              <a:rPr lang="en-US" sz="2000" dirty="0"/>
              <a:t>that if </a:t>
            </a:r>
            <a:r>
              <a:rPr lang="en-US" sz="2000" dirty="0" smtClean="0"/>
              <a:t>man seeks</a:t>
            </a:r>
            <a:r>
              <a:rPr lang="en-US" sz="2000" dirty="0"/>
              <a:t>, he will </a:t>
            </a:r>
            <a:r>
              <a:rPr lang="en-US" sz="2000" dirty="0" smtClean="0"/>
              <a:t>find:</a:t>
            </a:r>
            <a:endParaRPr lang="en-US" sz="2000" dirty="0"/>
          </a:p>
          <a:p>
            <a:pPr lvl="1"/>
            <a:r>
              <a:rPr lang="en-US" sz="1600" dirty="0"/>
              <a:t>God made man with the capability to “seek the Lord”  (Acts 17:26-27)</a:t>
            </a:r>
          </a:p>
          <a:p>
            <a:pPr lvl="1"/>
            <a:r>
              <a:rPr lang="en-US" sz="1600" dirty="0"/>
              <a:t>OT passages teaching “seek and ye shall find”  (Solomon - I </a:t>
            </a:r>
            <a:r>
              <a:rPr lang="en-US" sz="1600" dirty="0" err="1"/>
              <a:t>Chron</a:t>
            </a:r>
            <a:r>
              <a:rPr lang="en-US" sz="1600" dirty="0"/>
              <a:t> 28:9, </a:t>
            </a:r>
            <a:r>
              <a:rPr lang="en-US" sz="1600" dirty="0" err="1"/>
              <a:t>Asa</a:t>
            </a:r>
            <a:r>
              <a:rPr lang="en-US" sz="1600" dirty="0"/>
              <a:t> - II </a:t>
            </a:r>
            <a:r>
              <a:rPr lang="en-US" sz="1600" dirty="0" err="1"/>
              <a:t>Chron</a:t>
            </a:r>
            <a:r>
              <a:rPr lang="en-US" sz="1600" dirty="0"/>
              <a:t> 15:2)</a:t>
            </a:r>
          </a:p>
          <a:p>
            <a:pPr lvl="1"/>
            <a:r>
              <a:rPr lang="en-US" sz="1600" dirty="0"/>
              <a:t>OT illustrations (Josiah - II </a:t>
            </a:r>
            <a:r>
              <a:rPr lang="en-US" sz="1600" dirty="0" err="1"/>
              <a:t>Chron</a:t>
            </a:r>
            <a:r>
              <a:rPr lang="en-US" sz="1600" dirty="0"/>
              <a:t> 34:2-3, 8, 14, 27-28)</a:t>
            </a:r>
          </a:p>
          <a:p>
            <a:pPr lvl="1"/>
            <a:r>
              <a:rPr lang="en-US" sz="1600" dirty="0"/>
              <a:t>NT passages teaching “seek and ye shall find”  (Matt 7:7, John 7:17)</a:t>
            </a:r>
          </a:p>
          <a:p>
            <a:pPr lvl="1"/>
            <a:r>
              <a:rPr lang="en-US" sz="1600" dirty="0"/>
              <a:t>NT illustrations (Eunuch – Acts 8:27-38, Lydia – Acts 16:13-15, Paul – I Tim 1:13, Acts 22:13-16</a:t>
            </a:r>
            <a:r>
              <a:rPr lang="en-US" sz="1600" dirty="0" smtClean="0"/>
              <a:t>)</a:t>
            </a: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3416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1158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C90044173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52578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28600"/>
            <a:ext cx="8686800" cy="1219200"/>
          </a:xfrm>
        </p:spPr>
        <p:txBody>
          <a:bodyPr/>
          <a:lstStyle/>
          <a:p>
            <a:pPr eaLnBrk="1" hangingPunct="1"/>
            <a:r>
              <a:rPr lang="en-US" sz="3600" b="1" i="1" dirty="0" smtClean="0">
                <a:solidFill>
                  <a:srgbClr val="993300"/>
                </a:solidFill>
              </a:rPr>
              <a:t>Philippians 2:6-8</a:t>
            </a:r>
            <a:r>
              <a:rPr lang="en-US" sz="2000" dirty="0"/>
              <a:t/>
            </a:r>
            <a:br>
              <a:rPr lang="en-US" sz="2000" dirty="0"/>
            </a:br>
            <a:endParaRPr lang="en-US" sz="2000" i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1371600"/>
            <a:ext cx="8839200" cy="5334000"/>
          </a:xfrm>
        </p:spPr>
        <p:txBody>
          <a:bodyPr numCol="2"/>
          <a:lstStyle/>
          <a:p>
            <a:pPr marL="0" indent="0">
              <a:buNone/>
            </a:pPr>
            <a:r>
              <a:rPr lang="en-US" sz="2000" dirty="0"/>
              <a:t>KJV</a:t>
            </a:r>
          </a:p>
          <a:p>
            <a:pPr marL="457200" indent="-457200">
              <a:buAutoNum type="arabicPlain" startAt="6"/>
            </a:pPr>
            <a:r>
              <a:rPr lang="en-US" sz="2000" dirty="0" smtClean="0"/>
              <a:t>Who</a:t>
            </a:r>
            <a:r>
              <a:rPr lang="en-US" sz="2000" dirty="0"/>
              <a:t>, being in the form of God, thought it not robbery to be equal with </a:t>
            </a:r>
            <a:r>
              <a:rPr lang="en-US" sz="2000" dirty="0" smtClean="0"/>
              <a:t>God:</a:t>
            </a:r>
          </a:p>
          <a:p>
            <a:pPr marL="457200" indent="-457200">
              <a:buAutoNum type="arabicPlain" startAt="6"/>
            </a:pPr>
            <a:r>
              <a:rPr lang="en-US" sz="2000" dirty="0" smtClean="0"/>
              <a:t>But </a:t>
            </a:r>
            <a:r>
              <a:rPr lang="en-US" sz="2000" dirty="0"/>
              <a:t>made himself of no reputation, and took upon him the form of a servant, and was made in the likeness of men</a:t>
            </a:r>
            <a:r>
              <a:rPr lang="en-US" sz="2000" dirty="0" smtClean="0"/>
              <a:t>:</a:t>
            </a:r>
          </a:p>
          <a:p>
            <a:pPr marL="457200" indent="-457200">
              <a:buAutoNum type="arabicPlain" startAt="8"/>
            </a:pPr>
            <a:r>
              <a:rPr lang="en-US" sz="2000" dirty="0" smtClean="0"/>
              <a:t>And </a:t>
            </a:r>
            <a:r>
              <a:rPr lang="en-US" sz="2000" dirty="0"/>
              <a:t>being found in fashion as a man, he humbled himself, and became obedient unto death, even the death of the cross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NASV</a:t>
            </a:r>
            <a:endParaRPr lang="en-US" sz="2000" dirty="0"/>
          </a:p>
          <a:p>
            <a:pPr marL="457200" lvl="0" indent="-457200">
              <a:buAutoNum type="arabicPeriod" startAt="6"/>
            </a:pPr>
            <a:r>
              <a:rPr lang="en-US" sz="2000" dirty="0" smtClean="0"/>
              <a:t>who</a:t>
            </a:r>
            <a:r>
              <a:rPr lang="en-US" sz="2000" dirty="0"/>
              <a:t>, although he existed in the form of God, did not regard equality with God a thing to be grasped, </a:t>
            </a:r>
            <a:endParaRPr lang="en-US" sz="2000" dirty="0" smtClean="0"/>
          </a:p>
          <a:p>
            <a:pPr marL="457200" lvl="0" indent="-457200">
              <a:buAutoNum type="arabicPeriod" startAt="7"/>
            </a:pPr>
            <a:r>
              <a:rPr lang="en-US" sz="2000" dirty="0" smtClean="0"/>
              <a:t>but </a:t>
            </a:r>
            <a:r>
              <a:rPr lang="en-US" sz="2000" dirty="0"/>
              <a:t>emptied Himself, taking the form of a bond servant, and being made in the likeness of men</a:t>
            </a:r>
            <a:r>
              <a:rPr lang="en-US" sz="2000" dirty="0" smtClean="0"/>
              <a:t>.</a:t>
            </a:r>
          </a:p>
          <a:p>
            <a:pPr marL="457200" lvl="0" indent="-457200">
              <a:buAutoNum type="arabicPeriod" startAt="8"/>
            </a:pPr>
            <a:r>
              <a:rPr lang="en-US" sz="2000" dirty="0" smtClean="0"/>
              <a:t>And </a:t>
            </a:r>
            <a:r>
              <a:rPr lang="en-US" sz="2000" dirty="0"/>
              <a:t>being found in appearance as a man, He humbled Himself by becoming obedient to the point of death, even death on a cross</a:t>
            </a:r>
            <a:r>
              <a:rPr lang="en-US" sz="2000" dirty="0" smtClean="0"/>
              <a:t>.</a:t>
            </a:r>
          </a:p>
          <a:p>
            <a:pPr marL="457200" lvl="0" indent="-457200">
              <a:buAutoNum type="arabicPeriod" startAt="8"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002246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C90044173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52578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28600"/>
            <a:ext cx="8686800" cy="1219200"/>
          </a:xfrm>
        </p:spPr>
        <p:txBody>
          <a:bodyPr/>
          <a:lstStyle/>
          <a:p>
            <a:pPr eaLnBrk="1" hangingPunct="1"/>
            <a:r>
              <a:rPr lang="en-US" sz="3600" b="1" i="1" dirty="0" smtClean="0">
                <a:solidFill>
                  <a:srgbClr val="993300"/>
                </a:solidFill>
              </a:rPr>
              <a:t>Philippians 1:19 – 2:11</a:t>
            </a:r>
            <a:r>
              <a:rPr lang="en-US" sz="2000" dirty="0"/>
              <a:t/>
            </a:r>
            <a:br>
              <a:rPr lang="en-US" sz="2000" dirty="0"/>
            </a:br>
            <a:endParaRPr lang="en-US" sz="2000" i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1371600"/>
            <a:ext cx="8839200" cy="5334000"/>
          </a:xfrm>
        </p:spPr>
        <p:txBody>
          <a:bodyPr/>
          <a:lstStyle/>
          <a:p>
            <a:pPr marL="0" indent="0">
              <a:buNone/>
            </a:pPr>
            <a:r>
              <a:rPr lang="en-US" sz="2000" b="1" u="sng" dirty="0" smtClean="0"/>
              <a:t>2:6-7  Being in the form of God... took on the form of a servant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Jesus continued </a:t>
            </a:r>
            <a:r>
              <a:rPr lang="en-US" sz="2000" dirty="0" smtClean="0"/>
              <a:t>equality with God </a:t>
            </a:r>
            <a:r>
              <a:rPr lang="en-US" sz="2000" dirty="0"/>
              <a:t>the Father in the sense of deity (John 1:1, John 5:17-18, John 10:29-33, John 20:28), although he gave up the glorious form he once had with the Father for a time (John 1:14, John 17:5, </a:t>
            </a:r>
            <a:r>
              <a:rPr lang="en-US" sz="2000" dirty="0" err="1"/>
              <a:t>Heb</a:t>
            </a:r>
            <a:r>
              <a:rPr lang="en-US" sz="2000" dirty="0"/>
              <a:t> 2:7-9).  </a:t>
            </a:r>
          </a:p>
          <a:p>
            <a:pPr lvl="0"/>
            <a:r>
              <a:rPr lang="en-US" sz="2000" dirty="0" smtClean="0"/>
              <a:t>John </a:t>
            </a:r>
            <a:r>
              <a:rPr lang="en-US" sz="2000" dirty="0"/>
              <a:t>5:17-18:  The Jews understood the headship of God over </a:t>
            </a:r>
            <a:r>
              <a:rPr lang="en-US" sz="2000" dirty="0" smtClean="0"/>
              <a:t>Christ when Jesus said that </a:t>
            </a:r>
            <a:r>
              <a:rPr lang="en-US" sz="2000" dirty="0"/>
              <a:t>God was his “</a:t>
            </a:r>
            <a:r>
              <a:rPr lang="en-US" sz="2000" dirty="0" smtClean="0"/>
              <a:t>Father.”  </a:t>
            </a:r>
            <a:r>
              <a:rPr lang="en-US" sz="2000" dirty="0"/>
              <a:t>God being Jesus’ Father shows </a:t>
            </a:r>
            <a:r>
              <a:rPr lang="en-US" sz="2000" dirty="0" smtClean="0"/>
              <a:t>headship (authority) of the Father over the </a:t>
            </a:r>
            <a:r>
              <a:rPr lang="en-US" sz="2000" dirty="0"/>
              <a:t>son.  But the Jews also understood that by Jesus saying that God was his Father, </a:t>
            </a:r>
            <a:r>
              <a:rPr lang="en-US" sz="2000" dirty="0" smtClean="0"/>
              <a:t>Jesus was claiming divinity.  He was “making himself equal </a:t>
            </a:r>
            <a:r>
              <a:rPr lang="en-US" sz="2000" dirty="0"/>
              <a:t>with </a:t>
            </a:r>
            <a:r>
              <a:rPr lang="en-US" sz="2000" dirty="0" smtClean="0"/>
              <a:t>God.” </a:t>
            </a:r>
            <a:endParaRPr lang="en-US" sz="2000" dirty="0"/>
          </a:p>
          <a:p>
            <a:pPr lvl="0"/>
            <a:r>
              <a:rPr lang="en-US" sz="2000" dirty="0" smtClean="0"/>
              <a:t>John </a:t>
            </a:r>
            <a:r>
              <a:rPr lang="en-US" sz="2000" dirty="0"/>
              <a:t>10:29-33:  Jesus spoke plainly.  The Jews heard Jesus say that God was greater than all (</a:t>
            </a:r>
            <a:r>
              <a:rPr lang="en-US" sz="2000" dirty="0" smtClean="0"/>
              <a:t>John </a:t>
            </a:r>
            <a:r>
              <a:rPr lang="en-US" sz="2000" dirty="0"/>
              <a:t>10:29, </a:t>
            </a:r>
            <a:r>
              <a:rPr lang="en-US" sz="2000" dirty="0" smtClean="0"/>
              <a:t>ref. also </a:t>
            </a:r>
            <a:r>
              <a:rPr lang="en-US" sz="2000" dirty="0"/>
              <a:t>14:28).  So why did they say that he blasphemed?  Because they got the point of </a:t>
            </a:r>
            <a:r>
              <a:rPr lang="en-US" sz="2000" dirty="0" smtClean="0"/>
              <a:t>Jesus’ statement, “I </a:t>
            </a:r>
            <a:r>
              <a:rPr lang="en-US" sz="2000" dirty="0"/>
              <a:t>and my Father are </a:t>
            </a:r>
            <a:r>
              <a:rPr lang="en-US" sz="2000" dirty="0" smtClean="0"/>
              <a:t>one.”  Jesus’ statement “I </a:t>
            </a:r>
            <a:r>
              <a:rPr lang="en-US" sz="2000" dirty="0"/>
              <a:t>and my Father are one” </a:t>
            </a:r>
            <a:r>
              <a:rPr lang="en-US" sz="2000" dirty="0" smtClean="0"/>
              <a:t>implies an equality </a:t>
            </a:r>
            <a:r>
              <a:rPr lang="en-US" sz="2000" dirty="0"/>
              <a:t>with </a:t>
            </a:r>
            <a:r>
              <a:rPr lang="en-US" sz="2000" dirty="0" smtClean="0"/>
              <a:t>the Father, so the Jews said </a:t>
            </a:r>
            <a:r>
              <a:rPr lang="en-US" sz="2000" dirty="0"/>
              <a:t>that Jesus “made himself God.” </a:t>
            </a:r>
            <a:r>
              <a:rPr lang="en-US" sz="2000" dirty="0" smtClean="0"/>
              <a:t> Jesus </a:t>
            </a:r>
            <a:r>
              <a:rPr lang="en-US" sz="2000" dirty="0"/>
              <a:t>was God (</a:t>
            </a:r>
            <a:r>
              <a:rPr lang="en-US" sz="2000" dirty="0" smtClean="0"/>
              <a:t>John </a:t>
            </a:r>
            <a:r>
              <a:rPr lang="en-US" sz="2000" dirty="0"/>
              <a:t>1:1)</a:t>
            </a:r>
          </a:p>
          <a:p>
            <a:pPr marL="0" indent="0">
              <a:buNone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4053301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6474</TotalTime>
  <Words>484</Words>
  <Application>Microsoft Office PowerPoint</Application>
  <PresentationFormat>On-screen Show (4:3)</PresentationFormat>
  <Paragraphs>52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Default Design</vt:lpstr>
      <vt:lpstr>1_Default Design</vt:lpstr>
      <vt:lpstr>PowerPoint Presentation</vt:lpstr>
      <vt:lpstr>The Prison Epistles</vt:lpstr>
      <vt:lpstr>Themes of Philippians</vt:lpstr>
      <vt:lpstr>Philippians 3:1-16 </vt:lpstr>
      <vt:lpstr>Philippians 3:1-16 </vt:lpstr>
      <vt:lpstr>PowerPoint Presentation</vt:lpstr>
      <vt:lpstr>Philippians 2:6-8 </vt:lpstr>
      <vt:lpstr>Philippians 1:19 – 2:11 </vt:lpstr>
    </vt:vector>
  </TitlesOfParts>
  <Company>New Georgia Church of Christ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Epistles of Peter &amp; Jude</dc:title>
  <dc:creator>Sandi  Klein</dc:creator>
  <cp:lastModifiedBy>Rico</cp:lastModifiedBy>
  <cp:revision>421</cp:revision>
  <cp:lastPrinted>2012-12-02T14:30:02Z</cp:lastPrinted>
  <dcterms:created xsi:type="dcterms:W3CDTF">2012-08-30T20:48:18Z</dcterms:created>
  <dcterms:modified xsi:type="dcterms:W3CDTF">2013-01-17T00:34:49Z</dcterms:modified>
</cp:coreProperties>
</file>