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3"/>
  </p:notesMasterIdLst>
  <p:handoutMasterIdLst>
    <p:handoutMasterId r:id="rId24"/>
  </p:handoutMasterIdLst>
  <p:sldIdLst>
    <p:sldId id="330" r:id="rId2"/>
    <p:sldId id="389" r:id="rId3"/>
    <p:sldId id="404" r:id="rId4"/>
    <p:sldId id="405" r:id="rId5"/>
    <p:sldId id="407" r:id="rId6"/>
    <p:sldId id="406" r:id="rId7"/>
    <p:sldId id="408" r:id="rId8"/>
    <p:sldId id="409" r:id="rId9"/>
    <p:sldId id="411" r:id="rId10"/>
    <p:sldId id="410" r:id="rId11"/>
    <p:sldId id="412" r:id="rId12"/>
    <p:sldId id="414" r:id="rId13"/>
    <p:sldId id="415" r:id="rId14"/>
    <p:sldId id="416" r:id="rId15"/>
    <p:sldId id="417" r:id="rId16"/>
    <p:sldId id="418" r:id="rId17"/>
    <p:sldId id="419" r:id="rId18"/>
    <p:sldId id="423" r:id="rId19"/>
    <p:sldId id="420" r:id="rId20"/>
    <p:sldId id="421" r:id="rId21"/>
    <p:sldId id="422" r:id="rId22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9900CC"/>
    <a:srgbClr val="660066"/>
    <a:srgbClr val="000099"/>
    <a:srgbClr val="F3FFF3"/>
    <a:srgbClr val="E1FFE1"/>
    <a:srgbClr val="006600"/>
    <a:srgbClr val="99330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1112" autoAdjust="0"/>
    <p:restoredTop sz="93532" autoAdjust="0"/>
  </p:normalViewPr>
  <p:slideViewPr>
    <p:cSldViewPr>
      <p:cViewPr>
        <p:scale>
          <a:sx n="66" d="100"/>
          <a:sy n="66" d="100"/>
        </p:scale>
        <p:origin x="-468" y="-174"/>
      </p:cViewPr>
      <p:guideLst>
        <p:guide orient="horz" pos="1728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5712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3038475" cy="465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0339" y="0"/>
            <a:ext cx="3038475" cy="465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pPr>
              <a:defRPr/>
            </a:pPr>
            <a:fld id="{2D6AA1E5-40AA-49F7-A848-EF13142AD7C9}" type="datetimeFigureOut">
              <a:rPr lang="en-US"/>
              <a:pPr>
                <a:defRPr/>
              </a:pPr>
              <a:t>2/27/2013</a:t>
            </a:fld>
            <a:endParaRPr lang="en-US"/>
          </a:p>
        </p:txBody>
      </p:sp>
      <p:sp>
        <p:nvSpPr>
          <p:cNvPr id="3891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8829675"/>
            <a:ext cx="3038475" cy="465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891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0339" y="8829675"/>
            <a:ext cx="3038475" cy="465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pPr>
              <a:defRPr/>
            </a:pPr>
            <a:fld id="{D20F2C75-76D2-4110-AEA9-B746C5AE8AF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933323181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FFA8E0C-6615-4EBE-898A-99986AFF649E}" type="datetimeFigureOut">
              <a:rPr lang="en-US" smtClean="0"/>
              <a:pPr/>
              <a:t>2/27/2013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16425"/>
            <a:ext cx="5607050" cy="418306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4D3F200-36C3-465C-BC9E-721C05E0715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142041392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4213167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199C53-301A-4EC0-AFBA-1323D651EB5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D62D1E-9F51-4DF2-8CCA-6C63C6FBFDB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C42AF8-B605-4131-BFF9-A73FB6E804D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5598DC-68B8-43F8-A0DD-17FDF75358B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0F7B3C-F007-4741-A514-84B6C051C2E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345AA4-CA7A-474A-A414-BFA65047218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9A31F1-F29F-4260-8D72-15215F0BE85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F7003E-CE02-4819-9D00-5414D2A9820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396A87-D72D-45A2-A607-6DBF15B2EA3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931516-11AE-4802-B7AA-F7EFC0356C0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8C2DFA-256B-4935-B365-D04B94556EE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BE41553F-DF0E-48CB-BC8E-80E54AC8107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1066800" y="838201"/>
            <a:ext cx="4572000" cy="1649412"/>
          </a:xfrm>
        </p:spPr>
        <p:txBody>
          <a:bodyPr/>
          <a:lstStyle/>
          <a:p>
            <a:pPr eaLnBrk="1" hangingPunct="1"/>
            <a:r>
              <a:rPr lang="en-US" sz="6000" dirty="0" smtClean="0">
                <a:latin typeface="Monotype Corsiva" pitchFamily="66" charset="0"/>
              </a:rPr>
              <a:t>The Prison Epistles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subTitle" idx="4294967295"/>
          </p:nvPr>
        </p:nvSpPr>
        <p:spPr>
          <a:xfrm>
            <a:off x="685800" y="2895600"/>
            <a:ext cx="7772400" cy="1600200"/>
          </a:xfrm>
          <a:noFill/>
          <a:ln w="57150" cmpd="thinThick">
            <a:solidFill>
              <a:srgbClr val="993300"/>
            </a:solidFill>
          </a:ln>
        </p:spPr>
        <p:txBody>
          <a:bodyPr anchor="ctr"/>
          <a:lstStyle/>
          <a:p>
            <a:pPr marL="0" indent="0" algn="ctr" eaLnBrk="1" hangingPunct="1">
              <a:buFontTx/>
              <a:buNone/>
            </a:pPr>
            <a:r>
              <a:rPr lang="en-US" b="1" dirty="0" smtClean="0">
                <a:solidFill>
                  <a:srgbClr val="993300"/>
                </a:solidFill>
              </a:rPr>
              <a:t>A Study of the Letters Paul Wrote While Imprisoned in Rome</a:t>
            </a:r>
            <a:endParaRPr lang="en-US" sz="2800" dirty="0" smtClean="0"/>
          </a:p>
        </p:txBody>
      </p:sp>
      <p:pic>
        <p:nvPicPr>
          <p:cNvPr id="6148" name="Picture 5" descr="MC900441734[1]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562600" y="381000"/>
            <a:ext cx="2743200" cy="2743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49" name="Text Box 6"/>
          <p:cNvSpPr txBox="1">
            <a:spLocks noChangeArrowheads="1"/>
          </p:cNvSpPr>
          <p:nvPr/>
        </p:nvSpPr>
        <p:spPr bwMode="auto">
          <a:xfrm>
            <a:off x="800100" y="4876800"/>
            <a:ext cx="75438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3200" dirty="0" smtClean="0">
                <a:latin typeface="Monotype Corsiva" pitchFamily="66" charset="0"/>
              </a:rPr>
              <a:t>Ephesians, Philippians, Colossians, &amp; Philemon</a:t>
            </a:r>
            <a:endParaRPr lang="en-US" sz="3200" dirty="0">
              <a:latin typeface="Monotype Corsiva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MC900441734[1]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43800" y="5257800"/>
            <a:ext cx="1447800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7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304800" y="228600"/>
            <a:ext cx="8686800" cy="1219200"/>
          </a:xfrm>
        </p:spPr>
        <p:txBody>
          <a:bodyPr/>
          <a:lstStyle/>
          <a:p>
            <a:pPr eaLnBrk="1" hangingPunct="1"/>
            <a:r>
              <a:rPr lang="en-US" sz="3600" b="1" i="1" dirty="0" smtClean="0">
                <a:solidFill>
                  <a:srgbClr val="993300"/>
                </a:solidFill>
              </a:rPr>
              <a:t>Ephesians, Philippians, Colossians, Philemon - Select Passages in Review</a:t>
            </a:r>
            <a:endParaRPr lang="en-US" sz="2800" i="1" dirty="0" smtClean="0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60420" name="Rectangle 4"/>
          <p:cNvSpPr>
            <a:spLocks noGrp="1" noChangeArrowheads="1"/>
          </p:cNvSpPr>
          <p:nvPr>
            <p:ph type="body" idx="4294967295"/>
          </p:nvPr>
        </p:nvSpPr>
        <p:spPr>
          <a:xfrm>
            <a:off x="38100" y="1371600"/>
            <a:ext cx="9067800" cy="5334000"/>
          </a:xfrm>
        </p:spPr>
        <p:txBody>
          <a:bodyPr/>
          <a:lstStyle/>
          <a:p>
            <a:pPr lvl="0"/>
            <a:endParaRPr lang="en-US" dirty="0" smtClean="0"/>
          </a:p>
          <a:p>
            <a:pPr lvl="0"/>
            <a:r>
              <a:rPr lang="en-US" dirty="0" smtClean="0"/>
              <a:t>Authority </a:t>
            </a:r>
            <a:r>
              <a:rPr lang="en-US" dirty="0"/>
              <a:t>of Christ</a:t>
            </a:r>
            <a:endParaRPr lang="en-US" sz="1800" dirty="0"/>
          </a:p>
          <a:p>
            <a:pPr lvl="1"/>
            <a:r>
              <a:rPr lang="en-US" dirty="0" err="1"/>
              <a:t>Eph</a:t>
            </a:r>
            <a:r>
              <a:rPr lang="en-US" dirty="0"/>
              <a:t> 1:17-23</a:t>
            </a:r>
            <a:endParaRPr lang="en-US" sz="1600" dirty="0"/>
          </a:p>
          <a:p>
            <a:pPr lvl="1"/>
            <a:r>
              <a:rPr lang="en-US" dirty="0"/>
              <a:t>Col 1:14-18</a:t>
            </a:r>
            <a:endParaRPr lang="en-US" sz="1600" dirty="0"/>
          </a:p>
          <a:p>
            <a:pPr lvl="1"/>
            <a:r>
              <a:rPr lang="en-US" dirty="0"/>
              <a:t>Col 3:17</a:t>
            </a:r>
            <a:endParaRPr lang="en-US" sz="1600" dirty="0"/>
          </a:p>
          <a:p>
            <a:pPr lvl="1"/>
            <a:r>
              <a:rPr lang="en-US" dirty="0"/>
              <a:t>(Matt 15:9-14</a:t>
            </a:r>
            <a:r>
              <a:rPr lang="en-US" dirty="0" smtClean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xmlns="" val="39791703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04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604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6042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6042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MC900441734[1]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43800" y="5257800"/>
            <a:ext cx="1447800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7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304800" y="228600"/>
            <a:ext cx="8686800" cy="1219200"/>
          </a:xfrm>
        </p:spPr>
        <p:txBody>
          <a:bodyPr/>
          <a:lstStyle/>
          <a:p>
            <a:pPr eaLnBrk="1" hangingPunct="1"/>
            <a:r>
              <a:rPr lang="en-US" sz="3600" b="1" i="1" dirty="0" smtClean="0">
                <a:solidFill>
                  <a:srgbClr val="993300"/>
                </a:solidFill>
              </a:rPr>
              <a:t>Ephesians, Philippians, Colossians, Philemon - Select Passages in Review</a:t>
            </a:r>
            <a:endParaRPr lang="en-US" sz="2800" i="1" dirty="0" smtClean="0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60420" name="Rectangle 4"/>
          <p:cNvSpPr>
            <a:spLocks noGrp="1" noChangeArrowheads="1"/>
          </p:cNvSpPr>
          <p:nvPr>
            <p:ph type="body" idx="4294967295"/>
          </p:nvPr>
        </p:nvSpPr>
        <p:spPr>
          <a:xfrm>
            <a:off x="38100" y="1371600"/>
            <a:ext cx="9067800" cy="5334000"/>
          </a:xfrm>
        </p:spPr>
        <p:txBody>
          <a:bodyPr/>
          <a:lstStyle/>
          <a:p>
            <a:pPr lvl="0"/>
            <a:endParaRPr lang="en-US" dirty="0" smtClean="0"/>
          </a:p>
          <a:p>
            <a:pPr lvl="0"/>
            <a:r>
              <a:rPr lang="en-US" dirty="0" smtClean="0"/>
              <a:t>The Lord’s church</a:t>
            </a:r>
            <a:endParaRPr lang="en-US" sz="1800" dirty="0" smtClean="0"/>
          </a:p>
          <a:p>
            <a:pPr lvl="1"/>
            <a:r>
              <a:rPr lang="en-US" dirty="0" err="1" smtClean="0"/>
              <a:t>Eph</a:t>
            </a:r>
            <a:r>
              <a:rPr lang="en-US" dirty="0" smtClean="0"/>
              <a:t> 1:20-23</a:t>
            </a:r>
            <a:endParaRPr lang="en-US" sz="1600" dirty="0" smtClean="0"/>
          </a:p>
          <a:p>
            <a:pPr lvl="1"/>
            <a:r>
              <a:rPr lang="en-US" dirty="0" err="1" smtClean="0"/>
              <a:t>Eph</a:t>
            </a:r>
            <a:r>
              <a:rPr lang="en-US" dirty="0" smtClean="0"/>
              <a:t> 3:10-12</a:t>
            </a:r>
            <a:endParaRPr lang="en-US" sz="1600" dirty="0" smtClean="0"/>
          </a:p>
          <a:p>
            <a:pPr lvl="1"/>
            <a:r>
              <a:rPr lang="en-US" dirty="0" err="1" smtClean="0"/>
              <a:t>Eph</a:t>
            </a:r>
            <a:r>
              <a:rPr lang="en-US" dirty="0" smtClean="0"/>
              <a:t> 4:4</a:t>
            </a:r>
            <a:endParaRPr lang="en-US" sz="1600" dirty="0" smtClean="0"/>
          </a:p>
        </p:txBody>
      </p:sp>
    </p:spTree>
    <p:extLst>
      <p:ext uri="{BB962C8B-B14F-4D97-AF65-F5344CB8AC3E}">
        <p14:creationId xmlns:p14="http://schemas.microsoft.com/office/powerpoint/2010/main" xmlns="" val="15783706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04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604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6042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MC900441734[1]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43800" y="5257800"/>
            <a:ext cx="1447800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7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304800" y="228600"/>
            <a:ext cx="8686800" cy="1219200"/>
          </a:xfrm>
        </p:spPr>
        <p:txBody>
          <a:bodyPr/>
          <a:lstStyle/>
          <a:p>
            <a:pPr eaLnBrk="1" hangingPunct="1"/>
            <a:r>
              <a:rPr lang="en-US" sz="3600" b="1" i="1" dirty="0" smtClean="0">
                <a:solidFill>
                  <a:srgbClr val="993300"/>
                </a:solidFill>
              </a:rPr>
              <a:t>Ephesians, Philippians, Colossians, Philemon - Select Passages in Review</a:t>
            </a:r>
            <a:endParaRPr lang="en-US" sz="2800" i="1" dirty="0" smtClean="0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60420" name="Rectangle 4"/>
          <p:cNvSpPr>
            <a:spLocks noGrp="1" noChangeArrowheads="1"/>
          </p:cNvSpPr>
          <p:nvPr>
            <p:ph type="body" idx="4294967295"/>
          </p:nvPr>
        </p:nvSpPr>
        <p:spPr>
          <a:xfrm>
            <a:off x="38100" y="1371600"/>
            <a:ext cx="9067800" cy="5334000"/>
          </a:xfrm>
        </p:spPr>
        <p:txBody>
          <a:bodyPr/>
          <a:lstStyle/>
          <a:p>
            <a:pPr lvl="0"/>
            <a:endParaRPr lang="en-US" dirty="0" smtClean="0"/>
          </a:p>
          <a:p>
            <a:pPr lvl="0"/>
            <a:r>
              <a:rPr lang="en-US" dirty="0" smtClean="0"/>
              <a:t>Change in the law </a:t>
            </a:r>
            <a:endParaRPr lang="en-US" sz="1800" dirty="0" smtClean="0"/>
          </a:p>
          <a:p>
            <a:pPr lvl="1"/>
            <a:r>
              <a:rPr lang="en-US" dirty="0" err="1" smtClean="0"/>
              <a:t>Eph</a:t>
            </a:r>
            <a:r>
              <a:rPr lang="en-US" dirty="0" smtClean="0"/>
              <a:t> 2:13-16</a:t>
            </a:r>
            <a:endParaRPr lang="en-US" sz="1600" dirty="0" smtClean="0"/>
          </a:p>
          <a:p>
            <a:pPr lvl="1"/>
            <a:r>
              <a:rPr lang="en-US" dirty="0" smtClean="0"/>
              <a:t>Col 2:14-17 (Shadows: I </a:t>
            </a:r>
            <a:r>
              <a:rPr lang="en-US" dirty="0" err="1" smtClean="0"/>
              <a:t>Cor</a:t>
            </a:r>
            <a:r>
              <a:rPr lang="en-US" dirty="0" smtClean="0"/>
              <a:t> 5:7, </a:t>
            </a:r>
            <a:r>
              <a:rPr lang="en-US" dirty="0" err="1" smtClean="0"/>
              <a:t>Heb</a:t>
            </a:r>
            <a:r>
              <a:rPr lang="en-US" dirty="0" smtClean="0"/>
              <a:t> 4:9)</a:t>
            </a:r>
            <a:endParaRPr lang="en-US" sz="1600" dirty="0" smtClean="0"/>
          </a:p>
          <a:p>
            <a:pPr lvl="1"/>
            <a:r>
              <a:rPr lang="en-US" dirty="0" smtClean="0"/>
              <a:t>Rom 7:12, </a:t>
            </a:r>
            <a:r>
              <a:rPr lang="en-US" dirty="0" err="1" smtClean="0"/>
              <a:t>Heb</a:t>
            </a:r>
            <a:r>
              <a:rPr lang="en-US" dirty="0" smtClean="0"/>
              <a:t> 8:7, Gal 3:24-25  As you are growing up, you have clothes that you outgrow.  While there may be nothing wrong with the clothes themselves, you lay them aside for other, better clothes.</a:t>
            </a:r>
            <a:endParaRPr lang="en-US" sz="1600" dirty="0" smtClean="0"/>
          </a:p>
        </p:txBody>
      </p:sp>
    </p:spTree>
    <p:extLst>
      <p:ext uri="{BB962C8B-B14F-4D97-AF65-F5344CB8AC3E}">
        <p14:creationId xmlns:p14="http://schemas.microsoft.com/office/powerpoint/2010/main" xmlns="" val="778173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04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604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6042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MC900441734[1]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43800" y="5257800"/>
            <a:ext cx="1447800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7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304800" y="228600"/>
            <a:ext cx="8686800" cy="1219200"/>
          </a:xfrm>
        </p:spPr>
        <p:txBody>
          <a:bodyPr/>
          <a:lstStyle/>
          <a:p>
            <a:pPr eaLnBrk="1" hangingPunct="1"/>
            <a:r>
              <a:rPr lang="en-US" sz="3600" b="1" i="1" dirty="0" smtClean="0">
                <a:solidFill>
                  <a:srgbClr val="993300"/>
                </a:solidFill>
              </a:rPr>
              <a:t>Ephesians, Philippians, Colossians, Philemon - Select Passages in Review</a:t>
            </a:r>
            <a:endParaRPr lang="en-US" sz="2800" i="1" dirty="0" smtClean="0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60420" name="Rectangle 4"/>
          <p:cNvSpPr>
            <a:spLocks noGrp="1" noChangeArrowheads="1"/>
          </p:cNvSpPr>
          <p:nvPr>
            <p:ph type="body" idx="4294967295"/>
          </p:nvPr>
        </p:nvSpPr>
        <p:spPr>
          <a:xfrm>
            <a:off x="38100" y="1371600"/>
            <a:ext cx="9067800" cy="5334000"/>
          </a:xfrm>
        </p:spPr>
        <p:txBody>
          <a:bodyPr/>
          <a:lstStyle/>
          <a:p>
            <a:pPr lvl="0"/>
            <a:endParaRPr lang="en-US" dirty="0" smtClean="0"/>
          </a:p>
          <a:p>
            <a:pPr lvl="0"/>
            <a:r>
              <a:rPr lang="en-US" dirty="0" smtClean="0"/>
              <a:t>Understanding the Bible</a:t>
            </a:r>
            <a:endParaRPr lang="en-US" sz="1800" dirty="0" smtClean="0"/>
          </a:p>
          <a:p>
            <a:pPr lvl="1"/>
            <a:r>
              <a:rPr lang="en-US" dirty="0" err="1" smtClean="0"/>
              <a:t>Eph</a:t>
            </a:r>
            <a:r>
              <a:rPr lang="en-US" dirty="0" smtClean="0"/>
              <a:t> 3:3-4</a:t>
            </a:r>
            <a:endParaRPr lang="en-US" sz="1600" dirty="0" smtClean="0"/>
          </a:p>
          <a:p>
            <a:pPr lvl="1"/>
            <a:r>
              <a:rPr lang="en-US" dirty="0" err="1" smtClean="0"/>
              <a:t>Eph</a:t>
            </a:r>
            <a:r>
              <a:rPr lang="en-US" dirty="0" smtClean="0"/>
              <a:t> 5:17</a:t>
            </a:r>
            <a:endParaRPr lang="en-US" sz="1600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0693655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04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604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MC900441734[1]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43800" y="5257800"/>
            <a:ext cx="1447800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7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304800" y="228600"/>
            <a:ext cx="8686800" cy="1219200"/>
          </a:xfrm>
        </p:spPr>
        <p:txBody>
          <a:bodyPr/>
          <a:lstStyle/>
          <a:p>
            <a:pPr eaLnBrk="1" hangingPunct="1"/>
            <a:r>
              <a:rPr lang="en-US" sz="3600" b="1" i="1" dirty="0" smtClean="0">
                <a:solidFill>
                  <a:srgbClr val="993300"/>
                </a:solidFill>
              </a:rPr>
              <a:t>Ephesians, Philippians, Colossians, Philemon - Select Passages in Review</a:t>
            </a:r>
            <a:endParaRPr lang="en-US" sz="2800" i="1" dirty="0" smtClean="0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60420" name="Rectangle 4"/>
          <p:cNvSpPr>
            <a:spLocks noGrp="1" noChangeArrowheads="1"/>
          </p:cNvSpPr>
          <p:nvPr>
            <p:ph type="body" idx="4294967295"/>
          </p:nvPr>
        </p:nvSpPr>
        <p:spPr>
          <a:xfrm>
            <a:off x="38100" y="1371600"/>
            <a:ext cx="9067800" cy="5334000"/>
          </a:xfrm>
        </p:spPr>
        <p:txBody>
          <a:bodyPr/>
          <a:lstStyle/>
          <a:p>
            <a:pPr lvl="0"/>
            <a:endParaRPr lang="en-US" dirty="0" smtClean="0"/>
          </a:p>
          <a:p>
            <a:pPr lvl="0"/>
            <a:r>
              <a:rPr lang="en-US" dirty="0" smtClean="0"/>
              <a:t>Grace, faith and works</a:t>
            </a:r>
            <a:endParaRPr lang="en-US" sz="1800" dirty="0" smtClean="0"/>
          </a:p>
          <a:p>
            <a:pPr lvl="1"/>
            <a:r>
              <a:rPr lang="en-US" dirty="0" err="1" smtClean="0"/>
              <a:t>Eph</a:t>
            </a:r>
            <a:r>
              <a:rPr lang="en-US" dirty="0" smtClean="0"/>
              <a:t> 1:7</a:t>
            </a:r>
            <a:endParaRPr lang="en-US" sz="1600" dirty="0" smtClean="0"/>
          </a:p>
          <a:p>
            <a:pPr lvl="1"/>
            <a:r>
              <a:rPr lang="en-US" dirty="0" err="1" smtClean="0"/>
              <a:t>Eph</a:t>
            </a:r>
            <a:r>
              <a:rPr lang="en-US" dirty="0" smtClean="0"/>
              <a:t> 2:8-10</a:t>
            </a:r>
            <a:endParaRPr lang="en-US" sz="1600" dirty="0" smtClean="0"/>
          </a:p>
        </p:txBody>
      </p:sp>
    </p:spTree>
    <p:extLst>
      <p:ext uri="{BB962C8B-B14F-4D97-AF65-F5344CB8AC3E}">
        <p14:creationId xmlns:p14="http://schemas.microsoft.com/office/powerpoint/2010/main" xmlns="" val="26757519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04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604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MC900441734[1]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43800" y="5257800"/>
            <a:ext cx="1447800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7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304800" y="228600"/>
            <a:ext cx="8686800" cy="1219200"/>
          </a:xfrm>
        </p:spPr>
        <p:txBody>
          <a:bodyPr/>
          <a:lstStyle/>
          <a:p>
            <a:pPr eaLnBrk="1" hangingPunct="1"/>
            <a:r>
              <a:rPr lang="en-US" sz="3600" b="1" i="1" dirty="0" smtClean="0">
                <a:solidFill>
                  <a:srgbClr val="993300"/>
                </a:solidFill>
              </a:rPr>
              <a:t>Ephesians, Philippians, Colossians, Philemon - Select Passages in Review</a:t>
            </a:r>
            <a:endParaRPr lang="en-US" sz="2800" i="1" dirty="0" smtClean="0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60420" name="Rectangle 4"/>
          <p:cNvSpPr>
            <a:spLocks noGrp="1" noChangeArrowheads="1"/>
          </p:cNvSpPr>
          <p:nvPr>
            <p:ph type="body" idx="4294967295"/>
          </p:nvPr>
        </p:nvSpPr>
        <p:spPr>
          <a:xfrm>
            <a:off x="38100" y="1371600"/>
            <a:ext cx="9067800" cy="5334000"/>
          </a:xfrm>
        </p:spPr>
        <p:txBody>
          <a:bodyPr/>
          <a:lstStyle/>
          <a:p>
            <a:pPr lvl="0"/>
            <a:endParaRPr lang="en-US" dirty="0" smtClean="0"/>
          </a:p>
          <a:p>
            <a:pPr lvl="0"/>
            <a:r>
              <a:rPr lang="en-US" dirty="0" smtClean="0"/>
              <a:t>Baptism</a:t>
            </a:r>
            <a:endParaRPr lang="en-US" sz="1800" dirty="0" smtClean="0"/>
          </a:p>
          <a:p>
            <a:pPr lvl="1"/>
            <a:r>
              <a:rPr lang="en-US" dirty="0" err="1" smtClean="0"/>
              <a:t>Eph</a:t>
            </a:r>
            <a:r>
              <a:rPr lang="en-US" dirty="0" smtClean="0"/>
              <a:t> 4:5</a:t>
            </a:r>
            <a:endParaRPr lang="en-US" sz="1600" dirty="0" smtClean="0"/>
          </a:p>
          <a:p>
            <a:pPr lvl="1"/>
            <a:r>
              <a:rPr lang="en-US" dirty="0" smtClean="0"/>
              <a:t>Col 2:11-13</a:t>
            </a:r>
            <a:endParaRPr lang="en-US" sz="1600" dirty="0" smtClean="0"/>
          </a:p>
        </p:txBody>
      </p:sp>
    </p:spTree>
    <p:extLst>
      <p:ext uri="{BB962C8B-B14F-4D97-AF65-F5344CB8AC3E}">
        <p14:creationId xmlns:p14="http://schemas.microsoft.com/office/powerpoint/2010/main" xmlns="" val="15014067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04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604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MC900441734[1]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43800" y="5257800"/>
            <a:ext cx="1447800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7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304800" y="228600"/>
            <a:ext cx="8686800" cy="1219200"/>
          </a:xfrm>
        </p:spPr>
        <p:txBody>
          <a:bodyPr/>
          <a:lstStyle/>
          <a:p>
            <a:pPr eaLnBrk="1" hangingPunct="1"/>
            <a:r>
              <a:rPr lang="en-US" sz="3600" b="1" i="1" dirty="0" smtClean="0">
                <a:solidFill>
                  <a:srgbClr val="993300"/>
                </a:solidFill>
              </a:rPr>
              <a:t>Ephesians, Philippians, Colossians, Philemon - Select Passages in Review</a:t>
            </a:r>
            <a:endParaRPr lang="en-US" sz="2800" i="1" dirty="0" smtClean="0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60420" name="Rectangle 4"/>
          <p:cNvSpPr>
            <a:spLocks noGrp="1" noChangeArrowheads="1"/>
          </p:cNvSpPr>
          <p:nvPr>
            <p:ph type="body" idx="4294967295"/>
          </p:nvPr>
        </p:nvSpPr>
        <p:spPr>
          <a:xfrm>
            <a:off x="38100" y="1371600"/>
            <a:ext cx="9067800" cy="5334000"/>
          </a:xfrm>
        </p:spPr>
        <p:txBody>
          <a:bodyPr/>
          <a:lstStyle/>
          <a:p>
            <a:pPr lvl="0"/>
            <a:endParaRPr lang="en-US" dirty="0" smtClean="0"/>
          </a:p>
          <a:p>
            <a:pPr lvl="0"/>
            <a:r>
              <a:rPr lang="en-US" dirty="0" smtClean="0"/>
              <a:t>Walking worthy of our calling, old man / new man</a:t>
            </a:r>
            <a:endParaRPr lang="en-US" sz="1800" dirty="0" smtClean="0"/>
          </a:p>
          <a:p>
            <a:pPr lvl="1"/>
            <a:r>
              <a:rPr lang="en-US" dirty="0" err="1" smtClean="0"/>
              <a:t>Eph</a:t>
            </a:r>
            <a:r>
              <a:rPr lang="en-US" dirty="0" smtClean="0"/>
              <a:t> 4 – 6</a:t>
            </a:r>
            <a:endParaRPr lang="en-US" sz="1600" dirty="0" smtClean="0"/>
          </a:p>
          <a:p>
            <a:pPr lvl="1"/>
            <a:r>
              <a:rPr lang="en-US" dirty="0" smtClean="0"/>
              <a:t>Col 3 - 4</a:t>
            </a:r>
            <a:endParaRPr lang="en-US" sz="1600" dirty="0" smtClean="0"/>
          </a:p>
        </p:txBody>
      </p:sp>
    </p:spTree>
    <p:extLst>
      <p:ext uri="{BB962C8B-B14F-4D97-AF65-F5344CB8AC3E}">
        <p14:creationId xmlns:p14="http://schemas.microsoft.com/office/powerpoint/2010/main" xmlns="" val="5801955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04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604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MC900441734[1]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43800" y="5257800"/>
            <a:ext cx="1447800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7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304800" y="228600"/>
            <a:ext cx="8686800" cy="1219200"/>
          </a:xfrm>
        </p:spPr>
        <p:txBody>
          <a:bodyPr/>
          <a:lstStyle/>
          <a:p>
            <a:pPr eaLnBrk="1" hangingPunct="1"/>
            <a:r>
              <a:rPr lang="en-US" sz="3600" b="1" i="1" dirty="0" smtClean="0">
                <a:solidFill>
                  <a:srgbClr val="993300"/>
                </a:solidFill>
              </a:rPr>
              <a:t>Ephesians, Philippians, Colossians, Philemon - Select Passages in Review</a:t>
            </a:r>
            <a:endParaRPr lang="en-US" sz="2800" i="1" dirty="0" smtClean="0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60420" name="Rectangle 4"/>
          <p:cNvSpPr>
            <a:spLocks noGrp="1" noChangeArrowheads="1"/>
          </p:cNvSpPr>
          <p:nvPr>
            <p:ph type="body" idx="4294967295"/>
          </p:nvPr>
        </p:nvSpPr>
        <p:spPr>
          <a:xfrm>
            <a:off x="38100" y="1371600"/>
            <a:ext cx="9067800" cy="5334000"/>
          </a:xfrm>
        </p:spPr>
        <p:txBody>
          <a:bodyPr/>
          <a:lstStyle/>
          <a:p>
            <a:pPr lvl="0"/>
            <a:endParaRPr lang="en-US" dirty="0" smtClean="0"/>
          </a:p>
          <a:p>
            <a:pPr lvl="0"/>
            <a:r>
              <a:rPr lang="en-US" dirty="0" smtClean="0"/>
              <a:t>Husbands / wives, servants / masters, parents / children</a:t>
            </a:r>
            <a:endParaRPr lang="en-US" sz="1800" dirty="0" smtClean="0"/>
          </a:p>
          <a:p>
            <a:pPr lvl="1"/>
            <a:r>
              <a:rPr lang="en-US" dirty="0" smtClean="0"/>
              <a:t>Eph 5 - 6</a:t>
            </a:r>
            <a:endParaRPr lang="en-US" sz="1600" dirty="0" smtClean="0"/>
          </a:p>
          <a:p>
            <a:pPr lvl="1"/>
            <a:r>
              <a:rPr lang="en-US" dirty="0" smtClean="0"/>
              <a:t>Col </a:t>
            </a:r>
            <a:r>
              <a:rPr lang="en-US" dirty="0" smtClean="0"/>
              <a:t>3 </a:t>
            </a:r>
            <a:r>
              <a:rPr lang="en-US" dirty="0" smtClean="0"/>
              <a:t>– </a:t>
            </a:r>
            <a:r>
              <a:rPr lang="en-US" dirty="0" smtClean="0"/>
              <a:t>4</a:t>
            </a:r>
            <a:endParaRPr lang="en-US" sz="1600" dirty="0" smtClean="0"/>
          </a:p>
          <a:p>
            <a:pPr lvl="1"/>
            <a:r>
              <a:rPr lang="en-US" dirty="0" err="1" smtClean="0"/>
              <a:t>Phm</a:t>
            </a:r>
            <a:endParaRPr lang="en-US" sz="1600" dirty="0" smtClean="0"/>
          </a:p>
        </p:txBody>
      </p:sp>
    </p:spTree>
    <p:extLst>
      <p:ext uri="{BB962C8B-B14F-4D97-AF65-F5344CB8AC3E}">
        <p14:creationId xmlns:p14="http://schemas.microsoft.com/office/powerpoint/2010/main" xmlns="" val="34554629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04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604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6042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MC900441734[1]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43800" y="5257800"/>
            <a:ext cx="1447800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7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304800" y="228600"/>
            <a:ext cx="8686800" cy="1219200"/>
          </a:xfrm>
        </p:spPr>
        <p:txBody>
          <a:bodyPr/>
          <a:lstStyle/>
          <a:p>
            <a:pPr eaLnBrk="1" hangingPunct="1"/>
            <a:r>
              <a:rPr lang="en-US" sz="3600" b="1" i="1" dirty="0" smtClean="0">
                <a:solidFill>
                  <a:srgbClr val="993300"/>
                </a:solidFill>
              </a:rPr>
              <a:t>Ephesians, Philippians, Colossians, Philemon - Select Passages in Review</a:t>
            </a:r>
            <a:endParaRPr lang="en-US" sz="2800" i="1" dirty="0" smtClean="0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60420" name="Rectangle 4"/>
          <p:cNvSpPr>
            <a:spLocks noGrp="1" noChangeArrowheads="1"/>
          </p:cNvSpPr>
          <p:nvPr>
            <p:ph type="body" idx="4294967295"/>
          </p:nvPr>
        </p:nvSpPr>
        <p:spPr>
          <a:xfrm>
            <a:off x="38100" y="1371600"/>
            <a:ext cx="9067800" cy="5334000"/>
          </a:xfrm>
        </p:spPr>
        <p:txBody>
          <a:bodyPr/>
          <a:lstStyle/>
          <a:p>
            <a:pPr lvl="0"/>
            <a:endParaRPr lang="en-US" dirty="0" smtClean="0"/>
          </a:p>
          <a:p>
            <a:pPr lvl="0"/>
            <a:r>
              <a:rPr lang="en-US" dirty="0" smtClean="0"/>
              <a:t>Husbands / wives, servants / masters, parents / children</a:t>
            </a:r>
            <a:endParaRPr lang="en-US" sz="1800" dirty="0" smtClean="0"/>
          </a:p>
          <a:p>
            <a:pPr lvl="1"/>
            <a:r>
              <a:rPr lang="en-US" sz="2000" dirty="0" smtClean="0"/>
              <a:t>Considering the concept from Philemon and </a:t>
            </a:r>
            <a:r>
              <a:rPr lang="en-US" sz="2000" dirty="0" err="1" smtClean="0"/>
              <a:t>Onesimus</a:t>
            </a:r>
            <a:r>
              <a:rPr lang="en-US" sz="2000" dirty="0" smtClean="0"/>
              <a:t> concerning </a:t>
            </a:r>
            <a:r>
              <a:rPr lang="en-US" sz="2000" dirty="0" err="1" smtClean="0"/>
              <a:t>Onesimus</a:t>
            </a:r>
            <a:r>
              <a:rPr lang="en-US" sz="2000" dirty="0" smtClean="0"/>
              <a:t>’ responsibility after baptism.  Even after baptism, </a:t>
            </a:r>
            <a:r>
              <a:rPr lang="en-US" sz="2000" dirty="0" err="1" smtClean="0"/>
              <a:t>Onesimus</a:t>
            </a:r>
            <a:r>
              <a:rPr lang="en-US" sz="2000" dirty="0" smtClean="0"/>
              <a:t> still held his responsibility to Philemon and had to return to him.  </a:t>
            </a:r>
            <a:r>
              <a:rPr lang="en-US" sz="2000" dirty="0" err="1" smtClean="0"/>
              <a:t>Onesimus</a:t>
            </a:r>
            <a:r>
              <a:rPr lang="en-US" sz="2000" dirty="0" smtClean="0"/>
              <a:t> was still Philemon’s servant.  </a:t>
            </a:r>
          </a:p>
          <a:p>
            <a:pPr lvl="1"/>
            <a:r>
              <a:rPr lang="en-US" sz="2000" dirty="0" smtClean="0"/>
              <a:t>Considering an </a:t>
            </a:r>
            <a:r>
              <a:rPr lang="en-US" sz="2000" u="sng" dirty="0" smtClean="0"/>
              <a:t>unlawful</a:t>
            </a:r>
            <a:r>
              <a:rPr lang="en-US" sz="2000" dirty="0" smtClean="0"/>
              <a:t> husband and wife relationship (an </a:t>
            </a:r>
            <a:r>
              <a:rPr lang="en-US" sz="2000" u="sng" dirty="0" smtClean="0"/>
              <a:t>unlawful</a:t>
            </a:r>
            <a:r>
              <a:rPr lang="en-US" sz="2000" dirty="0" smtClean="0"/>
              <a:t> marriage), one </a:t>
            </a:r>
            <a:r>
              <a:rPr lang="en-US" sz="2000" u="sng" dirty="0" smtClean="0"/>
              <a:t>would have to leave their partner </a:t>
            </a:r>
            <a:r>
              <a:rPr lang="en-US" sz="2000" dirty="0" smtClean="0"/>
              <a:t>even after baptism because that relationship would continue, but should not continue to exist (Mark 6:16-18 “not lawful to have”, I </a:t>
            </a:r>
            <a:r>
              <a:rPr lang="en-US" sz="2000" dirty="0" err="1" smtClean="0"/>
              <a:t>Cor</a:t>
            </a:r>
            <a:r>
              <a:rPr lang="en-US" sz="2000" dirty="0" smtClean="0"/>
              <a:t> 6;11 “were”).  If that relationship still exists (they still have their partner), they would still be in adultery after baptism.</a:t>
            </a:r>
          </a:p>
        </p:txBody>
      </p:sp>
    </p:spTree>
    <p:extLst>
      <p:ext uri="{BB962C8B-B14F-4D97-AF65-F5344CB8AC3E}">
        <p14:creationId xmlns:p14="http://schemas.microsoft.com/office/powerpoint/2010/main" xmlns="" val="14189277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MC900441734[1]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43800" y="5257800"/>
            <a:ext cx="1447800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7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304800" y="228600"/>
            <a:ext cx="8686800" cy="1219200"/>
          </a:xfrm>
        </p:spPr>
        <p:txBody>
          <a:bodyPr/>
          <a:lstStyle/>
          <a:p>
            <a:pPr eaLnBrk="1" hangingPunct="1"/>
            <a:r>
              <a:rPr lang="en-US" sz="3600" b="1" i="1" dirty="0" smtClean="0">
                <a:solidFill>
                  <a:srgbClr val="993300"/>
                </a:solidFill>
              </a:rPr>
              <a:t>Ephesians, Philippians, Colossians, Philemon - Select Passages in Review</a:t>
            </a:r>
            <a:endParaRPr lang="en-US" sz="2800" i="1" dirty="0" smtClean="0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60420" name="Rectangle 4"/>
          <p:cNvSpPr>
            <a:spLocks noGrp="1" noChangeArrowheads="1"/>
          </p:cNvSpPr>
          <p:nvPr>
            <p:ph type="body" idx="4294967295"/>
          </p:nvPr>
        </p:nvSpPr>
        <p:spPr>
          <a:xfrm>
            <a:off x="38100" y="1371600"/>
            <a:ext cx="9067800" cy="5334000"/>
          </a:xfrm>
        </p:spPr>
        <p:txBody>
          <a:bodyPr/>
          <a:lstStyle/>
          <a:p>
            <a:pPr lvl="0"/>
            <a:endParaRPr lang="en-US" dirty="0" smtClean="0"/>
          </a:p>
          <a:p>
            <a:pPr lvl="0"/>
            <a:r>
              <a:rPr lang="en-US" dirty="0" smtClean="0"/>
              <a:t>Humility</a:t>
            </a:r>
            <a:endParaRPr lang="en-US" sz="1800" dirty="0" smtClean="0"/>
          </a:p>
          <a:p>
            <a:pPr lvl="1"/>
            <a:r>
              <a:rPr lang="en-US" dirty="0" err="1" smtClean="0"/>
              <a:t>Php</a:t>
            </a:r>
            <a:r>
              <a:rPr lang="en-US" dirty="0" smtClean="0"/>
              <a:t> 2:3-4</a:t>
            </a:r>
            <a:endParaRPr lang="en-US" sz="1600" dirty="0" smtClean="0"/>
          </a:p>
          <a:p>
            <a:pPr lvl="1"/>
            <a:r>
              <a:rPr lang="en-US" dirty="0" err="1" smtClean="0"/>
              <a:t>Phm</a:t>
            </a:r>
            <a:endParaRPr lang="en-US" sz="1600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41372058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04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604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MC900441734[1]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43800" y="5257800"/>
            <a:ext cx="1447800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238250" y="295275"/>
            <a:ext cx="6667500" cy="626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Oval 1"/>
          <p:cNvSpPr/>
          <p:nvPr/>
        </p:nvSpPr>
        <p:spPr>
          <a:xfrm>
            <a:off x="1447800" y="2362200"/>
            <a:ext cx="762000" cy="457200"/>
          </a:xfrm>
          <a:prstGeom prst="ellipse">
            <a:avLst/>
          </a:prstGeom>
          <a:solidFill>
            <a:srgbClr val="FF0000">
              <a:alpha val="15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5257800" y="3886200"/>
            <a:ext cx="762000" cy="457200"/>
          </a:xfrm>
          <a:prstGeom prst="ellipse">
            <a:avLst/>
          </a:prstGeom>
          <a:solidFill>
            <a:srgbClr val="FF0000">
              <a:alpha val="15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4038600" y="2819400"/>
            <a:ext cx="762000" cy="457200"/>
          </a:xfrm>
          <a:prstGeom prst="ellipse">
            <a:avLst/>
          </a:prstGeom>
          <a:solidFill>
            <a:srgbClr val="FF0000">
              <a:alpha val="15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4604657" y="3886200"/>
            <a:ext cx="762000" cy="457200"/>
          </a:xfrm>
          <a:prstGeom prst="ellipse">
            <a:avLst/>
          </a:prstGeom>
          <a:solidFill>
            <a:srgbClr val="FF0000">
              <a:alpha val="15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5490389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MC900441734[1]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43800" y="5257800"/>
            <a:ext cx="1447800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7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304800" y="228600"/>
            <a:ext cx="8686800" cy="1219200"/>
          </a:xfrm>
        </p:spPr>
        <p:txBody>
          <a:bodyPr/>
          <a:lstStyle/>
          <a:p>
            <a:pPr eaLnBrk="1" hangingPunct="1"/>
            <a:r>
              <a:rPr lang="en-US" sz="3600" b="1" i="1" dirty="0" smtClean="0">
                <a:solidFill>
                  <a:srgbClr val="993300"/>
                </a:solidFill>
              </a:rPr>
              <a:t>Ephesians, Philippians, Colossians, Philemon - Select Passages in Review</a:t>
            </a:r>
            <a:endParaRPr lang="en-US" sz="2800" i="1" dirty="0" smtClean="0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60420" name="Rectangle 4"/>
          <p:cNvSpPr>
            <a:spLocks noGrp="1" noChangeArrowheads="1"/>
          </p:cNvSpPr>
          <p:nvPr>
            <p:ph type="body" idx="4294967295"/>
          </p:nvPr>
        </p:nvSpPr>
        <p:spPr>
          <a:xfrm>
            <a:off x="38100" y="1371600"/>
            <a:ext cx="9067800" cy="5334000"/>
          </a:xfrm>
        </p:spPr>
        <p:txBody>
          <a:bodyPr/>
          <a:lstStyle/>
          <a:p>
            <a:pPr lvl="0"/>
            <a:endParaRPr lang="en-US" dirty="0" smtClean="0"/>
          </a:p>
          <a:p>
            <a:pPr lvl="0"/>
            <a:r>
              <a:rPr lang="en-US" dirty="0" smtClean="0"/>
              <a:t>Dealing with adversity</a:t>
            </a:r>
            <a:endParaRPr lang="en-US" sz="1800" dirty="0" smtClean="0"/>
          </a:p>
          <a:p>
            <a:pPr lvl="1"/>
            <a:r>
              <a:rPr lang="en-US" dirty="0" smtClean="0"/>
              <a:t>Eph 6:10-18</a:t>
            </a:r>
            <a:endParaRPr lang="en-US" sz="1600" dirty="0" smtClean="0"/>
          </a:p>
          <a:p>
            <a:pPr lvl="1"/>
            <a:r>
              <a:rPr lang="en-US" dirty="0" err="1" smtClean="0"/>
              <a:t>Php</a:t>
            </a:r>
            <a:r>
              <a:rPr lang="en-US" dirty="0" smtClean="0"/>
              <a:t> 4:6-13</a:t>
            </a:r>
            <a:endParaRPr lang="en-US" sz="1600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8042963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04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04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MC900441734[1]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43800" y="5257800"/>
            <a:ext cx="1447800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7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304800" y="228600"/>
            <a:ext cx="8686800" cy="1219200"/>
          </a:xfrm>
        </p:spPr>
        <p:txBody>
          <a:bodyPr/>
          <a:lstStyle/>
          <a:p>
            <a:pPr eaLnBrk="1" hangingPunct="1"/>
            <a:r>
              <a:rPr lang="en-US" sz="3600" b="1" i="1" dirty="0" smtClean="0">
                <a:solidFill>
                  <a:srgbClr val="993300"/>
                </a:solidFill>
              </a:rPr>
              <a:t>Ephesians, Philippians, Colossians, Philemon - Select Passages in Review</a:t>
            </a:r>
            <a:endParaRPr lang="en-US" sz="2800" i="1" dirty="0" smtClean="0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60420" name="Rectangle 4"/>
          <p:cNvSpPr>
            <a:spLocks noGrp="1" noChangeArrowheads="1"/>
          </p:cNvSpPr>
          <p:nvPr>
            <p:ph type="body" idx="4294967295"/>
          </p:nvPr>
        </p:nvSpPr>
        <p:spPr>
          <a:xfrm>
            <a:off x="38100" y="1371600"/>
            <a:ext cx="9067800" cy="5334000"/>
          </a:xfrm>
        </p:spPr>
        <p:txBody>
          <a:bodyPr/>
          <a:lstStyle/>
          <a:p>
            <a:pPr lvl="0"/>
            <a:endParaRPr lang="en-US" dirty="0" smtClean="0"/>
          </a:p>
          <a:p>
            <a:pPr lvl="0"/>
            <a:r>
              <a:rPr lang="en-US" dirty="0" smtClean="0"/>
              <a:t>Inheritance</a:t>
            </a:r>
            <a:endParaRPr lang="en-US" sz="1800" dirty="0" smtClean="0"/>
          </a:p>
          <a:p>
            <a:pPr lvl="1"/>
            <a:r>
              <a:rPr lang="en-US" dirty="0" err="1" smtClean="0"/>
              <a:t>Eph</a:t>
            </a:r>
            <a:r>
              <a:rPr lang="en-US" dirty="0" smtClean="0"/>
              <a:t> 1:18, 5:5</a:t>
            </a:r>
            <a:endParaRPr lang="en-US" sz="1600" dirty="0" smtClean="0"/>
          </a:p>
          <a:p>
            <a:pPr lvl="1"/>
            <a:r>
              <a:rPr lang="en-US" dirty="0" smtClean="0"/>
              <a:t>Col 1:12, 3:24</a:t>
            </a:r>
            <a:endParaRPr lang="en-US" sz="1600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0890516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04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604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MC900441734[1]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43800" y="5257800"/>
            <a:ext cx="1447800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7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304800" y="228600"/>
            <a:ext cx="8686800" cy="1219200"/>
          </a:xfrm>
        </p:spPr>
        <p:txBody>
          <a:bodyPr/>
          <a:lstStyle/>
          <a:p>
            <a:pPr eaLnBrk="1" hangingPunct="1"/>
            <a:r>
              <a:rPr lang="en-US" sz="3600" b="1" i="1" dirty="0" smtClean="0">
                <a:solidFill>
                  <a:srgbClr val="993300"/>
                </a:solidFill>
              </a:rPr>
              <a:t>How do we know which Epistles were written from prison?</a:t>
            </a:r>
            <a:endParaRPr lang="en-US" sz="2800" i="1" dirty="0" smtClean="0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60420" name="Rectangle 4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371600"/>
            <a:ext cx="9067800" cy="5334000"/>
          </a:xfrm>
        </p:spPr>
        <p:txBody>
          <a:bodyPr/>
          <a:lstStyle/>
          <a:p>
            <a:pPr marL="287338" indent="-287338" eaLnBrk="1" hangingPunct="1">
              <a:lnSpc>
                <a:spcPct val="95000"/>
              </a:lnSpc>
              <a:spcBef>
                <a:spcPct val="10000"/>
              </a:spcBef>
              <a:defRPr/>
            </a:pPr>
            <a:r>
              <a:rPr lang="en-US" dirty="0" smtClean="0"/>
              <a:t>Ephesians:</a:t>
            </a:r>
          </a:p>
          <a:p>
            <a:pPr marL="687388" lvl="1" indent="-287338" eaLnBrk="1" hangingPunct="1">
              <a:lnSpc>
                <a:spcPct val="95000"/>
              </a:lnSpc>
              <a:spcBef>
                <a:spcPct val="10000"/>
              </a:spcBef>
              <a:defRPr/>
            </a:pPr>
            <a:r>
              <a:rPr lang="en-US" dirty="0" smtClean="0"/>
              <a:t>(3:1, 4:1) Calls himself a prisoner.</a:t>
            </a:r>
          </a:p>
          <a:p>
            <a:pPr marL="687388" lvl="1" indent="-287338" eaLnBrk="1" hangingPunct="1">
              <a:lnSpc>
                <a:spcPct val="95000"/>
              </a:lnSpc>
              <a:spcBef>
                <a:spcPct val="10000"/>
              </a:spcBef>
              <a:defRPr/>
            </a:pPr>
            <a:r>
              <a:rPr lang="en-US" dirty="0" smtClean="0"/>
              <a:t>(6:20) Ambassador in bonds.</a:t>
            </a:r>
          </a:p>
          <a:p>
            <a:pPr marL="287338" indent="-287338" eaLnBrk="1" hangingPunct="1">
              <a:lnSpc>
                <a:spcPct val="95000"/>
              </a:lnSpc>
              <a:spcBef>
                <a:spcPct val="10000"/>
              </a:spcBef>
              <a:defRPr/>
            </a:pPr>
            <a:r>
              <a:rPr lang="en-US" dirty="0" smtClean="0"/>
              <a:t>Philippians:</a:t>
            </a:r>
          </a:p>
          <a:p>
            <a:pPr marL="687388" lvl="1" indent="-287338" eaLnBrk="1" hangingPunct="1">
              <a:lnSpc>
                <a:spcPct val="95000"/>
              </a:lnSpc>
              <a:spcBef>
                <a:spcPct val="10000"/>
              </a:spcBef>
              <a:defRPr/>
            </a:pPr>
            <a:r>
              <a:rPr lang="en-US" dirty="0" smtClean="0"/>
              <a:t>(1:7,13,14,16) Refers to his bonds (imprisonment).</a:t>
            </a:r>
          </a:p>
          <a:p>
            <a:pPr marL="687388" lvl="1" indent="-287338" eaLnBrk="1" hangingPunct="1">
              <a:lnSpc>
                <a:spcPct val="95000"/>
              </a:lnSpc>
              <a:spcBef>
                <a:spcPct val="10000"/>
              </a:spcBef>
              <a:defRPr/>
            </a:pPr>
            <a:r>
              <a:rPr lang="en-US" dirty="0" smtClean="0"/>
              <a:t>(1:13) Refers to the Praetorian Guard (NASV).</a:t>
            </a:r>
          </a:p>
          <a:p>
            <a:pPr marL="687388" lvl="1" indent="-287338" eaLnBrk="1" hangingPunct="1">
              <a:lnSpc>
                <a:spcPct val="95000"/>
              </a:lnSpc>
              <a:spcBef>
                <a:spcPct val="10000"/>
              </a:spcBef>
              <a:defRPr/>
            </a:pPr>
            <a:r>
              <a:rPr lang="en-US" dirty="0" smtClean="0"/>
              <a:t>(4:22) Caesar’s household.</a:t>
            </a:r>
          </a:p>
          <a:p>
            <a:pPr marL="287338" indent="-287338" eaLnBrk="1" hangingPunct="1">
              <a:lnSpc>
                <a:spcPct val="95000"/>
              </a:lnSpc>
              <a:spcBef>
                <a:spcPct val="10000"/>
              </a:spcBef>
              <a:defRPr/>
            </a:pPr>
            <a:r>
              <a:rPr lang="en-US" dirty="0" smtClean="0"/>
              <a:t>Colossians:</a:t>
            </a:r>
          </a:p>
          <a:p>
            <a:pPr marL="687388" lvl="1" indent="-287338" eaLnBrk="1" hangingPunct="1">
              <a:lnSpc>
                <a:spcPct val="95000"/>
              </a:lnSpc>
              <a:spcBef>
                <a:spcPct val="10000"/>
              </a:spcBef>
              <a:defRPr/>
            </a:pPr>
            <a:r>
              <a:rPr lang="en-US" dirty="0" smtClean="0"/>
              <a:t>(4:3) Refers to himself as a prisoner.</a:t>
            </a:r>
          </a:p>
          <a:p>
            <a:pPr marL="687388" lvl="1" indent="-287338" eaLnBrk="1" hangingPunct="1">
              <a:lnSpc>
                <a:spcPct val="95000"/>
              </a:lnSpc>
              <a:spcBef>
                <a:spcPct val="10000"/>
              </a:spcBef>
              <a:defRPr/>
            </a:pPr>
            <a:r>
              <a:rPr lang="en-US" dirty="0" smtClean="0"/>
              <a:t>(4:10) Fellow prisoner to Aristarchus.</a:t>
            </a:r>
          </a:p>
          <a:p>
            <a:pPr marL="287338" indent="-287338" eaLnBrk="1" hangingPunct="1">
              <a:lnSpc>
                <a:spcPct val="95000"/>
              </a:lnSpc>
              <a:spcBef>
                <a:spcPct val="10000"/>
              </a:spcBef>
              <a:defRPr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xmlns="" val="24802190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MC900441734[1]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43800" y="5257800"/>
            <a:ext cx="1447800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7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304800" y="228600"/>
            <a:ext cx="8686800" cy="1219200"/>
          </a:xfrm>
        </p:spPr>
        <p:txBody>
          <a:bodyPr/>
          <a:lstStyle/>
          <a:p>
            <a:pPr eaLnBrk="1" hangingPunct="1"/>
            <a:r>
              <a:rPr lang="en-US" sz="3600" b="1" i="1" dirty="0">
                <a:solidFill>
                  <a:srgbClr val="993300"/>
                </a:solidFill>
              </a:rPr>
              <a:t>How do we know which Epistles were written from prison?</a:t>
            </a:r>
            <a:endParaRPr lang="en-US" sz="2800" i="1" dirty="0" smtClean="0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60420" name="Rectangle 4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371600"/>
            <a:ext cx="9067800" cy="5334000"/>
          </a:xfrm>
        </p:spPr>
        <p:txBody>
          <a:bodyPr/>
          <a:lstStyle/>
          <a:p>
            <a:pPr marL="287338" indent="-287338" eaLnBrk="1" hangingPunct="1">
              <a:lnSpc>
                <a:spcPct val="95000"/>
              </a:lnSpc>
              <a:spcBef>
                <a:spcPct val="10000"/>
              </a:spcBef>
              <a:defRPr/>
            </a:pPr>
            <a:r>
              <a:rPr lang="en-US" dirty="0" smtClean="0"/>
              <a:t>Philemon:</a:t>
            </a:r>
          </a:p>
          <a:p>
            <a:pPr marL="687388" lvl="1" indent="-287338" eaLnBrk="1" hangingPunct="1">
              <a:lnSpc>
                <a:spcPct val="95000"/>
              </a:lnSpc>
              <a:spcBef>
                <a:spcPct val="10000"/>
              </a:spcBef>
              <a:defRPr/>
            </a:pPr>
            <a:r>
              <a:rPr lang="en-US" dirty="0" smtClean="0"/>
              <a:t>(9) Calls himself a prisoner.</a:t>
            </a:r>
          </a:p>
          <a:p>
            <a:pPr marL="687388" lvl="1" indent="-287338" eaLnBrk="1" hangingPunct="1">
              <a:lnSpc>
                <a:spcPct val="95000"/>
              </a:lnSpc>
              <a:spcBef>
                <a:spcPct val="10000"/>
              </a:spcBef>
              <a:defRPr/>
            </a:pPr>
            <a:r>
              <a:rPr lang="en-US" dirty="0" smtClean="0"/>
              <a:t>(10) Bonds (imprisonment).</a:t>
            </a:r>
          </a:p>
          <a:p>
            <a:pPr marL="687388" lvl="1" indent="-287338" eaLnBrk="1" hangingPunct="1">
              <a:lnSpc>
                <a:spcPct val="95000"/>
              </a:lnSpc>
              <a:spcBef>
                <a:spcPct val="10000"/>
              </a:spcBef>
              <a:defRPr/>
            </a:pPr>
            <a:r>
              <a:rPr lang="en-US" dirty="0" smtClean="0"/>
              <a:t>(23) Fellow prisoner with </a:t>
            </a:r>
            <a:r>
              <a:rPr lang="en-US" dirty="0" err="1" smtClean="0"/>
              <a:t>Ephaphrus</a:t>
            </a:r>
            <a:r>
              <a:rPr lang="en-US" dirty="0" smtClean="0"/>
              <a:t>.</a:t>
            </a:r>
          </a:p>
          <a:p>
            <a:pPr marL="0" indent="0" eaLnBrk="1" hangingPunct="1">
              <a:lnSpc>
                <a:spcPct val="95000"/>
              </a:lnSpc>
              <a:spcBef>
                <a:spcPct val="10000"/>
              </a:spcBef>
              <a:buNone/>
              <a:defRPr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xmlns="" val="27396704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MC900441734[1]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43800" y="5257800"/>
            <a:ext cx="1447800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7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304800" y="228600"/>
            <a:ext cx="8686800" cy="1219200"/>
          </a:xfrm>
        </p:spPr>
        <p:txBody>
          <a:bodyPr/>
          <a:lstStyle/>
          <a:p>
            <a:pPr eaLnBrk="1" hangingPunct="1"/>
            <a:r>
              <a:rPr lang="en-US" sz="3600" b="1" i="1" dirty="0" smtClean="0">
                <a:solidFill>
                  <a:srgbClr val="993300"/>
                </a:solidFill>
              </a:rPr>
              <a:t>Outline of Ephesians</a:t>
            </a:r>
            <a:endParaRPr lang="en-US" sz="2800" i="1" dirty="0" smtClean="0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60420" name="Rectangle 4"/>
          <p:cNvSpPr>
            <a:spLocks noGrp="1" noChangeArrowheads="1"/>
          </p:cNvSpPr>
          <p:nvPr>
            <p:ph type="body" idx="4294967295"/>
          </p:nvPr>
        </p:nvSpPr>
        <p:spPr>
          <a:xfrm>
            <a:off x="152400" y="1371600"/>
            <a:ext cx="8839200" cy="5334000"/>
          </a:xfrm>
        </p:spPr>
        <p:txBody>
          <a:bodyPr/>
          <a:lstStyle/>
          <a:p>
            <a:pPr marL="0" indent="0" eaLnBrk="1" hangingPunct="1">
              <a:buSzPct val="85000"/>
              <a:buNone/>
            </a:pPr>
            <a:endParaRPr lang="en-US" sz="2400" dirty="0"/>
          </a:p>
          <a:p>
            <a:pPr eaLnBrk="1" hangingPunct="1">
              <a:buSzPct val="85000"/>
            </a:pPr>
            <a:r>
              <a:rPr lang="en-US" sz="2400" dirty="0">
                <a:solidFill>
                  <a:srgbClr val="FF0000"/>
                </a:solidFill>
              </a:rPr>
              <a:t>All spiritual blessings </a:t>
            </a:r>
            <a:r>
              <a:rPr lang="en-US" sz="2400" dirty="0" smtClean="0">
                <a:solidFill>
                  <a:srgbClr val="FF0000"/>
                </a:solidFill>
              </a:rPr>
              <a:t>are from God and available to man “in Christ” </a:t>
            </a:r>
            <a:r>
              <a:rPr lang="en-US" sz="2400" dirty="0"/>
              <a:t>(1:3, Chapters 1 - 3)  </a:t>
            </a:r>
            <a:r>
              <a:rPr lang="en-US" sz="2400" dirty="0" smtClean="0"/>
              <a:t>God showed his favor toward man, He gave his Son to purchase the forgiveness of our sins, and He provided a plan for our salvation and </a:t>
            </a:r>
            <a:r>
              <a:rPr lang="en-US" sz="2400" dirty="0"/>
              <a:t>fellowship </a:t>
            </a:r>
            <a:r>
              <a:rPr lang="en-US" sz="2400" dirty="0" smtClean="0"/>
              <a:t>with Him.  </a:t>
            </a:r>
          </a:p>
          <a:p>
            <a:pPr eaLnBrk="1" hangingPunct="1">
              <a:buSzPct val="85000"/>
            </a:pPr>
            <a:endParaRPr lang="en-US" sz="2400" dirty="0"/>
          </a:p>
          <a:p>
            <a:pPr eaLnBrk="1" hangingPunct="1">
              <a:buSzPct val="85000"/>
            </a:pPr>
            <a:r>
              <a:rPr lang="en-US" sz="2400" dirty="0">
                <a:solidFill>
                  <a:srgbClr val="FF0000"/>
                </a:solidFill>
              </a:rPr>
              <a:t>Walk worthy of your calling </a:t>
            </a:r>
            <a:r>
              <a:rPr lang="en-US" sz="2400" dirty="0"/>
              <a:t>(4:1, Chapters 4 - 6)  Because of </a:t>
            </a:r>
            <a:r>
              <a:rPr lang="en-US" sz="2400" dirty="0" smtClean="0"/>
              <a:t>what God has done for us, and because of the great </a:t>
            </a:r>
            <a:r>
              <a:rPr lang="en-US" sz="2400" dirty="0"/>
              <a:t>price that was paid for our sins and the great benefit we have as Christians, we must follow God as children, living as our Father instructs us.</a:t>
            </a:r>
          </a:p>
          <a:p>
            <a:pPr marL="0" indent="0" eaLnBrk="1" hangingPunct="1">
              <a:lnSpc>
                <a:spcPct val="95000"/>
              </a:lnSpc>
              <a:spcBef>
                <a:spcPct val="10000"/>
              </a:spcBef>
              <a:buNone/>
              <a:defRPr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xmlns="" val="11305109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MC900441734[1]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43800" y="5257800"/>
            <a:ext cx="1447800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7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304800" y="228600"/>
            <a:ext cx="8686800" cy="1219200"/>
          </a:xfrm>
        </p:spPr>
        <p:txBody>
          <a:bodyPr/>
          <a:lstStyle/>
          <a:p>
            <a:pPr eaLnBrk="1" hangingPunct="1"/>
            <a:r>
              <a:rPr lang="en-US" sz="3600" b="1" i="1" dirty="0" smtClean="0">
                <a:solidFill>
                  <a:srgbClr val="993300"/>
                </a:solidFill>
              </a:rPr>
              <a:t>Outline of Philippians</a:t>
            </a:r>
            <a:endParaRPr lang="en-US" sz="2800" i="1" dirty="0" smtClean="0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60420" name="Rectangle 4"/>
          <p:cNvSpPr>
            <a:spLocks noGrp="1" noChangeArrowheads="1"/>
          </p:cNvSpPr>
          <p:nvPr>
            <p:ph type="body" idx="4294967295"/>
          </p:nvPr>
        </p:nvSpPr>
        <p:spPr>
          <a:xfrm>
            <a:off x="38100" y="1295400"/>
            <a:ext cx="9067800" cy="5334000"/>
          </a:xfrm>
        </p:spPr>
        <p:txBody>
          <a:bodyPr/>
          <a:lstStyle/>
          <a:p>
            <a:pPr marL="287338" indent="-287338" eaLnBrk="1" hangingPunct="1">
              <a:lnSpc>
                <a:spcPct val="95000"/>
              </a:lnSpc>
              <a:spcBef>
                <a:spcPct val="10000"/>
              </a:spcBef>
              <a:defRPr/>
            </a:pPr>
            <a:r>
              <a:rPr lang="en-US" dirty="0" smtClean="0"/>
              <a:t>Major Theme:  Joy in the Lord.</a:t>
            </a:r>
          </a:p>
          <a:p>
            <a:pPr marL="287338" indent="-287338" eaLnBrk="1" hangingPunct="1">
              <a:lnSpc>
                <a:spcPct val="95000"/>
              </a:lnSpc>
              <a:spcBef>
                <a:spcPct val="10000"/>
              </a:spcBef>
              <a:defRPr/>
            </a:pPr>
            <a:r>
              <a:rPr lang="en-US" dirty="0" smtClean="0"/>
              <a:t>“Joy” found five times.  “Rejoice” found eleven.</a:t>
            </a:r>
          </a:p>
          <a:p>
            <a:pPr marL="287338" indent="-287338" eaLnBrk="1" hangingPunct="1">
              <a:lnSpc>
                <a:spcPct val="95000"/>
              </a:lnSpc>
              <a:spcBef>
                <a:spcPct val="10000"/>
              </a:spcBef>
              <a:defRPr/>
            </a:pPr>
            <a:r>
              <a:rPr lang="en-US" dirty="0" smtClean="0"/>
              <a:t>Despite being in custody awaiting trial, Paul found reason to rejoice in this good church.</a:t>
            </a:r>
          </a:p>
          <a:p>
            <a:pPr marL="287338" indent="-287338" eaLnBrk="1" hangingPunct="1">
              <a:lnSpc>
                <a:spcPct val="95000"/>
              </a:lnSpc>
              <a:spcBef>
                <a:spcPct val="10000"/>
              </a:spcBef>
              <a:defRPr/>
            </a:pPr>
            <a:r>
              <a:rPr lang="en-US" dirty="0" smtClean="0"/>
              <a:t>Outline of Major Themes.</a:t>
            </a:r>
          </a:p>
          <a:p>
            <a:pPr marL="687388" lvl="1" indent="-287338" eaLnBrk="1" hangingPunct="1">
              <a:lnSpc>
                <a:spcPct val="95000"/>
              </a:lnSpc>
              <a:spcBef>
                <a:spcPct val="10000"/>
              </a:spcBef>
              <a:defRPr/>
            </a:pPr>
            <a:r>
              <a:rPr lang="en-US" dirty="0" smtClean="0"/>
              <a:t>Chapter 1: Paul’s Present Circumstances.</a:t>
            </a:r>
          </a:p>
          <a:p>
            <a:pPr marL="687388" lvl="1" indent="-287338" eaLnBrk="1" hangingPunct="1">
              <a:lnSpc>
                <a:spcPct val="95000"/>
              </a:lnSpc>
              <a:spcBef>
                <a:spcPct val="10000"/>
              </a:spcBef>
              <a:defRPr/>
            </a:pPr>
            <a:r>
              <a:rPr lang="en-US" dirty="0" smtClean="0"/>
              <a:t>Chapter 2: Have the Mind, Attitude of Christ.</a:t>
            </a:r>
          </a:p>
          <a:p>
            <a:pPr marL="687388" lvl="1" indent="-287338" eaLnBrk="1" hangingPunct="1">
              <a:lnSpc>
                <a:spcPct val="95000"/>
              </a:lnSpc>
              <a:spcBef>
                <a:spcPct val="10000"/>
              </a:spcBef>
              <a:defRPr/>
            </a:pPr>
            <a:r>
              <a:rPr lang="en-US" dirty="0" smtClean="0"/>
              <a:t>Chapter 3: Have the Knowledge of Christ.</a:t>
            </a:r>
          </a:p>
          <a:p>
            <a:pPr marL="687388" lvl="1" indent="-287338" eaLnBrk="1" hangingPunct="1">
              <a:lnSpc>
                <a:spcPct val="95000"/>
              </a:lnSpc>
              <a:spcBef>
                <a:spcPct val="10000"/>
              </a:spcBef>
              <a:defRPr/>
            </a:pPr>
            <a:r>
              <a:rPr lang="en-US" dirty="0" smtClean="0"/>
              <a:t>Chapter 4: Have the Peace of Christ.</a:t>
            </a:r>
          </a:p>
          <a:p>
            <a:pPr marL="400050" lvl="1" indent="0" eaLnBrk="1" hangingPunct="1">
              <a:lnSpc>
                <a:spcPct val="95000"/>
              </a:lnSpc>
              <a:spcBef>
                <a:spcPct val="10000"/>
              </a:spcBef>
              <a:buNone/>
              <a:defRPr/>
            </a:pPr>
            <a:endParaRPr lang="en-US" dirty="0" smtClean="0"/>
          </a:p>
          <a:p>
            <a:pPr marL="0" indent="0" eaLnBrk="1" hangingPunct="1">
              <a:lnSpc>
                <a:spcPct val="95000"/>
              </a:lnSpc>
              <a:spcBef>
                <a:spcPct val="10000"/>
              </a:spcBef>
              <a:buNone/>
              <a:defRPr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xmlns="" val="33729038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MC900441734[1]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43800" y="5257800"/>
            <a:ext cx="1447800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7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304800" y="228600"/>
            <a:ext cx="8686800" cy="1219200"/>
          </a:xfrm>
        </p:spPr>
        <p:txBody>
          <a:bodyPr/>
          <a:lstStyle/>
          <a:p>
            <a:pPr eaLnBrk="1" hangingPunct="1"/>
            <a:r>
              <a:rPr lang="en-US" sz="3600" b="1" i="1" dirty="0" smtClean="0">
                <a:solidFill>
                  <a:srgbClr val="993300"/>
                </a:solidFill>
              </a:rPr>
              <a:t>Outline of Colossians</a:t>
            </a:r>
            <a:endParaRPr lang="en-US" sz="2800" i="1" dirty="0" smtClean="0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60420" name="Rectangle 4"/>
          <p:cNvSpPr>
            <a:spLocks noGrp="1" noChangeArrowheads="1"/>
          </p:cNvSpPr>
          <p:nvPr>
            <p:ph type="body" idx="4294967295"/>
          </p:nvPr>
        </p:nvSpPr>
        <p:spPr>
          <a:xfrm>
            <a:off x="38100" y="1371600"/>
            <a:ext cx="9067800" cy="5334000"/>
          </a:xfrm>
        </p:spPr>
        <p:txBody>
          <a:bodyPr/>
          <a:lstStyle/>
          <a:p>
            <a:pPr marL="571500" indent="-571500" eaLnBrk="1" hangingPunct="1">
              <a:lnSpc>
                <a:spcPct val="95000"/>
              </a:lnSpc>
              <a:spcBef>
                <a:spcPct val="10000"/>
              </a:spcBef>
              <a:buAutoNum type="romanUcPeriod"/>
              <a:defRPr/>
            </a:pPr>
            <a:r>
              <a:rPr lang="en-US" dirty="0" smtClean="0"/>
              <a:t>Christ is the Head of all Things in Creation and Redemption. Col. 1:1-29.</a:t>
            </a:r>
          </a:p>
          <a:p>
            <a:pPr marL="571500" indent="-571500" eaLnBrk="1" hangingPunct="1">
              <a:lnSpc>
                <a:spcPct val="95000"/>
              </a:lnSpc>
              <a:spcBef>
                <a:spcPct val="10000"/>
              </a:spcBef>
              <a:buAutoNum type="romanUcPeriod"/>
              <a:defRPr/>
            </a:pPr>
            <a:r>
              <a:rPr lang="en-US" dirty="0" smtClean="0"/>
              <a:t>Don’t be Led Away from Christ. Col. 2:1-23.</a:t>
            </a:r>
          </a:p>
          <a:p>
            <a:pPr marL="571500" indent="-571500" eaLnBrk="1" hangingPunct="1">
              <a:lnSpc>
                <a:spcPct val="95000"/>
              </a:lnSpc>
              <a:spcBef>
                <a:spcPct val="10000"/>
              </a:spcBef>
              <a:buAutoNum type="romanUcPeriod"/>
              <a:defRPr/>
            </a:pPr>
            <a:r>
              <a:rPr lang="en-US" dirty="0" smtClean="0"/>
              <a:t>Live as those Chosen by God.  Col. 3:1-4:6.</a:t>
            </a:r>
          </a:p>
          <a:p>
            <a:pPr marL="571500" indent="-571500" eaLnBrk="1" hangingPunct="1">
              <a:lnSpc>
                <a:spcPct val="95000"/>
              </a:lnSpc>
              <a:spcBef>
                <a:spcPct val="10000"/>
              </a:spcBef>
              <a:buAutoNum type="romanUcPeriod"/>
              <a:defRPr/>
            </a:pPr>
            <a:r>
              <a:rPr lang="en-US" dirty="0" smtClean="0"/>
              <a:t>Concluding Remarks Col. 4:7-18.</a:t>
            </a:r>
          </a:p>
          <a:p>
            <a:pPr marL="571500" indent="-571500" eaLnBrk="1" hangingPunct="1">
              <a:lnSpc>
                <a:spcPct val="95000"/>
              </a:lnSpc>
              <a:spcBef>
                <a:spcPct val="10000"/>
              </a:spcBef>
              <a:buAutoNum type="romanUcPeriod"/>
              <a:defRPr/>
            </a:pPr>
            <a:endParaRPr lang="en-US" dirty="0"/>
          </a:p>
          <a:p>
            <a:pPr marL="0" indent="0" eaLnBrk="1" hangingPunct="1">
              <a:lnSpc>
                <a:spcPct val="95000"/>
              </a:lnSpc>
              <a:spcBef>
                <a:spcPct val="10000"/>
              </a:spcBef>
              <a:buNone/>
              <a:defRPr/>
            </a:pPr>
            <a:r>
              <a:rPr lang="en-US" dirty="0" smtClean="0"/>
              <a:t>Christ, rather than human rituals and philosophies, is all that you need.</a:t>
            </a:r>
          </a:p>
        </p:txBody>
      </p:sp>
    </p:spTree>
    <p:extLst>
      <p:ext uri="{BB962C8B-B14F-4D97-AF65-F5344CB8AC3E}">
        <p14:creationId xmlns:p14="http://schemas.microsoft.com/office/powerpoint/2010/main" xmlns="" val="10349657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MC900441734[1]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43800" y="5257800"/>
            <a:ext cx="1447800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7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304800" y="228600"/>
            <a:ext cx="8686800" cy="1219200"/>
          </a:xfrm>
        </p:spPr>
        <p:txBody>
          <a:bodyPr/>
          <a:lstStyle/>
          <a:p>
            <a:pPr eaLnBrk="1" hangingPunct="1"/>
            <a:r>
              <a:rPr lang="en-US" sz="3600" b="1" i="1" dirty="0" smtClean="0">
                <a:solidFill>
                  <a:srgbClr val="993300"/>
                </a:solidFill>
              </a:rPr>
              <a:t>Outline of Philemon</a:t>
            </a:r>
            <a:endParaRPr lang="en-US" sz="2800" i="1" dirty="0" smtClean="0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60420" name="Rectangle 4"/>
          <p:cNvSpPr>
            <a:spLocks noGrp="1" noChangeArrowheads="1"/>
          </p:cNvSpPr>
          <p:nvPr>
            <p:ph type="body" idx="4294967295"/>
          </p:nvPr>
        </p:nvSpPr>
        <p:spPr>
          <a:xfrm>
            <a:off x="38100" y="1371600"/>
            <a:ext cx="9067800" cy="5334000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Outline</a:t>
            </a:r>
            <a:r>
              <a:rPr lang="en-US" dirty="0" smtClean="0"/>
              <a:t>:</a:t>
            </a:r>
          </a:p>
          <a:p>
            <a:pPr lvl="0"/>
            <a:r>
              <a:rPr lang="en-US" dirty="0" smtClean="0"/>
              <a:t>Salutation </a:t>
            </a:r>
            <a:r>
              <a:rPr lang="en-US" dirty="0"/>
              <a:t>(1-3)</a:t>
            </a:r>
          </a:p>
          <a:p>
            <a:pPr lvl="0"/>
            <a:r>
              <a:rPr lang="en-US" dirty="0"/>
              <a:t>Note of Philemon’s faith and love (4-7)</a:t>
            </a:r>
          </a:p>
          <a:p>
            <a:pPr lvl="0"/>
            <a:r>
              <a:rPr lang="en-US" dirty="0"/>
              <a:t>Paul’s appeal to Philemon on behalf of </a:t>
            </a:r>
            <a:r>
              <a:rPr lang="en-US" dirty="0" err="1"/>
              <a:t>Onesimus</a:t>
            </a:r>
            <a:r>
              <a:rPr lang="en-US" dirty="0"/>
              <a:t> (8-22)</a:t>
            </a:r>
          </a:p>
          <a:p>
            <a:pPr lvl="0"/>
            <a:r>
              <a:rPr lang="en-US" dirty="0"/>
              <a:t>Final greetings (23-25)</a:t>
            </a:r>
          </a:p>
        </p:txBody>
      </p:sp>
    </p:spTree>
    <p:extLst>
      <p:ext uri="{BB962C8B-B14F-4D97-AF65-F5344CB8AC3E}">
        <p14:creationId xmlns:p14="http://schemas.microsoft.com/office/powerpoint/2010/main" xmlns="" val="3272236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MC900441734[1]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43800" y="5257800"/>
            <a:ext cx="1447800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7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304800" y="228600"/>
            <a:ext cx="8686800" cy="1219200"/>
          </a:xfrm>
        </p:spPr>
        <p:txBody>
          <a:bodyPr/>
          <a:lstStyle/>
          <a:p>
            <a:pPr eaLnBrk="1" hangingPunct="1"/>
            <a:r>
              <a:rPr lang="en-US" sz="3600" b="1" i="1" dirty="0" smtClean="0">
                <a:solidFill>
                  <a:srgbClr val="993300"/>
                </a:solidFill>
              </a:rPr>
              <a:t>Ephesians, Philippians, Colossians, Philemon - Select Passages in Review</a:t>
            </a:r>
            <a:endParaRPr lang="en-US" sz="2800" i="1" dirty="0" smtClean="0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60420" name="Rectangle 4"/>
          <p:cNvSpPr>
            <a:spLocks noGrp="1" noChangeArrowheads="1"/>
          </p:cNvSpPr>
          <p:nvPr>
            <p:ph type="body" idx="4294967295"/>
          </p:nvPr>
        </p:nvSpPr>
        <p:spPr>
          <a:xfrm>
            <a:off x="38100" y="1371600"/>
            <a:ext cx="9067800" cy="5334000"/>
          </a:xfrm>
        </p:spPr>
        <p:txBody>
          <a:bodyPr/>
          <a:lstStyle/>
          <a:p>
            <a:pPr lvl="0"/>
            <a:endParaRPr lang="en-US" dirty="0" smtClean="0"/>
          </a:p>
          <a:p>
            <a:pPr lvl="0"/>
            <a:r>
              <a:rPr lang="en-US" dirty="0" smtClean="0"/>
              <a:t>Deity </a:t>
            </a:r>
            <a:r>
              <a:rPr lang="en-US" dirty="0"/>
              <a:t>of Christ </a:t>
            </a:r>
            <a:endParaRPr lang="en-US" sz="1800" dirty="0"/>
          </a:p>
          <a:p>
            <a:pPr lvl="1"/>
            <a:r>
              <a:rPr lang="en-US" dirty="0" err="1"/>
              <a:t>Php</a:t>
            </a:r>
            <a:r>
              <a:rPr lang="en-US" dirty="0"/>
              <a:t> 2:5-11</a:t>
            </a:r>
            <a:endParaRPr lang="en-US" sz="1600" dirty="0"/>
          </a:p>
          <a:p>
            <a:pPr lvl="1"/>
            <a:r>
              <a:rPr lang="en-US" dirty="0"/>
              <a:t>Col 1:15-19</a:t>
            </a:r>
            <a:endParaRPr lang="en-US" sz="1600" dirty="0"/>
          </a:p>
          <a:p>
            <a:pPr lvl="1"/>
            <a:r>
              <a:rPr lang="en-US" dirty="0"/>
              <a:t>(John 5:17-18, John 10:30-33, John 1:1,14</a:t>
            </a:r>
            <a:r>
              <a:rPr lang="en-US" dirty="0" smtClean="0"/>
              <a:t>)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xmlns="" val="7345454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04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604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6042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10109</TotalTime>
  <Words>883</Words>
  <Application>Microsoft Office PowerPoint</Application>
  <PresentationFormat>On-screen Show (4:3)</PresentationFormat>
  <Paragraphs>117</Paragraphs>
  <Slides>21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Default Design</vt:lpstr>
      <vt:lpstr>The Prison Epistles</vt:lpstr>
      <vt:lpstr>Slide 2</vt:lpstr>
      <vt:lpstr>How do we know which Epistles were written from prison?</vt:lpstr>
      <vt:lpstr>How do we know which Epistles were written from prison?</vt:lpstr>
      <vt:lpstr>Outline of Ephesians</vt:lpstr>
      <vt:lpstr>Outline of Philippians</vt:lpstr>
      <vt:lpstr>Outline of Colossians</vt:lpstr>
      <vt:lpstr>Outline of Philemon</vt:lpstr>
      <vt:lpstr>Ephesians, Philippians, Colossians, Philemon - Select Passages in Review</vt:lpstr>
      <vt:lpstr>Ephesians, Philippians, Colossians, Philemon - Select Passages in Review</vt:lpstr>
      <vt:lpstr>Ephesians, Philippians, Colossians, Philemon - Select Passages in Review</vt:lpstr>
      <vt:lpstr>Ephesians, Philippians, Colossians, Philemon - Select Passages in Review</vt:lpstr>
      <vt:lpstr>Ephesians, Philippians, Colossians, Philemon - Select Passages in Review</vt:lpstr>
      <vt:lpstr>Ephesians, Philippians, Colossians, Philemon - Select Passages in Review</vt:lpstr>
      <vt:lpstr>Ephesians, Philippians, Colossians, Philemon - Select Passages in Review</vt:lpstr>
      <vt:lpstr>Ephesians, Philippians, Colossians, Philemon - Select Passages in Review</vt:lpstr>
      <vt:lpstr>Ephesians, Philippians, Colossians, Philemon - Select Passages in Review</vt:lpstr>
      <vt:lpstr>Ephesians, Philippians, Colossians, Philemon - Select Passages in Review</vt:lpstr>
      <vt:lpstr>Ephesians, Philippians, Colossians, Philemon - Select Passages in Review</vt:lpstr>
      <vt:lpstr>Ephesians, Philippians, Colossians, Philemon - Select Passages in Review</vt:lpstr>
      <vt:lpstr>Ephesians, Philippians, Colossians, Philemon - Select Passages in Review</vt:lpstr>
    </vt:vector>
  </TitlesOfParts>
  <Company>New Georgia Church of Christ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Epistles of Peter &amp; Jude</dc:title>
  <dc:creator>Sandi  Klein</dc:creator>
  <cp:lastModifiedBy>Eastside_audio</cp:lastModifiedBy>
  <cp:revision>603</cp:revision>
  <cp:lastPrinted>2013-02-03T06:04:31Z</cp:lastPrinted>
  <dcterms:created xsi:type="dcterms:W3CDTF">2012-08-30T20:48:18Z</dcterms:created>
  <dcterms:modified xsi:type="dcterms:W3CDTF">2013-02-28T01:36:16Z</dcterms:modified>
</cp:coreProperties>
</file>