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Lst>
  <p:notesMasterIdLst>
    <p:notesMasterId r:id="rId26"/>
  </p:notesMasterIdLst>
  <p:sldIdLst>
    <p:sldId id="319" r:id="rId4"/>
    <p:sldId id="290" r:id="rId5"/>
    <p:sldId id="257" r:id="rId6"/>
    <p:sldId id="256" r:id="rId7"/>
    <p:sldId id="259" r:id="rId8"/>
    <p:sldId id="297" r:id="rId9"/>
    <p:sldId id="266" r:id="rId10"/>
    <p:sldId id="267" r:id="rId11"/>
    <p:sldId id="298" r:id="rId12"/>
    <p:sldId id="295" r:id="rId13"/>
    <p:sldId id="261" r:id="rId14"/>
    <p:sldId id="296" r:id="rId15"/>
    <p:sldId id="284" r:id="rId16"/>
    <p:sldId id="285" r:id="rId17"/>
    <p:sldId id="271" r:id="rId18"/>
    <p:sldId id="303" r:id="rId19"/>
    <p:sldId id="310" r:id="rId20"/>
    <p:sldId id="308" r:id="rId21"/>
    <p:sldId id="314" r:id="rId22"/>
    <p:sldId id="318" r:id="rId23"/>
    <p:sldId id="317" r:id="rId24"/>
    <p:sldId id="31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2" d="100"/>
          <a:sy n="82" d="100"/>
        </p:scale>
        <p:origin x="3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70CAA-D3FC-4D3D-9614-222B80FEF4EA}" type="datetimeFigureOut">
              <a:rPr lang="en-US" smtClean="0"/>
              <a:t>6/10/2020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8218C-A92B-48D1-88C3-9C33223C3A56}" type="slidenum">
              <a:rPr lang="en-US" smtClean="0"/>
              <a:t>‹#›</a:t>
            </a:fld>
            <a:endParaRPr lang="en-US"/>
          </a:p>
        </p:txBody>
      </p:sp>
    </p:spTree>
    <p:extLst>
      <p:ext uri="{BB962C8B-B14F-4D97-AF65-F5344CB8AC3E}">
        <p14:creationId xmlns:p14="http://schemas.microsoft.com/office/powerpoint/2010/main" val="317032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DA9FB0-CDD3-4224-BF88-59AB932B3A76}"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368959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A9FB0-CDD3-4224-BF88-59AB932B3A76}"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120103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A9FB0-CDD3-4224-BF88-59AB932B3A76}"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0498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8838-7AC1-42A5-9F84-4BCDE3A2B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E93A69-8AF8-4629-81B2-67EE8B6356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FB6561-34C9-4373-BC6E-8991D844588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063D50-6BD9-4828-B74A-89CC0DEB6AF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F71328-2A9C-434F-B227-1A14F3837DCB}"/>
              </a:ext>
            </a:extLst>
          </p:cNvPr>
          <p:cNvSpPr>
            <a:spLocks noGrp="1"/>
          </p:cNvSpPr>
          <p:nvPr>
            <p:ph type="sldNum" sz="quarter" idx="12"/>
          </p:nvPr>
        </p:nvSpPr>
        <p:spPr/>
        <p:txBody>
          <a:bodyPr/>
          <a:lstStyle>
            <a:lvl1pPr>
              <a:defRPr/>
            </a:lvl1pPr>
          </a:lstStyle>
          <a:p>
            <a:fld id="{85617B26-5E7F-47C1-BFEA-4DA0646FF3D3}" type="slidenum">
              <a:rPr lang="en-US" altLang="en-US"/>
              <a:pPr/>
              <a:t>‹#›</a:t>
            </a:fld>
            <a:endParaRPr lang="en-US" altLang="en-US"/>
          </a:p>
        </p:txBody>
      </p:sp>
    </p:spTree>
    <p:extLst>
      <p:ext uri="{BB962C8B-B14F-4D97-AF65-F5344CB8AC3E}">
        <p14:creationId xmlns:p14="http://schemas.microsoft.com/office/powerpoint/2010/main" val="224301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E082-BB8B-451D-9B58-7AC9FC89C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6C6B71-49A4-4AEB-917F-F1463E9A82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60070-E11A-435F-BAC3-6F5BFDA643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EA94D8-44A1-41E8-8BC9-81FBCCA968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1366197-41AC-42D2-8942-F0897D81D05F}"/>
              </a:ext>
            </a:extLst>
          </p:cNvPr>
          <p:cNvSpPr>
            <a:spLocks noGrp="1"/>
          </p:cNvSpPr>
          <p:nvPr>
            <p:ph type="sldNum" sz="quarter" idx="12"/>
          </p:nvPr>
        </p:nvSpPr>
        <p:spPr/>
        <p:txBody>
          <a:bodyPr/>
          <a:lstStyle>
            <a:lvl1pPr>
              <a:defRPr/>
            </a:lvl1pPr>
          </a:lstStyle>
          <a:p>
            <a:fld id="{D757B886-69FD-4E9B-BD13-BF008F33EADA}" type="slidenum">
              <a:rPr lang="en-US" altLang="en-US"/>
              <a:pPr/>
              <a:t>‹#›</a:t>
            </a:fld>
            <a:endParaRPr lang="en-US" altLang="en-US"/>
          </a:p>
        </p:txBody>
      </p:sp>
    </p:spTree>
    <p:extLst>
      <p:ext uri="{BB962C8B-B14F-4D97-AF65-F5344CB8AC3E}">
        <p14:creationId xmlns:p14="http://schemas.microsoft.com/office/powerpoint/2010/main" val="28804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678D-9D1D-4142-90A4-7FD3BE471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A33B1F-3CE0-42DC-AB2F-D4D7663BA0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8398C05-8E8F-4D33-910C-3CC8151D8FE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F6F5483-F659-440A-BA09-572CEA9465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B8A7AD-B7D3-455E-94C8-07F51D02AD6C}"/>
              </a:ext>
            </a:extLst>
          </p:cNvPr>
          <p:cNvSpPr>
            <a:spLocks noGrp="1"/>
          </p:cNvSpPr>
          <p:nvPr>
            <p:ph type="sldNum" sz="quarter" idx="12"/>
          </p:nvPr>
        </p:nvSpPr>
        <p:spPr/>
        <p:txBody>
          <a:bodyPr/>
          <a:lstStyle>
            <a:lvl1pPr>
              <a:defRPr/>
            </a:lvl1pPr>
          </a:lstStyle>
          <a:p>
            <a:fld id="{45EE6D25-30D4-4B50-AF19-8DD042D0AA46}" type="slidenum">
              <a:rPr lang="en-US" altLang="en-US"/>
              <a:pPr/>
              <a:t>‹#›</a:t>
            </a:fld>
            <a:endParaRPr lang="en-US" altLang="en-US"/>
          </a:p>
        </p:txBody>
      </p:sp>
    </p:spTree>
    <p:extLst>
      <p:ext uri="{BB962C8B-B14F-4D97-AF65-F5344CB8AC3E}">
        <p14:creationId xmlns:p14="http://schemas.microsoft.com/office/powerpoint/2010/main" val="198494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AC5F-C22B-46B4-B920-BC40C722E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A593DB-1678-47C0-BB85-4DA51649E7E0}"/>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2EAA31-454B-494E-9447-272F5FD3C6C6}"/>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30D61-FFC0-4E10-9438-4B28B29B74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5CDD1E-1B3F-4BA8-A4B1-366AFB1B651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73AC072-7A08-4906-BBE3-E95D10858E83}"/>
              </a:ext>
            </a:extLst>
          </p:cNvPr>
          <p:cNvSpPr>
            <a:spLocks noGrp="1"/>
          </p:cNvSpPr>
          <p:nvPr>
            <p:ph type="sldNum" sz="quarter" idx="12"/>
          </p:nvPr>
        </p:nvSpPr>
        <p:spPr/>
        <p:txBody>
          <a:bodyPr/>
          <a:lstStyle>
            <a:lvl1pPr>
              <a:defRPr/>
            </a:lvl1pPr>
          </a:lstStyle>
          <a:p>
            <a:fld id="{384A667F-BABC-4E5C-94F7-F7C4FC2DDA69}" type="slidenum">
              <a:rPr lang="en-US" altLang="en-US"/>
              <a:pPr/>
              <a:t>‹#›</a:t>
            </a:fld>
            <a:endParaRPr lang="en-US" altLang="en-US"/>
          </a:p>
        </p:txBody>
      </p:sp>
    </p:spTree>
    <p:extLst>
      <p:ext uri="{BB962C8B-B14F-4D97-AF65-F5344CB8AC3E}">
        <p14:creationId xmlns:p14="http://schemas.microsoft.com/office/powerpoint/2010/main" val="22063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B6B24-4D67-4E36-A986-5C012A2A64F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D914FD-C290-4104-B1D0-71B05897A3E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B6A57B-70FC-409A-8BC6-8B96A7FB175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0999E-3B09-45FC-BA29-23063632B13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B495B3-F7A7-4699-AE8B-851F3A783F6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F46EED-6B78-40D6-97E7-0204634408E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B66BA10-BAF3-4462-80AE-E57E3AEE787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52D6FFF-893D-4BE8-849A-FC805EC1BA8D}"/>
              </a:ext>
            </a:extLst>
          </p:cNvPr>
          <p:cNvSpPr>
            <a:spLocks noGrp="1"/>
          </p:cNvSpPr>
          <p:nvPr>
            <p:ph type="sldNum" sz="quarter" idx="12"/>
          </p:nvPr>
        </p:nvSpPr>
        <p:spPr/>
        <p:txBody>
          <a:bodyPr/>
          <a:lstStyle>
            <a:lvl1pPr>
              <a:defRPr/>
            </a:lvl1pPr>
          </a:lstStyle>
          <a:p>
            <a:fld id="{779F84DE-EE14-4798-A931-B5EA948FEFE0}" type="slidenum">
              <a:rPr lang="en-US" altLang="en-US"/>
              <a:pPr/>
              <a:t>‹#›</a:t>
            </a:fld>
            <a:endParaRPr lang="en-US" altLang="en-US"/>
          </a:p>
        </p:txBody>
      </p:sp>
    </p:spTree>
    <p:extLst>
      <p:ext uri="{BB962C8B-B14F-4D97-AF65-F5344CB8AC3E}">
        <p14:creationId xmlns:p14="http://schemas.microsoft.com/office/powerpoint/2010/main" val="229448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0303-D88C-4881-95AD-B200701DAF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4083A1-3F81-47E1-95E0-B915DA13EE1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1CB93C9-25C9-42EB-AAEE-501C002215E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A6DB708-2B65-435F-96A6-509E774BDF6F}"/>
              </a:ext>
            </a:extLst>
          </p:cNvPr>
          <p:cNvSpPr>
            <a:spLocks noGrp="1"/>
          </p:cNvSpPr>
          <p:nvPr>
            <p:ph type="sldNum" sz="quarter" idx="12"/>
          </p:nvPr>
        </p:nvSpPr>
        <p:spPr/>
        <p:txBody>
          <a:bodyPr/>
          <a:lstStyle>
            <a:lvl1pPr>
              <a:defRPr/>
            </a:lvl1pPr>
          </a:lstStyle>
          <a:p>
            <a:fld id="{99775FF9-4449-4746-8285-3EA42F50BD54}" type="slidenum">
              <a:rPr lang="en-US" altLang="en-US"/>
              <a:pPr/>
              <a:t>‹#›</a:t>
            </a:fld>
            <a:endParaRPr lang="en-US" altLang="en-US"/>
          </a:p>
        </p:txBody>
      </p:sp>
    </p:spTree>
    <p:extLst>
      <p:ext uri="{BB962C8B-B14F-4D97-AF65-F5344CB8AC3E}">
        <p14:creationId xmlns:p14="http://schemas.microsoft.com/office/powerpoint/2010/main" val="84774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DF105-672D-468B-8C28-96772E5D26E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DE57FB6-87AF-4A0E-803C-4143FF1679F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2A8C4C0-87D4-4FC4-B0F2-9442EFAD9DA4}"/>
              </a:ext>
            </a:extLst>
          </p:cNvPr>
          <p:cNvSpPr>
            <a:spLocks noGrp="1"/>
          </p:cNvSpPr>
          <p:nvPr>
            <p:ph type="sldNum" sz="quarter" idx="12"/>
          </p:nvPr>
        </p:nvSpPr>
        <p:spPr/>
        <p:txBody>
          <a:bodyPr/>
          <a:lstStyle>
            <a:lvl1pPr>
              <a:defRPr/>
            </a:lvl1pPr>
          </a:lstStyle>
          <a:p>
            <a:fld id="{A0CB566F-9151-4AD7-9EA6-A180BA65AA1A}" type="slidenum">
              <a:rPr lang="en-US" altLang="en-US"/>
              <a:pPr/>
              <a:t>‹#›</a:t>
            </a:fld>
            <a:endParaRPr lang="en-US" altLang="en-US"/>
          </a:p>
        </p:txBody>
      </p:sp>
    </p:spTree>
    <p:extLst>
      <p:ext uri="{BB962C8B-B14F-4D97-AF65-F5344CB8AC3E}">
        <p14:creationId xmlns:p14="http://schemas.microsoft.com/office/powerpoint/2010/main" val="21648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A998-B72B-4EAC-BB46-2A33B3F3845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5A0451-2E5C-4F0B-B3B0-D9BF7E79E50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4808FF-8D91-445E-B617-6DAFE2E02F2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3A6EA4-2EA9-4A64-8A16-EEA1B2F1AD8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A11444-8451-44FF-B273-9E04A5490D6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B5B6188-0CD0-49D1-9E4D-C7D3C4A3B781}"/>
              </a:ext>
            </a:extLst>
          </p:cNvPr>
          <p:cNvSpPr>
            <a:spLocks noGrp="1"/>
          </p:cNvSpPr>
          <p:nvPr>
            <p:ph type="sldNum" sz="quarter" idx="12"/>
          </p:nvPr>
        </p:nvSpPr>
        <p:spPr/>
        <p:txBody>
          <a:bodyPr/>
          <a:lstStyle>
            <a:lvl1pPr>
              <a:defRPr/>
            </a:lvl1pPr>
          </a:lstStyle>
          <a:p>
            <a:fld id="{B0099567-6430-43BE-B4A0-32B197246420}" type="slidenum">
              <a:rPr lang="en-US" altLang="en-US"/>
              <a:pPr/>
              <a:t>‹#›</a:t>
            </a:fld>
            <a:endParaRPr lang="en-US" altLang="en-US"/>
          </a:p>
        </p:txBody>
      </p:sp>
    </p:spTree>
    <p:extLst>
      <p:ext uri="{BB962C8B-B14F-4D97-AF65-F5344CB8AC3E}">
        <p14:creationId xmlns:p14="http://schemas.microsoft.com/office/powerpoint/2010/main" val="299810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A9FB0-CDD3-4224-BF88-59AB932B3A76}"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96927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54C3-B610-4181-ACF3-2CA9D99C215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ACEBD-73EB-4251-B81B-474D32507A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9F2EDA-034A-43EF-97DC-FF224DABED1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4D4B9-C4A6-45F9-B6E4-FEA763FE87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1D05A72-EC4B-45C1-AFF8-80FA9D085F5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A390074-5929-459E-BE2F-C79FC28FBF61}"/>
              </a:ext>
            </a:extLst>
          </p:cNvPr>
          <p:cNvSpPr>
            <a:spLocks noGrp="1"/>
          </p:cNvSpPr>
          <p:nvPr>
            <p:ph type="sldNum" sz="quarter" idx="12"/>
          </p:nvPr>
        </p:nvSpPr>
        <p:spPr/>
        <p:txBody>
          <a:bodyPr/>
          <a:lstStyle>
            <a:lvl1pPr>
              <a:defRPr/>
            </a:lvl1pPr>
          </a:lstStyle>
          <a:p>
            <a:fld id="{7EE336DE-1236-42E9-9CCD-ED05ADF06B2A}" type="slidenum">
              <a:rPr lang="en-US" altLang="en-US"/>
              <a:pPr/>
              <a:t>‹#›</a:t>
            </a:fld>
            <a:endParaRPr lang="en-US" altLang="en-US"/>
          </a:p>
        </p:txBody>
      </p:sp>
    </p:spTree>
    <p:extLst>
      <p:ext uri="{BB962C8B-B14F-4D97-AF65-F5344CB8AC3E}">
        <p14:creationId xmlns:p14="http://schemas.microsoft.com/office/powerpoint/2010/main" val="4628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70DB-DE77-4A9C-A1FD-CE1FE54A8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85745A-C232-4B1E-A176-74FB65D8C8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AE9D5-A971-4EA7-A59C-45D219F9F07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62FC43B-DDC0-4013-88B6-44E17D388B4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2952CE-5723-4554-BD18-A9BD47F75354}"/>
              </a:ext>
            </a:extLst>
          </p:cNvPr>
          <p:cNvSpPr>
            <a:spLocks noGrp="1"/>
          </p:cNvSpPr>
          <p:nvPr>
            <p:ph type="sldNum" sz="quarter" idx="12"/>
          </p:nvPr>
        </p:nvSpPr>
        <p:spPr/>
        <p:txBody>
          <a:bodyPr/>
          <a:lstStyle>
            <a:lvl1pPr>
              <a:defRPr/>
            </a:lvl1pPr>
          </a:lstStyle>
          <a:p>
            <a:fld id="{6B8FE18B-7825-4B8E-A4BB-A8791AF63026}" type="slidenum">
              <a:rPr lang="en-US" altLang="en-US"/>
              <a:pPr/>
              <a:t>‹#›</a:t>
            </a:fld>
            <a:endParaRPr lang="en-US" altLang="en-US"/>
          </a:p>
        </p:txBody>
      </p:sp>
    </p:spTree>
    <p:extLst>
      <p:ext uri="{BB962C8B-B14F-4D97-AF65-F5344CB8AC3E}">
        <p14:creationId xmlns:p14="http://schemas.microsoft.com/office/powerpoint/2010/main" val="263867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90D97-2416-40F5-96F9-E1605C5239FE}"/>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89F07-D8E0-404A-A37F-1617A64E8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2A6BC-5984-4E90-8434-3DDF20E0D74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829D222-0CD3-4A28-A2A2-96ABA7C6D0B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442CB9-24E1-4EF8-96D4-6741A52C4FF2}"/>
              </a:ext>
            </a:extLst>
          </p:cNvPr>
          <p:cNvSpPr>
            <a:spLocks noGrp="1"/>
          </p:cNvSpPr>
          <p:nvPr>
            <p:ph type="sldNum" sz="quarter" idx="12"/>
          </p:nvPr>
        </p:nvSpPr>
        <p:spPr/>
        <p:txBody>
          <a:bodyPr/>
          <a:lstStyle>
            <a:lvl1pPr>
              <a:defRPr/>
            </a:lvl1pPr>
          </a:lstStyle>
          <a:p>
            <a:fld id="{F2DCD4CC-2B15-4CC7-9500-B09004CEE9B6}" type="slidenum">
              <a:rPr lang="en-US" altLang="en-US"/>
              <a:pPr/>
              <a:t>‹#›</a:t>
            </a:fld>
            <a:endParaRPr lang="en-US" altLang="en-US"/>
          </a:p>
        </p:txBody>
      </p:sp>
    </p:spTree>
    <p:extLst>
      <p:ext uri="{BB962C8B-B14F-4D97-AF65-F5344CB8AC3E}">
        <p14:creationId xmlns:p14="http://schemas.microsoft.com/office/powerpoint/2010/main" val="294940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F751E66-3687-4198-A30A-687E070C57C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2485456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175272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751E66-3687-4198-A30A-687E070C57C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2203278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751E66-3687-4198-A30A-687E070C57CD}"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1662927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51E66-3687-4198-A30A-687E070C57CD}" type="datetimeFigureOut">
              <a:rPr lang="en-US" smtClean="0"/>
              <a:t>6/10/2020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3104489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751E66-3687-4198-A30A-687E070C57CD}" type="datetimeFigureOut">
              <a:rPr lang="en-US" smtClean="0"/>
              <a:t>6/10/2020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1512946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1E66-3687-4198-A30A-687E070C57CD}" type="datetimeFigureOut">
              <a:rPr lang="en-US" smtClean="0"/>
              <a:t>6/10/2020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268691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DA9FB0-CDD3-4224-BF88-59AB932B3A76}"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399697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F751E66-3687-4198-A30A-687E070C57CD}"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4084665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F751E66-3687-4198-A30A-687E070C57CD}"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3566405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4132303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1E66-3687-4198-A30A-687E070C57C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8A820-66B9-4F19-9C3C-B56D4A3A7EF2}" type="slidenum">
              <a:rPr lang="en-US" smtClean="0"/>
              <a:t>‹#›</a:t>
            </a:fld>
            <a:endParaRPr lang="en-US"/>
          </a:p>
        </p:txBody>
      </p:sp>
    </p:spTree>
    <p:extLst>
      <p:ext uri="{BB962C8B-B14F-4D97-AF65-F5344CB8AC3E}">
        <p14:creationId xmlns:p14="http://schemas.microsoft.com/office/powerpoint/2010/main" val="344026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DA9FB0-CDD3-4224-BF88-59AB932B3A76}"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28898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DA9FB0-CDD3-4224-BF88-59AB932B3A76}" type="datetimeFigureOut">
              <a:rPr lang="en-US" smtClean="0"/>
              <a:t>6/10/2020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4861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DA9FB0-CDD3-4224-BF88-59AB932B3A76}" type="datetimeFigureOut">
              <a:rPr lang="en-US" smtClean="0"/>
              <a:t>6/10/2020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156186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A9FB0-CDD3-4224-BF88-59AB932B3A76}" type="datetimeFigureOut">
              <a:rPr lang="en-US" smtClean="0"/>
              <a:t>6/10/2020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3623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A9FB0-CDD3-4224-BF88-59AB932B3A76}"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232077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A9FB0-CDD3-4224-BF88-59AB932B3A76}"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B28BC-5250-4840-84FA-5CBD2272EF75}" type="slidenum">
              <a:rPr lang="en-US" smtClean="0"/>
              <a:t>‹#›</a:t>
            </a:fld>
            <a:endParaRPr lang="en-US"/>
          </a:p>
        </p:txBody>
      </p:sp>
    </p:spTree>
    <p:extLst>
      <p:ext uri="{BB962C8B-B14F-4D97-AF65-F5344CB8AC3E}">
        <p14:creationId xmlns:p14="http://schemas.microsoft.com/office/powerpoint/2010/main" val="975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A9FB0-CDD3-4224-BF88-59AB932B3A76}" type="datetimeFigureOut">
              <a:rPr lang="en-US" smtClean="0"/>
              <a:t>6/10/2020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B28BC-5250-4840-84FA-5CBD2272EF75}" type="slidenum">
              <a:rPr lang="en-US" smtClean="0"/>
              <a:t>‹#›</a:t>
            </a:fld>
            <a:endParaRPr lang="en-US"/>
          </a:p>
        </p:txBody>
      </p:sp>
    </p:spTree>
    <p:extLst>
      <p:ext uri="{BB962C8B-B14F-4D97-AF65-F5344CB8AC3E}">
        <p14:creationId xmlns:p14="http://schemas.microsoft.com/office/powerpoint/2010/main" val="2229621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95A6E8-42D0-4A4F-9536-289303F42F3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358C291-EF38-4F79-9D6D-AB47AF51E28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0FCD582-049B-469D-A554-6905C22C255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D7B61303-82AC-4DAE-91AE-D89F4212BEE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0A379F9-E2B1-42B0-9D2B-E47A08AB19F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625023F-CB65-45E8-9EBC-C882A30AA889}" type="slidenum">
              <a:rPr lang="en-US" altLang="en-US"/>
              <a:pPr/>
              <a:t>‹#›</a:t>
            </a:fld>
            <a:endParaRPr lang="en-US" altLang="en-US"/>
          </a:p>
        </p:txBody>
      </p:sp>
    </p:spTree>
    <p:extLst>
      <p:ext uri="{BB962C8B-B14F-4D97-AF65-F5344CB8AC3E}">
        <p14:creationId xmlns:p14="http://schemas.microsoft.com/office/powerpoint/2010/main" val="1479454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751E66-3687-4198-A30A-687E070C57CD}" type="datetimeFigureOut">
              <a:rPr lang="en-US" smtClean="0"/>
              <a:t>6/10/2020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28A820-66B9-4F19-9C3C-B56D4A3A7EF2}" type="slidenum">
              <a:rPr lang="en-US" smtClean="0"/>
              <a:t>‹#›</a:t>
            </a:fld>
            <a:endParaRPr lang="en-US"/>
          </a:p>
        </p:txBody>
      </p:sp>
    </p:spTree>
    <p:extLst>
      <p:ext uri="{BB962C8B-B14F-4D97-AF65-F5344CB8AC3E}">
        <p14:creationId xmlns:p14="http://schemas.microsoft.com/office/powerpoint/2010/main" val="42664622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http://www.usu.edu/markdamen/ClasDram/images/05/MapHellenisticKingdoms.jpg" TargetMode="External"/><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8DAB0A-F318-4949-A11F-39408B85FBBE}"/>
              </a:ext>
            </a:extLst>
          </p:cNvPr>
          <p:cNvPicPr>
            <a:picLocks noChangeAspect="1"/>
          </p:cNvPicPr>
          <p:nvPr/>
        </p:nvPicPr>
        <p:blipFill>
          <a:blip r:embed="rId2"/>
          <a:stretch>
            <a:fillRect/>
          </a:stretch>
        </p:blipFill>
        <p:spPr>
          <a:xfrm>
            <a:off x="-1" y="0"/>
            <a:ext cx="9806474" cy="6858000"/>
          </a:xfrm>
          <a:prstGeom prst="rect">
            <a:avLst/>
          </a:prstGeom>
        </p:spPr>
      </p:pic>
      <p:sp>
        <p:nvSpPr>
          <p:cNvPr id="2" name="Title 1">
            <a:extLst>
              <a:ext uri="{FF2B5EF4-FFF2-40B4-BE49-F238E27FC236}">
                <a16:creationId xmlns:a16="http://schemas.microsoft.com/office/drawing/2014/main" id="{A06575CD-780A-4781-A1A5-12BA9E45BB76}"/>
              </a:ext>
            </a:extLst>
          </p:cNvPr>
          <p:cNvSpPr>
            <a:spLocks noGrp="1"/>
          </p:cNvSpPr>
          <p:nvPr>
            <p:ph type="ctrTitle"/>
          </p:nvPr>
        </p:nvSpPr>
        <p:spPr>
          <a:xfrm>
            <a:off x="0" y="818156"/>
            <a:ext cx="6550090" cy="2722816"/>
          </a:xfrm>
        </p:spPr>
        <p:txBody>
          <a:bodyPr>
            <a:normAutofit/>
          </a:bodyPr>
          <a:lstStyle/>
          <a:p>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rlin Sans FB" panose="020E0602020502020306" pitchFamily="34" charset="0"/>
              </a:rPr>
              <a:t>Did the Bible come from God?</a:t>
            </a:r>
          </a:p>
        </p:txBody>
      </p:sp>
      <p:sp>
        <p:nvSpPr>
          <p:cNvPr id="3" name="Subtitle 2">
            <a:extLst>
              <a:ext uri="{FF2B5EF4-FFF2-40B4-BE49-F238E27FC236}">
                <a16:creationId xmlns:a16="http://schemas.microsoft.com/office/drawing/2014/main" id="{8A8582C7-4D79-45D6-97B1-7E90140696E0}"/>
              </a:ext>
            </a:extLst>
          </p:cNvPr>
          <p:cNvSpPr>
            <a:spLocks noGrp="1"/>
          </p:cNvSpPr>
          <p:nvPr>
            <p:ph type="subTitle" idx="1"/>
          </p:nvPr>
        </p:nvSpPr>
        <p:spPr>
          <a:xfrm>
            <a:off x="-34733" y="3522309"/>
            <a:ext cx="6550091" cy="1973421"/>
          </a:xfrm>
        </p:spPr>
        <p:txBody>
          <a:bodyPr>
            <a:normAutofit fontScale="92500"/>
          </a:bodyPr>
          <a:lstStyle/>
          <a:p>
            <a:pPr>
              <a:lnSpc>
                <a:spcPct val="150000"/>
              </a:lnSpc>
              <a:spcBef>
                <a:spcPts val="600"/>
              </a:spcBef>
            </a:pPr>
            <a:r>
              <a:rPr lang="en-US" sz="3600" b="1" i="1" dirty="0">
                <a:effectLst>
                  <a:glow rad="139700">
                    <a:schemeClr val="accent2">
                      <a:satMod val="175000"/>
                      <a:alpha val="40000"/>
                    </a:schemeClr>
                  </a:glow>
                </a:effectLst>
              </a:rPr>
              <a:t>The Proof that’s in the Prophecies! </a:t>
            </a:r>
          </a:p>
          <a:p>
            <a:pPr>
              <a:lnSpc>
                <a:spcPct val="150000"/>
              </a:lnSpc>
              <a:spcBef>
                <a:spcPts val="600"/>
              </a:spcBef>
            </a:pPr>
            <a:r>
              <a:rPr lang="en-US" sz="3600" dirty="0">
                <a:effectLst/>
              </a:rPr>
              <a:t>(Prophecies in Daniel)</a:t>
            </a:r>
            <a:endParaRPr lang="en-US" sz="3200" dirty="0">
              <a:effectLst/>
            </a:endParaRPr>
          </a:p>
        </p:txBody>
      </p:sp>
    </p:spTree>
    <p:extLst>
      <p:ext uri="{BB962C8B-B14F-4D97-AF65-F5344CB8AC3E}">
        <p14:creationId xmlns:p14="http://schemas.microsoft.com/office/powerpoint/2010/main" val="19713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1298" y="1063480"/>
            <a:ext cx="1584102" cy="4594370"/>
          </a:xfrm>
        </p:spPr>
        <p:txBody>
          <a:bodyPr>
            <a:normAutofit/>
          </a:bodyPr>
          <a:lstStyle/>
          <a:p>
            <a:pPr algn="ctr"/>
            <a:r>
              <a:rPr lang="en-US" sz="3600" dirty="0">
                <a:solidFill>
                  <a:schemeClr val="accent4">
                    <a:lumMod val="20000"/>
                    <a:lumOff val="80000"/>
                  </a:schemeClr>
                </a:solidFill>
              </a:rPr>
              <a:t>Daniel tells the King about his dream</a:t>
            </a:r>
          </a:p>
        </p:txBody>
      </p:sp>
      <p:pic>
        <p:nvPicPr>
          <p:cNvPr id="3074" name="Picture 2" descr="Image result for daniel 2 dr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67" y="1161790"/>
            <a:ext cx="6858000" cy="51435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itle 1">
            <a:extLst>
              <a:ext uri="{FF2B5EF4-FFF2-40B4-BE49-F238E27FC236}">
                <a16:creationId xmlns:a16="http://schemas.microsoft.com/office/drawing/2014/main" id="{1F4B679B-C750-4F61-9C75-2F3324994473}"/>
              </a:ext>
            </a:extLst>
          </p:cNvPr>
          <p:cNvSpPr txBox="1">
            <a:spLocks/>
          </p:cNvSpPr>
          <p:nvPr/>
        </p:nvSpPr>
        <p:spPr>
          <a:xfrm>
            <a:off x="821833"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a:solidFill>
                  <a:srgbClr val="FFCC00"/>
                </a:solidFill>
                <a:effectLst>
                  <a:outerShdw blurRad="38100" dist="38100" dir="2700000" algn="tl">
                    <a:srgbClr val="000000">
                      <a:alpha val="43137"/>
                    </a:srgbClr>
                  </a:outerShdw>
                </a:effectLst>
                <a:latin typeface="+mn-lt"/>
              </a:rPr>
              <a:t>Daniel 2 – Nebuchadnezzar’s Dream</a:t>
            </a:r>
          </a:p>
        </p:txBody>
      </p:sp>
    </p:spTree>
    <p:extLst>
      <p:ext uri="{BB962C8B-B14F-4D97-AF65-F5344CB8AC3E}">
        <p14:creationId xmlns:p14="http://schemas.microsoft.com/office/powerpoint/2010/main" val="321422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9" y="0"/>
            <a:ext cx="4607241" cy="6858000"/>
          </a:xfrm>
          <a:solidFill>
            <a:srgbClr val="2E1A26"/>
          </a:solidFill>
        </p:spPr>
        <p:txBody>
          <a:bodyPr>
            <a:normAutofit/>
          </a:bodyPr>
          <a:lstStyle/>
          <a:p>
            <a:pPr marL="0" indent="0">
              <a:buNone/>
            </a:pPr>
            <a:endParaRPr lang="en-US" sz="1500" dirty="0">
              <a:solidFill>
                <a:srgbClr val="FFDA3F"/>
              </a:solidFill>
            </a:endParaRPr>
          </a:p>
          <a:p>
            <a:pPr marL="0" indent="0" algn="ctr">
              <a:buNone/>
            </a:pP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cs typeface="Aharoni" panose="02010803020104030203" pitchFamily="2" charset="-79"/>
              </a:rPr>
              <a:t>Daniel 2:31-45</a:t>
            </a:r>
          </a:p>
          <a:p>
            <a:pPr marL="0" indent="0">
              <a:buNone/>
            </a:pPr>
            <a:r>
              <a:rPr lang="en-US" sz="2800" dirty="0">
                <a:solidFill>
                  <a:srgbClr val="FFFF00"/>
                </a:solidFill>
              </a:rPr>
              <a:t>Head of Gold                          </a:t>
            </a:r>
            <a:r>
              <a:rPr lang="en-US" sz="2800" b="1" dirty="0">
                <a:solidFill>
                  <a:srgbClr val="FFFF00"/>
                </a:solidFill>
              </a:rPr>
              <a:t>Babylon</a:t>
            </a:r>
            <a:r>
              <a:rPr lang="en-US" sz="2800" dirty="0">
                <a:solidFill>
                  <a:srgbClr val="FFFF00"/>
                </a:solidFill>
              </a:rPr>
              <a:t> (605-539 BC)</a:t>
            </a:r>
          </a:p>
          <a:p>
            <a:pPr marL="0" indent="0">
              <a:buNone/>
            </a:pPr>
            <a:r>
              <a:rPr lang="en-US" sz="2800" dirty="0">
                <a:solidFill>
                  <a:schemeClr val="bg1">
                    <a:lumMod val="95000"/>
                  </a:schemeClr>
                </a:solidFill>
              </a:rPr>
              <a:t>Chest &amp; Arms of Silver           </a:t>
            </a:r>
            <a:r>
              <a:rPr lang="en-US" sz="2800" b="1" dirty="0" err="1">
                <a:solidFill>
                  <a:schemeClr val="bg1">
                    <a:lumMod val="95000"/>
                  </a:schemeClr>
                </a:solidFill>
              </a:rPr>
              <a:t>Medo</a:t>
            </a:r>
            <a:r>
              <a:rPr lang="en-US" sz="2800" b="1" dirty="0">
                <a:solidFill>
                  <a:schemeClr val="bg1">
                    <a:lumMod val="95000"/>
                  </a:schemeClr>
                </a:solidFill>
              </a:rPr>
              <a:t>-Persia</a:t>
            </a:r>
            <a:r>
              <a:rPr lang="en-US" sz="2800" dirty="0">
                <a:solidFill>
                  <a:schemeClr val="bg1">
                    <a:lumMod val="95000"/>
                  </a:schemeClr>
                </a:solidFill>
              </a:rPr>
              <a:t> (539-331 BC)</a:t>
            </a:r>
          </a:p>
          <a:p>
            <a:pPr marL="0" indent="0">
              <a:buNone/>
            </a:pPr>
            <a:r>
              <a:rPr lang="en-US" sz="2800" dirty="0">
                <a:solidFill>
                  <a:schemeClr val="accent4">
                    <a:lumMod val="75000"/>
                  </a:schemeClr>
                </a:solidFill>
              </a:rPr>
              <a:t>Belly &amp; Thighs of Brass          </a:t>
            </a:r>
            <a:r>
              <a:rPr lang="en-US" sz="2800" b="1" dirty="0">
                <a:solidFill>
                  <a:schemeClr val="accent4">
                    <a:lumMod val="75000"/>
                  </a:schemeClr>
                </a:solidFill>
              </a:rPr>
              <a:t>Greece </a:t>
            </a:r>
            <a:r>
              <a:rPr lang="en-US" sz="2800" dirty="0">
                <a:solidFill>
                  <a:schemeClr val="accent4">
                    <a:lumMod val="75000"/>
                  </a:schemeClr>
                </a:solidFill>
              </a:rPr>
              <a:t>(331-168 BC)</a:t>
            </a:r>
          </a:p>
          <a:p>
            <a:pPr marL="0" indent="0">
              <a:buNone/>
            </a:pPr>
            <a:r>
              <a:rPr lang="en-US" sz="2800" dirty="0">
                <a:solidFill>
                  <a:schemeClr val="bg1">
                    <a:lumMod val="75000"/>
                  </a:schemeClr>
                </a:solidFill>
              </a:rPr>
              <a:t>Legs of Iron; feet mixed w/clay </a:t>
            </a:r>
            <a:r>
              <a:rPr lang="en-US" sz="2800" b="1" dirty="0">
                <a:solidFill>
                  <a:schemeClr val="bg1">
                    <a:lumMod val="75000"/>
                  </a:schemeClr>
                </a:solidFill>
              </a:rPr>
              <a:t>Rome</a:t>
            </a:r>
            <a:r>
              <a:rPr lang="en-US" sz="2800" dirty="0">
                <a:solidFill>
                  <a:schemeClr val="bg1">
                    <a:lumMod val="75000"/>
                  </a:schemeClr>
                </a:solidFill>
              </a:rPr>
              <a:t> (168 BC – 476 AD)</a:t>
            </a:r>
          </a:p>
          <a:p>
            <a:pPr marL="0" indent="0">
              <a:buNone/>
            </a:pPr>
            <a:endParaRPr lang="en-US" sz="2800" b="1" dirty="0">
              <a:solidFill>
                <a:schemeClr val="bg1"/>
              </a:solidFill>
            </a:endParaRPr>
          </a:p>
          <a:p>
            <a:pPr marL="0" indent="0">
              <a:buNone/>
            </a:pPr>
            <a:r>
              <a:rPr lang="en-US" sz="2800" b="1" dirty="0">
                <a:solidFill>
                  <a:schemeClr val="bg1"/>
                </a:solidFill>
              </a:rPr>
              <a:t>IN THE DAYS OF THESE KINGS         the eternal kingdom would be established</a:t>
            </a:r>
          </a:p>
          <a:p>
            <a:endParaRPr lang="en-US" sz="2400" dirty="0">
              <a:solidFill>
                <a:schemeClr val="accent4">
                  <a:lumMod val="20000"/>
                  <a:lumOff val="80000"/>
                </a:schemeClr>
              </a:solidFill>
            </a:endParaRPr>
          </a:p>
        </p:txBody>
      </p:sp>
      <p:pic>
        <p:nvPicPr>
          <p:cNvPr id="2050" name="Picture 2" descr="Image result for daniel 2 dr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1" y="663575"/>
            <a:ext cx="4607241" cy="553085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Striped Right 3">
            <a:extLst>
              <a:ext uri="{FF2B5EF4-FFF2-40B4-BE49-F238E27FC236}">
                <a16:creationId xmlns:a16="http://schemas.microsoft.com/office/drawing/2014/main" id="{4D874849-9ABC-4E36-A5B4-2764793747D3}"/>
              </a:ext>
            </a:extLst>
          </p:cNvPr>
          <p:cNvSpPr/>
          <p:nvPr/>
        </p:nvSpPr>
        <p:spPr>
          <a:xfrm rot="11447707">
            <a:off x="5434203" y="4437490"/>
            <a:ext cx="2063354" cy="356112"/>
          </a:xfrm>
          <a:prstGeom prst="stripedRightArrow">
            <a:avLst>
              <a:gd name="adj1" fmla="val 62252"/>
              <a:gd name="adj2" fmla="val 50000"/>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0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B4FCF04F-A86E-4160-B761-316D27A96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600200"/>
            <a:ext cx="28575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6867" name="Rectangle 3">
            <a:extLst>
              <a:ext uri="{FF2B5EF4-FFF2-40B4-BE49-F238E27FC236}">
                <a16:creationId xmlns:a16="http://schemas.microsoft.com/office/drawing/2014/main" id="{9378E504-1330-416C-A1B7-B2E830FC9813}"/>
              </a:ext>
            </a:extLst>
          </p:cNvPr>
          <p:cNvSpPr>
            <a:spLocks noGrp="1" noChangeArrowheads="1"/>
          </p:cNvSpPr>
          <p:nvPr>
            <p:ph type="title"/>
          </p:nvPr>
        </p:nvSpPr>
        <p:spPr>
          <a:xfrm>
            <a:off x="136478" y="304800"/>
            <a:ext cx="8761862" cy="1143000"/>
          </a:xfrm>
        </p:spPr>
        <p:txBody>
          <a:bodyPr>
            <a:normAutofit fontScale="90000"/>
          </a:bodyPr>
          <a:lstStyle/>
          <a:p>
            <a:pPr algn="ctr"/>
            <a:r>
              <a:rPr lang="en-US" alt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Alexander the Great in Bible Prophecy</a:t>
            </a:r>
          </a:p>
        </p:txBody>
      </p:sp>
      <p:sp>
        <p:nvSpPr>
          <p:cNvPr id="36868" name="Rectangle 4">
            <a:extLst>
              <a:ext uri="{FF2B5EF4-FFF2-40B4-BE49-F238E27FC236}">
                <a16:creationId xmlns:a16="http://schemas.microsoft.com/office/drawing/2014/main" id="{3B4E2CDF-EF59-4DA4-9DD4-D83F882557A8}"/>
              </a:ext>
            </a:extLst>
          </p:cNvPr>
          <p:cNvSpPr>
            <a:spLocks noGrp="1" noChangeArrowheads="1"/>
          </p:cNvSpPr>
          <p:nvPr>
            <p:ph type="body" idx="1"/>
          </p:nvPr>
        </p:nvSpPr>
        <p:spPr>
          <a:xfrm>
            <a:off x="685800" y="1676400"/>
            <a:ext cx="5257800" cy="5029200"/>
          </a:xfrm>
        </p:spPr>
        <p:txBody>
          <a:bodyPr>
            <a:normAutofit/>
          </a:bodyPr>
          <a:lstStyle/>
          <a:p>
            <a:pPr marL="0" indent="0">
              <a:lnSpc>
                <a:spcPct val="90000"/>
              </a:lnSpc>
              <a:buNone/>
            </a:pPr>
            <a:r>
              <a:rPr lang="en-US" altLang="en-US" sz="3200" i="1" dirty="0">
                <a:solidFill>
                  <a:schemeClr val="bg1"/>
                </a:solidFill>
                <a:latin typeface="Times New Roman" panose="02020603050405020304" pitchFamily="18" charset="0"/>
                <a:cs typeface="Times New Roman" panose="02020603050405020304" pitchFamily="18" charset="0"/>
              </a:rPr>
              <a:t>Although Alexander the Great is not mentioned by name in the Bible, he is definitely the subject of a number of Bible prophecies, particularly in Daniel chapters 8 &amp; 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90" name="Rectangle 2">
            <a:extLst>
              <a:ext uri="{FF2B5EF4-FFF2-40B4-BE49-F238E27FC236}">
                <a16:creationId xmlns:a16="http://schemas.microsoft.com/office/drawing/2014/main" id="{7420B42D-968D-4626-8B00-36736EAA1C09}"/>
              </a:ext>
            </a:extLst>
          </p:cNvPr>
          <p:cNvSpPr>
            <a:spLocks noGrp="1" noChangeArrowheads="1"/>
          </p:cNvSpPr>
          <p:nvPr>
            <p:ph type="title"/>
          </p:nvPr>
        </p:nvSpPr>
        <p:spPr>
          <a:xfrm>
            <a:off x="365724" y="4572001"/>
            <a:ext cx="5043968" cy="1964265"/>
          </a:xfrm>
        </p:spPr>
        <p:txBody>
          <a:bodyPr>
            <a:noAutofit/>
          </a:bodyPr>
          <a:lstStyle/>
          <a:p>
            <a:pPr algn="ctr"/>
            <a:r>
              <a:rPr lang="en-US" alt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Fulfilled prophecy relating to Persia, Greece, Alexander the Great, and the division of his empire.</a:t>
            </a:r>
            <a:endParaRPr lang="en-US" alt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7892" name="Picture 4">
            <a:extLst>
              <a:ext uri="{FF2B5EF4-FFF2-40B4-BE49-F238E27FC236}">
                <a16:creationId xmlns:a16="http://schemas.microsoft.com/office/drawing/2014/main" id="{AA043091-9231-45A8-A47D-1DDF7A2C1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3295" b="-3"/>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91" name="Rectangle 3">
            <a:extLst>
              <a:ext uri="{FF2B5EF4-FFF2-40B4-BE49-F238E27FC236}">
                <a16:creationId xmlns:a16="http://schemas.microsoft.com/office/drawing/2014/main" id="{D46D293D-020A-4E4D-8306-4FFAF898A20D}"/>
              </a:ext>
            </a:extLst>
          </p:cNvPr>
          <p:cNvSpPr>
            <a:spLocks noGrp="1" noChangeArrowheads="1"/>
          </p:cNvSpPr>
          <p:nvPr>
            <p:ph type="body" idx="1"/>
          </p:nvPr>
        </p:nvSpPr>
        <p:spPr>
          <a:xfrm>
            <a:off x="5539389" y="321732"/>
            <a:ext cx="3604611" cy="6536268"/>
          </a:xfrm>
          <a:solidFill>
            <a:schemeClr val="tx1"/>
          </a:solidFill>
        </p:spPr>
        <p:txBody>
          <a:bodyPr anchor="ctr">
            <a:normAutofit fontScale="92500" lnSpcReduction="10000"/>
          </a:bodyPr>
          <a:lstStyle/>
          <a:p>
            <a:pPr marL="228600" lvl="2" indent="-165100">
              <a:lnSpc>
                <a:spcPct val="100000"/>
              </a:lnSpc>
            </a:pPr>
            <a:r>
              <a:rPr lang="en-US" altLang="en-US" sz="3000" b="1" dirty="0">
                <a:solidFill>
                  <a:srgbClr val="FFFFFF"/>
                </a:solidFill>
                <a:sym typeface="Wingdings" panose="05000000000000000000" pitchFamily="2" charset="2"/>
              </a:rPr>
              <a:t>These prophecies were made BEFORE the time of Alexander! </a:t>
            </a:r>
          </a:p>
          <a:p>
            <a:pPr marL="228600" lvl="2" indent="-165100">
              <a:lnSpc>
                <a:spcPct val="100000"/>
              </a:lnSpc>
            </a:pPr>
            <a:r>
              <a:rPr lang="en-US" altLang="en-US" sz="3000" i="1" dirty="0">
                <a:solidFill>
                  <a:schemeClr val="accent4">
                    <a:lumMod val="40000"/>
                    <a:lumOff val="60000"/>
                  </a:schemeClr>
                </a:solidFill>
                <a:effectLst>
                  <a:outerShdw blurRad="38100" dist="38100" dir="2700000" algn="tl">
                    <a:srgbClr val="000000">
                      <a:alpha val="43137"/>
                    </a:srgbClr>
                  </a:outerShdw>
                </a:effectLst>
                <a:sym typeface="Wingdings" panose="05000000000000000000" pitchFamily="2" charset="2"/>
              </a:rPr>
              <a:t>“And when the book of Daniel was showed to him (Alexander the Great) wherein Daniel declared that one of the Greeks should destroy the empire of the Persians, he supposed that  himself was the person intended.” </a:t>
            </a:r>
            <a:r>
              <a:rPr lang="en-US" altLang="en-US" sz="2200" dirty="0">
                <a:solidFill>
                  <a:srgbClr val="FFFFFF"/>
                </a:solidFill>
                <a:sym typeface="Wingdings" panose="05000000000000000000" pitchFamily="2" charset="2"/>
              </a:rPr>
              <a:t>(</a:t>
            </a:r>
            <a:r>
              <a:rPr lang="en-US" altLang="en-US" sz="2200" b="1" dirty="0">
                <a:solidFill>
                  <a:srgbClr val="FFFFFF"/>
                </a:solidFill>
                <a:sym typeface="Wingdings" panose="05000000000000000000" pitchFamily="2" charset="2"/>
              </a:rPr>
              <a:t>Josephus</a:t>
            </a:r>
            <a:r>
              <a:rPr lang="en-US" altLang="en-US" sz="2200" dirty="0">
                <a:solidFill>
                  <a:srgbClr val="FFFFFF"/>
                </a:solidFill>
                <a:sym typeface="Wingdings" panose="05000000000000000000" pitchFamily="2" charset="2"/>
              </a:rPr>
              <a:t>, </a:t>
            </a:r>
            <a:r>
              <a:rPr lang="en-US" altLang="en-US" sz="2200" i="1" dirty="0">
                <a:solidFill>
                  <a:srgbClr val="FFFFFF"/>
                </a:solidFill>
                <a:sym typeface="Wingdings" panose="05000000000000000000" pitchFamily="2" charset="2"/>
              </a:rPr>
              <a:t>Antiquities of the Jews</a:t>
            </a:r>
            <a:r>
              <a:rPr lang="en-US" altLang="en-US" sz="2200" dirty="0">
                <a:solidFill>
                  <a:srgbClr val="FFFFFF"/>
                </a:solidFill>
                <a:sym typeface="Wingdings" panose="05000000000000000000" pitchFamily="2" charset="2"/>
              </a:rPr>
              <a:t>, 11.8.5)</a:t>
            </a:r>
          </a:p>
          <a:p>
            <a:pPr marL="793750" lvl="2" indent="-220663"/>
            <a:endParaRPr lang="en-US" altLang="en-US" sz="1200" dirty="0">
              <a:solidFill>
                <a:srgbClr val="FFFFFF"/>
              </a:solidFill>
            </a:endParaRPr>
          </a:p>
        </p:txBody>
      </p:sp>
      <p:sp>
        <p:nvSpPr>
          <p:cNvPr id="2" name="TextBox 1">
            <a:extLst>
              <a:ext uri="{FF2B5EF4-FFF2-40B4-BE49-F238E27FC236}">
                <a16:creationId xmlns:a16="http://schemas.microsoft.com/office/drawing/2014/main" id="{421D0DDD-BD92-4711-BA10-10972DECB18D}"/>
              </a:ext>
            </a:extLst>
          </p:cNvPr>
          <p:cNvSpPr txBox="1"/>
          <p:nvPr/>
        </p:nvSpPr>
        <p:spPr>
          <a:xfrm>
            <a:off x="240843" y="3802558"/>
            <a:ext cx="5293729" cy="769441"/>
          </a:xfrm>
          <a:prstGeom prst="rect">
            <a:avLst/>
          </a:prstGeom>
          <a:solidFill>
            <a:schemeClr val="accent1"/>
          </a:solidFill>
        </p:spPr>
        <p:txBody>
          <a:bodyPr wrap="square" rtlCol="0">
            <a:spAutoFit/>
          </a:bodyPr>
          <a:lstStyle/>
          <a:p>
            <a:pPr algn="ctr"/>
            <a:r>
              <a:rPr lang="en-US" altLang="en-US" sz="4400" b="1" dirty="0">
                <a:ln w="22225">
                  <a:solidFill>
                    <a:schemeClr val="accent2"/>
                  </a:solidFill>
                  <a:prstDash val="solid"/>
                </a:ln>
                <a:solidFill>
                  <a:schemeClr val="accent2">
                    <a:lumMod val="40000"/>
                    <a:lumOff val="60000"/>
                  </a:schemeClr>
                </a:solidFill>
                <a:sym typeface="Wingdings" panose="05000000000000000000" pitchFamily="2" charset="2"/>
              </a:rPr>
              <a:t>Daniel 8:1-8, 19-22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891">
                                            <p:txEl>
                                              <p:pRg st="1" end="1"/>
                                            </p:txEl>
                                          </p:spTgt>
                                        </p:tgtEl>
                                        <p:attrNameLst>
                                          <p:attrName>style.visibility</p:attrName>
                                        </p:attrNameLst>
                                      </p:cBhvr>
                                      <p:to>
                                        <p:strVal val="visible"/>
                                      </p:to>
                                    </p:set>
                                    <p:animEffect transition="in" filter="fade">
                                      <p:cBhvr>
                                        <p:cTn id="10" dur="5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41D2DCB-2C08-48F5-8019-28E7C6EC984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1242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CA32A9B5-76CA-4D4B-8183-7AC54BEEDBF9}"/>
              </a:ext>
            </a:extLst>
          </p:cNvPr>
          <p:cNvSpPr>
            <a:spLocks noGrp="1" noChangeArrowheads="1"/>
          </p:cNvSpPr>
          <p:nvPr>
            <p:ph type="body" idx="1"/>
          </p:nvPr>
        </p:nvSpPr>
        <p:spPr>
          <a:xfrm>
            <a:off x="5511800" y="482600"/>
            <a:ext cx="3632200" cy="3149600"/>
          </a:xfrm>
          <a:solidFill>
            <a:schemeClr val="tx1">
              <a:alpha val="80000"/>
            </a:schemeClr>
          </a:solidFill>
        </p:spPr>
        <p:txBody>
          <a:bodyPr>
            <a:normAutofit fontScale="55000" lnSpcReduction="20000"/>
          </a:bodyPr>
          <a:lstStyle/>
          <a:p>
            <a:pPr marL="0" indent="0" algn="ctr">
              <a:buFontTx/>
              <a:buNone/>
            </a:pPr>
            <a:r>
              <a:rPr lang="en-US" altLang="en-US" sz="4400" dirty="0">
                <a:solidFill>
                  <a:schemeClr val="bg1"/>
                </a:solidFill>
              </a:rPr>
              <a:t>The prophecies of Daniel 8:1-8, 19-22 &amp; 11:3-4 concern Alexander’s conquest of Persia and the ultimate dividing of his kingdom into four parts.</a:t>
            </a:r>
          </a:p>
          <a:p>
            <a:pPr marL="0" indent="0" algn="ctr">
              <a:buFontTx/>
              <a:buNone/>
            </a:pPr>
            <a:r>
              <a:rPr lang="en-US" altLang="en-US" sz="4400" dirty="0">
                <a:solidFill>
                  <a:schemeClr val="bg1"/>
                </a:solidFill>
              </a:rPr>
              <a:t>Alexander’s empire was divided  between FOUR victorious princes, Ptolemy, </a:t>
            </a:r>
            <a:r>
              <a:rPr lang="en-US" altLang="en-US" sz="4400" dirty="0" err="1">
                <a:solidFill>
                  <a:schemeClr val="bg1"/>
                </a:solidFill>
              </a:rPr>
              <a:t>Seleucus</a:t>
            </a:r>
            <a:r>
              <a:rPr lang="en-US" altLang="en-US" sz="4400" dirty="0">
                <a:solidFill>
                  <a:schemeClr val="bg1"/>
                </a:solidFill>
              </a:rPr>
              <a:t>, </a:t>
            </a:r>
            <a:r>
              <a:rPr lang="en-US" altLang="en-US" sz="4400" dirty="0" err="1">
                <a:solidFill>
                  <a:schemeClr val="bg1"/>
                </a:solidFill>
              </a:rPr>
              <a:t>Cassander</a:t>
            </a:r>
            <a:r>
              <a:rPr lang="en-US" altLang="en-US" sz="4400" dirty="0">
                <a:solidFill>
                  <a:schemeClr val="bg1"/>
                </a:solidFill>
              </a:rPr>
              <a:t>, and Lysimachus.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355" y="206798"/>
            <a:ext cx="3760345" cy="1622002"/>
          </a:xfrm>
        </p:spPr>
        <p:txBody>
          <a:bodyPr>
            <a:normAutofit/>
          </a:bodyPr>
          <a:lstStyle/>
          <a:p>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Background of Daniel 11</a:t>
            </a:r>
          </a:p>
        </p:txBody>
      </p:sp>
      <p:sp>
        <p:nvSpPr>
          <p:cNvPr id="3" name="Content Placeholder 2"/>
          <p:cNvSpPr>
            <a:spLocks noGrp="1"/>
          </p:cNvSpPr>
          <p:nvPr>
            <p:ph idx="1"/>
          </p:nvPr>
        </p:nvSpPr>
        <p:spPr>
          <a:xfrm>
            <a:off x="213178" y="2069432"/>
            <a:ext cx="8717644" cy="4788568"/>
          </a:xfrm>
        </p:spPr>
        <p:txBody>
          <a:bodyPr>
            <a:normAutofit/>
          </a:bodyPr>
          <a:lstStyle/>
          <a:p>
            <a:r>
              <a:rPr lang="en-US" sz="2800" dirty="0">
                <a:solidFill>
                  <a:schemeClr val="accent4">
                    <a:lumMod val="20000"/>
                    <a:lumOff val="80000"/>
                  </a:schemeClr>
                </a:solidFill>
              </a:rPr>
              <a:t>Daniel 10 serves as the dramatic introduction to the prophecies of Daniel 11.</a:t>
            </a:r>
          </a:p>
          <a:p>
            <a:pPr lvl="1"/>
            <a:r>
              <a:rPr lang="en-US" sz="2800" dirty="0">
                <a:solidFill>
                  <a:schemeClr val="accent4">
                    <a:lumMod val="20000"/>
                    <a:lumOff val="80000"/>
                  </a:schemeClr>
                </a:solidFill>
              </a:rPr>
              <a:t>The amazing details of Daniel 11, describing the activities of the </a:t>
            </a:r>
            <a:r>
              <a:rPr lang="en-US" sz="2800" b="1" dirty="0" err="1">
                <a:solidFill>
                  <a:schemeClr val="bg1"/>
                </a:solidFill>
              </a:rPr>
              <a:t>Ptolemies</a:t>
            </a:r>
            <a:r>
              <a:rPr lang="en-US" sz="2800" b="1" dirty="0">
                <a:solidFill>
                  <a:schemeClr val="bg1"/>
                </a:solidFill>
              </a:rPr>
              <a:t> </a:t>
            </a:r>
            <a:r>
              <a:rPr lang="en-US" sz="2800" dirty="0">
                <a:solidFill>
                  <a:schemeClr val="accent4">
                    <a:lumMod val="20000"/>
                    <a:lumOff val="80000"/>
                  </a:schemeClr>
                </a:solidFill>
              </a:rPr>
              <a:t>and the </a:t>
            </a:r>
            <a:r>
              <a:rPr lang="en-US" sz="2800" b="1" dirty="0">
                <a:solidFill>
                  <a:schemeClr val="bg1"/>
                </a:solidFill>
              </a:rPr>
              <a:t>Seleucids</a:t>
            </a:r>
            <a:r>
              <a:rPr lang="en-US" sz="2800" b="1" dirty="0">
                <a:solidFill>
                  <a:schemeClr val="accent4">
                    <a:lumMod val="20000"/>
                    <a:lumOff val="80000"/>
                  </a:schemeClr>
                </a:solidFill>
              </a:rPr>
              <a:t> </a:t>
            </a:r>
            <a:r>
              <a:rPr lang="en-US" sz="2800" dirty="0">
                <a:solidFill>
                  <a:schemeClr val="accent4">
                    <a:lumMod val="20000"/>
                    <a:lumOff val="80000"/>
                  </a:schemeClr>
                </a:solidFill>
              </a:rPr>
              <a:t>in the period between the testaments, relate directly to the well being of Israel.</a:t>
            </a:r>
          </a:p>
          <a:p>
            <a:pPr lvl="1"/>
            <a:r>
              <a:rPr lang="en-US" sz="2800" dirty="0">
                <a:solidFill>
                  <a:schemeClr val="accent4">
                    <a:lumMod val="20000"/>
                    <a:lumOff val="80000"/>
                  </a:schemeClr>
                </a:solidFill>
              </a:rPr>
              <a:t>In </a:t>
            </a:r>
            <a:r>
              <a:rPr lang="en-US" sz="2800" b="1" dirty="0">
                <a:solidFill>
                  <a:schemeClr val="bg1"/>
                </a:solidFill>
              </a:rPr>
              <a:t>Daniel 10:14</a:t>
            </a:r>
            <a:r>
              <a:rPr lang="en-US" sz="2800" dirty="0">
                <a:solidFill>
                  <a:schemeClr val="accent4">
                    <a:lumMod val="20000"/>
                    <a:lumOff val="80000"/>
                  </a:schemeClr>
                </a:solidFill>
              </a:rPr>
              <a:t>, Daniel was told that </a:t>
            </a:r>
            <a:r>
              <a:rPr lang="en-US" sz="2800" i="1" dirty="0">
                <a:solidFill>
                  <a:schemeClr val="bg1"/>
                </a:solidFill>
              </a:rPr>
              <a:t>“the vision refers to many days yet to come" and that it concerns “what will happen to your people in the latter days.”</a:t>
            </a:r>
          </a:p>
          <a:p>
            <a:pPr lvl="1"/>
            <a:endParaRPr lang="en-US" sz="2400" dirty="0">
              <a:solidFill>
                <a:schemeClr val="accent4">
                  <a:lumMod val="20000"/>
                  <a:lumOff val="80000"/>
                </a:schemeClr>
              </a:solidFill>
            </a:endParaRPr>
          </a:p>
        </p:txBody>
      </p:sp>
      <p:pic>
        <p:nvPicPr>
          <p:cNvPr id="5" name="Picture 4">
            <a:extLst>
              <a:ext uri="{FF2B5EF4-FFF2-40B4-BE49-F238E27FC236}">
                <a16:creationId xmlns:a16="http://schemas.microsoft.com/office/drawing/2014/main" id="{3B8EDD03-FB31-4518-A9D5-026439A76C35}"/>
              </a:ext>
            </a:extLst>
          </p:cNvPr>
          <p:cNvPicPr>
            <a:picLocks noChangeAspect="1"/>
          </p:cNvPicPr>
          <p:nvPr/>
        </p:nvPicPr>
        <p:blipFill>
          <a:blip r:embed="rId2"/>
          <a:stretch>
            <a:fillRect/>
          </a:stretch>
        </p:blipFill>
        <p:spPr>
          <a:xfrm>
            <a:off x="3984119" y="206798"/>
            <a:ext cx="4946703" cy="1622002"/>
          </a:xfrm>
          <a:prstGeom prst="rect">
            <a:avLst/>
          </a:prstGeom>
          <a:ln>
            <a:noFill/>
          </a:ln>
          <a:effectLst>
            <a:softEdge rad="112500"/>
          </a:effectLst>
        </p:spPr>
      </p:pic>
    </p:spTree>
    <p:extLst>
      <p:ext uri="{BB962C8B-B14F-4D97-AF65-F5344CB8AC3E}">
        <p14:creationId xmlns:p14="http://schemas.microsoft.com/office/powerpoint/2010/main" val="245436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21" y="552702"/>
            <a:ext cx="8564959" cy="699821"/>
          </a:xfrm>
        </p:spPr>
        <p:txBody>
          <a:bodyPr>
            <a:noAutofit/>
          </a:bodyPr>
          <a:lstStyle/>
          <a:p>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11:1-2</a:t>
            </a:r>
          </a:p>
        </p:txBody>
      </p:sp>
      <p:sp>
        <p:nvSpPr>
          <p:cNvPr id="4" name="Content Placeholder 3"/>
          <p:cNvSpPr>
            <a:spLocks noGrp="1"/>
          </p:cNvSpPr>
          <p:nvPr>
            <p:ph idx="1"/>
          </p:nvPr>
        </p:nvSpPr>
        <p:spPr>
          <a:xfrm>
            <a:off x="434662" y="1771048"/>
            <a:ext cx="8478332" cy="4880154"/>
          </a:xfrm>
        </p:spPr>
        <p:txBody>
          <a:bodyPr>
            <a:normAutofit/>
          </a:bodyPr>
          <a:lstStyle/>
          <a:p>
            <a:r>
              <a:rPr lang="en-US" sz="3200" dirty="0">
                <a:solidFill>
                  <a:schemeClr val="bg1"/>
                </a:solidFill>
              </a:rPr>
              <a:t>Four great kings would arise in Persia, </a:t>
            </a:r>
            <a:r>
              <a:rPr lang="en-US" sz="3200" b="1" dirty="0">
                <a:solidFill>
                  <a:schemeClr val="bg1"/>
                </a:solidFill>
              </a:rPr>
              <a:t>the last of whom would stir up all against Greece</a:t>
            </a:r>
            <a:r>
              <a:rPr lang="en-US" sz="3200" dirty="0">
                <a:solidFill>
                  <a:schemeClr val="bg1"/>
                </a:solidFill>
              </a:rPr>
              <a:t> (11:2).</a:t>
            </a:r>
          </a:p>
          <a:p>
            <a:pPr marL="625475" lvl="1" indent="-282575"/>
            <a:r>
              <a:rPr lang="en-US" sz="3200" dirty="0">
                <a:solidFill>
                  <a:schemeClr val="accent4">
                    <a:lumMod val="40000"/>
                    <a:lumOff val="60000"/>
                  </a:schemeClr>
                </a:solidFill>
              </a:rPr>
              <a:t>Cyrus II the Great (538-530 BC)</a:t>
            </a:r>
          </a:p>
          <a:p>
            <a:pPr marL="625475" lvl="1" indent="-282575"/>
            <a:r>
              <a:rPr lang="en-US" sz="3200" dirty="0">
                <a:solidFill>
                  <a:schemeClr val="accent4">
                    <a:lumMod val="40000"/>
                    <a:lumOff val="60000"/>
                  </a:schemeClr>
                </a:solidFill>
              </a:rPr>
              <a:t>Cambyses II (529-522 BC) [</a:t>
            </a:r>
            <a:r>
              <a:rPr lang="en-US" sz="3200" dirty="0" err="1">
                <a:solidFill>
                  <a:schemeClr val="accent4">
                    <a:lumMod val="40000"/>
                    <a:lumOff val="60000"/>
                  </a:schemeClr>
                </a:solidFill>
              </a:rPr>
              <a:t>Gaumata</a:t>
            </a:r>
            <a:r>
              <a:rPr lang="en-US" sz="3200" dirty="0">
                <a:solidFill>
                  <a:schemeClr val="accent4">
                    <a:lumMod val="40000"/>
                    <a:lumOff val="60000"/>
                  </a:schemeClr>
                </a:solidFill>
              </a:rPr>
              <a:t> 522 BC]</a:t>
            </a:r>
          </a:p>
          <a:p>
            <a:pPr marL="625475" lvl="1" indent="-282575"/>
            <a:r>
              <a:rPr lang="en-US" sz="3200" dirty="0">
                <a:solidFill>
                  <a:schemeClr val="accent4">
                    <a:lumMod val="40000"/>
                    <a:lumOff val="60000"/>
                  </a:schemeClr>
                </a:solidFill>
              </a:rPr>
              <a:t>Darius I the Great (521-486 BC)</a:t>
            </a:r>
          </a:p>
          <a:p>
            <a:pPr marL="625475" lvl="1" indent="-282575"/>
            <a:r>
              <a:rPr lang="en-US" sz="3200" dirty="0">
                <a:solidFill>
                  <a:schemeClr val="accent4">
                    <a:lumMod val="40000"/>
                    <a:lumOff val="60000"/>
                  </a:schemeClr>
                </a:solidFill>
              </a:rPr>
              <a:t>Xerxes (Ahasuerus) (485-465 BC) </a:t>
            </a:r>
          </a:p>
          <a:p>
            <a:pPr marL="914400" lvl="2" indent="-228600"/>
            <a:r>
              <a:rPr lang="en-US" sz="2800" i="1" dirty="0">
                <a:solidFill>
                  <a:schemeClr val="accent4">
                    <a:lumMod val="60000"/>
                    <a:lumOff val="40000"/>
                  </a:schemeClr>
                </a:solidFill>
              </a:rPr>
              <a:t>Defeated at Salamis in 480 BC</a:t>
            </a:r>
          </a:p>
          <a:p>
            <a:pPr marL="914400" lvl="2" indent="-228600"/>
            <a:r>
              <a:rPr lang="en-US" sz="2800" i="1" dirty="0">
                <a:solidFill>
                  <a:schemeClr val="accent4">
                    <a:lumMod val="60000"/>
                    <a:lumOff val="40000"/>
                  </a:schemeClr>
                </a:solidFill>
              </a:rPr>
              <a:t>Note that he </a:t>
            </a:r>
            <a:r>
              <a:rPr lang="en-US" sz="2800" b="1" i="1" dirty="0">
                <a:solidFill>
                  <a:schemeClr val="accent4">
                    <a:lumMod val="60000"/>
                    <a:lumOff val="40000"/>
                  </a:schemeClr>
                </a:solidFill>
              </a:rPr>
              <a:t>deposes Vashti in 482 </a:t>
            </a:r>
            <a:r>
              <a:rPr lang="en-US" sz="2800" i="1" dirty="0">
                <a:solidFill>
                  <a:schemeClr val="accent4">
                    <a:lumMod val="60000"/>
                    <a:lumOff val="40000"/>
                  </a:schemeClr>
                </a:solidFill>
              </a:rPr>
              <a:t>BC and </a:t>
            </a:r>
            <a:r>
              <a:rPr lang="en-US" sz="2800" b="1" i="1" dirty="0">
                <a:solidFill>
                  <a:schemeClr val="accent4">
                    <a:lumMod val="60000"/>
                    <a:lumOff val="40000"/>
                  </a:schemeClr>
                </a:solidFill>
              </a:rPr>
              <a:t>chooses Esther in 477 BC </a:t>
            </a:r>
            <a:r>
              <a:rPr lang="en-US" sz="2800" i="1" dirty="0">
                <a:solidFill>
                  <a:schemeClr val="accent4">
                    <a:lumMod val="60000"/>
                    <a:lumOff val="40000"/>
                  </a:schemeClr>
                </a:solidFill>
              </a:rPr>
              <a:t>(Esther 1:3; 2:16ff).</a:t>
            </a:r>
          </a:p>
          <a:p>
            <a:pPr lvl="1"/>
            <a:endParaRPr lang="en-US" dirty="0">
              <a:solidFill>
                <a:schemeClr val="bg1"/>
              </a:solidFill>
            </a:endParaRPr>
          </a:p>
        </p:txBody>
      </p:sp>
      <p:pic>
        <p:nvPicPr>
          <p:cNvPr id="5" name="Picture 4">
            <a:extLst>
              <a:ext uri="{FF2B5EF4-FFF2-40B4-BE49-F238E27FC236}">
                <a16:creationId xmlns:a16="http://schemas.microsoft.com/office/drawing/2014/main" id="{6A3B17A0-488E-4632-B31A-E13D5E0A7108}"/>
              </a:ext>
            </a:extLst>
          </p:cNvPr>
          <p:cNvPicPr>
            <a:picLocks noChangeAspect="1"/>
          </p:cNvPicPr>
          <p:nvPr/>
        </p:nvPicPr>
        <p:blipFill>
          <a:blip r:embed="rId2"/>
          <a:stretch>
            <a:fillRect/>
          </a:stretch>
        </p:blipFill>
        <p:spPr>
          <a:xfrm>
            <a:off x="4350619" y="265678"/>
            <a:ext cx="3724977" cy="1221403"/>
          </a:xfrm>
          <a:prstGeom prst="rect">
            <a:avLst/>
          </a:prstGeom>
          <a:ln>
            <a:noFill/>
          </a:ln>
          <a:effectLst>
            <a:softEdge rad="112500"/>
          </a:effectLst>
        </p:spPr>
      </p:pic>
    </p:spTree>
    <p:extLst>
      <p:ext uri="{BB962C8B-B14F-4D97-AF65-F5344CB8AC3E}">
        <p14:creationId xmlns:p14="http://schemas.microsoft.com/office/powerpoint/2010/main" val="35526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535" y="356135"/>
            <a:ext cx="7499976" cy="993517"/>
          </a:xfrm>
        </p:spPr>
        <p:txBody>
          <a:bodyPr>
            <a:normAutofit/>
          </a:bodyPr>
          <a:lstStyle/>
          <a:p>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11:3-4</a:t>
            </a:r>
          </a:p>
        </p:txBody>
      </p:sp>
      <p:sp>
        <p:nvSpPr>
          <p:cNvPr id="4" name="Content Placeholder 3"/>
          <p:cNvSpPr>
            <a:spLocks noGrp="1"/>
          </p:cNvSpPr>
          <p:nvPr>
            <p:ph idx="1"/>
          </p:nvPr>
        </p:nvSpPr>
        <p:spPr>
          <a:xfrm>
            <a:off x="279133" y="1349653"/>
            <a:ext cx="8681987" cy="5234028"/>
          </a:xfrm>
        </p:spPr>
        <p:txBody>
          <a:bodyPr>
            <a:normAutofit/>
          </a:bodyPr>
          <a:lstStyle/>
          <a:p>
            <a:pPr>
              <a:spcBef>
                <a:spcPts val="600"/>
              </a:spcBef>
            </a:pPr>
            <a:r>
              <a:rPr lang="en-US" sz="2800" dirty="0">
                <a:solidFill>
                  <a:schemeClr val="bg1"/>
                </a:solidFill>
              </a:rPr>
              <a:t>The </a:t>
            </a:r>
            <a:r>
              <a:rPr lang="en-US" sz="2800" b="1" dirty="0">
                <a:solidFill>
                  <a:schemeClr val="accent4">
                    <a:lumMod val="40000"/>
                    <a:lumOff val="60000"/>
                  </a:schemeClr>
                </a:solidFill>
              </a:rPr>
              <a:t>“mighty king” </a:t>
            </a:r>
            <a:r>
              <a:rPr lang="en-US" sz="2800" dirty="0">
                <a:solidFill>
                  <a:schemeClr val="bg1"/>
                </a:solidFill>
              </a:rPr>
              <a:t>who arose in Greece and ruled  with “great dominion” is undoubtedly </a:t>
            </a:r>
            <a:r>
              <a:rPr lang="en-US" sz="2800" b="1" dirty="0">
                <a:solidFill>
                  <a:schemeClr val="accent4">
                    <a:lumMod val="40000"/>
                    <a:lumOff val="60000"/>
                  </a:schemeClr>
                </a:solidFill>
              </a:rPr>
              <a:t>Alexander the Great </a:t>
            </a:r>
            <a:r>
              <a:rPr lang="en-US" sz="2800" dirty="0">
                <a:solidFill>
                  <a:schemeClr val="bg1"/>
                </a:solidFill>
              </a:rPr>
              <a:t>(11:3).</a:t>
            </a:r>
          </a:p>
          <a:p>
            <a:pPr>
              <a:spcBef>
                <a:spcPts val="600"/>
              </a:spcBef>
            </a:pPr>
            <a:r>
              <a:rPr lang="en-US" sz="2800" dirty="0">
                <a:solidFill>
                  <a:schemeClr val="bg1"/>
                </a:solidFill>
              </a:rPr>
              <a:t>His kingdom was divided into four parts (11:4, cf. 8:8)</a:t>
            </a:r>
          </a:p>
          <a:p>
            <a:pPr lvl="1">
              <a:spcBef>
                <a:spcPts val="600"/>
              </a:spcBef>
            </a:pPr>
            <a:r>
              <a:rPr lang="en-US" sz="2800" dirty="0">
                <a:solidFill>
                  <a:schemeClr val="accent4">
                    <a:lumMod val="40000"/>
                    <a:lumOff val="60000"/>
                  </a:schemeClr>
                </a:solidFill>
              </a:rPr>
              <a:t>EGYPT (SOUTH): Ptolemy I </a:t>
            </a:r>
            <a:r>
              <a:rPr lang="en-US" sz="2800" dirty="0" err="1">
                <a:solidFill>
                  <a:schemeClr val="accent4">
                    <a:lumMod val="40000"/>
                    <a:lumOff val="60000"/>
                  </a:schemeClr>
                </a:solidFill>
              </a:rPr>
              <a:t>Soter</a:t>
            </a:r>
            <a:r>
              <a:rPr lang="en-US" sz="2800" dirty="0">
                <a:solidFill>
                  <a:schemeClr val="accent4">
                    <a:lumMod val="40000"/>
                    <a:lumOff val="60000"/>
                  </a:schemeClr>
                </a:solidFill>
              </a:rPr>
              <a:t> I (323-285 BC)</a:t>
            </a:r>
          </a:p>
          <a:p>
            <a:pPr lvl="1">
              <a:spcBef>
                <a:spcPts val="600"/>
              </a:spcBef>
            </a:pPr>
            <a:r>
              <a:rPr lang="en-US" sz="2800" dirty="0">
                <a:solidFill>
                  <a:schemeClr val="accent4">
                    <a:lumMod val="40000"/>
                    <a:lumOff val="60000"/>
                  </a:schemeClr>
                </a:solidFill>
              </a:rPr>
              <a:t>SYRIA (NORTH): </a:t>
            </a:r>
            <a:r>
              <a:rPr lang="en-US" sz="2800" dirty="0" err="1">
                <a:solidFill>
                  <a:schemeClr val="accent4">
                    <a:lumMod val="40000"/>
                    <a:lumOff val="60000"/>
                  </a:schemeClr>
                </a:solidFill>
              </a:rPr>
              <a:t>Seleucus</a:t>
            </a:r>
            <a:r>
              <a:rPr lang="en-US" sz="2800" dirty="0">
                <a:solidFill>
                  <a:schemeClr val="accent4">
                    <a:lumMod val="40000"/>
                    <a:lumOff val="60000"/>
                  </a:schemeClr>
                </a:solidFill>
              </a:rPr>
              <a:t> I </a:t>
            </a:r>
            <a:r>
              <a:rPr lang="en-US" sz="2800" dirty="0" err="1">
                <a:solidFill>
                  <a:schemeClr val="accent4">
                    <a:lumMod val="40000"/>
                    <a:lumOff val="60000"/>
                  </a:schemeClr>
                </a:solidFill>
              </a:rPr>
              <a:t>Nicator</a:t>
            </a:r>
            <a:r>
              <a:rPr lang="en-US" sz="2800" dirty="0">
                <a:solidFill>
                  <a:schemeClr val="accent4">
                    <a:lumMod val="40000"/>
                    <a:lumOff val="60000"/>
                  </a:schemeClr>
                </a:solidFill>
              </a:rPr>
              <a:t> (321-281 BC)</a:t>
            </a:r>
          </a:p>
          <a:p>
            <a:pPr lvl="1">
              <a:spcBef>
                <a:spcPts val="600"/>
              </a:spcBef>
            </a:pPr>
            <a:r>
              <a:rPr lang="en-US" sz="2800" dirty="0">
                <a:solidFill>
                  <a:schemeClr val="accent4">
                    <a:lumMod val="40000"/>
                    <a:lumOff val="60000"/>
                  </a:schemeClr>
                </a:solidFill>
              </a:rPr>
              <a:t>THRACE &amp; ASIA MINOR: Lysimachus</a:t>
            </a:r>
          </a:p>
          <a:p>
            <a:pPr lvl="1">
              <a:spcBef>
                <a:spcPts val="600"/>
              </a:spcBef>
            </a:pPr>
            <a:r>
              <a:rPr lang="en-US" sz="2800" dirty="0">
                <a:solidFill>
                  <a:schemeClr val="accent4">
                    <a:lumMod val="40000"/>
                    <a:lumOff val="60000"/>
                  </a:schemeClr>
                </a:solidFill>
              </a:rPr>
              <a:t>MACEDONIA: </a:t>
            </a:r>
            <a:r>
              <a:rPr lang="en-US" sz="2800" dirty="0" err="1">
                <a:solidFill>
                  <a:schemeClr val="accent4">
                    <a:lumMod val="40000"/>
                    <a:lumOff val="60000"/>
                  </a:schemeClr>
                </a:solidFill>
              </a:rPr>
              <a:t>Cassander</a:t>
            </a:r>
            <a:endParaRPr lang="en-US" sz="2800" dirty="0">
              <a:solidFill>
                <a:schemeClr val="accent4">
                  <a:lumMod val="40000"/>
                  <a:lumOff val="60000"/>
                </a:schemeClr>
              </a:solidFill>
            </a:endParaRPr>
          </a:p>
          <a:p>
            <a:pPr marL="0" indent="0" algn="ctr">
              <a:spcBef>
                <a:spcPts val="600"/>
              </a:spcBef>
              <a:buNone/>
            </a:pPr>
            <a:r>
              <a:rPr lang="en-US" sz="2800" i="1" dirty="0">
                <a:solidFill>
                  <a:schemeClr val="bg1"/>
                </a:solidFill>
              </a:rPr>
              <a:t>NOTE: The interactions between Egypt and Syria would greatly affect the wellbeing of Israel for hundreds of years!</a:t>
            </a:r>
          </a:p>
          <a:p>
            <a:pPr marL="0" indent="0" algn="ctr">
              <a:spcBef>
                <a:spcPts val="600"/>
              </a:spcBef>
              <a:buNone/>
            </a:pPr>
            <a:r>
              <a:rPr lang="en-US" sz="2800" i="1" dirty="0">
                <a:solidFill>
                  <a:schemeClr val="bg1"/>
                </a:solidFill>
              </a:rPr>
              <a:t>In </a:t>
            </a:r>
            <a:r>
              <a:rPr lang="en-US" sz="2800" b="1" i="1" dirty="0">
                <a:solidFill>
                  <a:schemeClr val="bg1"/>
                </a:solidFill>
              </a:rPr>
              <a:t>DANIEL 11, </a:t>
            </a:r>
            <a:r>
              <a:rPr lang="en-US" sz="2800" i="1" dirty="0">
                <a:solidFill>
                  <a:schemeClr val="bg1"/>
                </a:solidFill>
              </a:rPr>
              <a:t>the “king of the north” refers to the Seleucid king and the “king of the south” the Ptolemaic king.</a:t>
            </a:r>
          </a:p>
          <a:p>
            <a:pPr lvl="1"/>
            <a:endParaRPr lang="en-US" sz="2400" dirty="0">
              <a:solidFill>
                <a:schemeClr val="bg1"/>
              </a:solidFill>
            </a:endParaRPr>
          </a:p>
          <a:p>
            <a:pPr lvl="1"/>
            <a:endParaRPr lang="en-US" sz="2400" dirty="0">
              <a:solidFill>
                <a:schemeClr val="bg1"/>
              </a:solidFill>
            </a:endParaRPr>
          </a:p>
          <a:p>
            <a:pPr lvl="1"/>
            <a:endParaRPr lang="en-US" sz="2400" dirty="0">
              <a:solidFill>
                <a:schemeClr val="bg1"/>
              </a:solidFill>
            </a:endParaRPr>
          </a:p>
          <a:p>
            <a:endParaRPr lang="en-US" dirty="0">
              <a:solidFill>
                <a:schemeClr val="bg1"/>
              </a:solidFill>
            </a:endParaRPr>
          </a:p>
          <a:p>
            <a:pPr lvl="1"/>
            <a:endParaRPr lang="en-US" dirty="0">
              <a:solidFill>
                <a:schemeClr val="bg1"/>
              </a:solidFill>
            </a:endParaRPr>
          </a:p>
        </p:txBody>
      </p:sp>
      <p:pic>
        <p:nvPicPr>
          <p:cNvPr id="3" name="Picture 2">
            <a:extLst>
              <a:ext uri="{FF2B5EF4-FFF2-40B4-BE49-F238E27FC236}">
                <a16:creationId xmlns:a16="http://schemas.microsoft.com/office/drawing/2014/main" id="{12570950-7CE1-45F1-A4D5-38B061879840}"/>
              </a:ext>
            </a:extLst>
          </p:cNvPr>
          <p:cNvPicPr>
            <a:picLocks noChangeAspect="1"/>
          </p:cNvPicPr>
          <p:nvPr/>
        </p:nvPicPr>
        <p:blipFill>
          <a:blip r:embed="rId2"/>
          <a:stretch>
            <a:fillRect/>
          </a:stretch>
        </p:blipFill>
        <p:spPr>
          <a:xfrm>
            <a:off x="4572000" y="211968"/>
            <a:ext cx="3671434" cy="1204194"/>
          </a:xfrm>
          <a:prstGeom prst="rect">
            <a:avLst/>
          </a:prstGeom>
          <a:ln>
            <a:noFill/>
          </a:ln>
          <a:effectLst>
            <a:softEdge rad="112500"/>
          </a:effectLst>
        </p:spPr>
      </p:pic>
    </p:spTree>
    <p:extLst>
      <p:ext uri="{BB962C8B-B14F-4D97-AF65-F5344CB8AC3E}">
        <p14:creationId xmlns:p14="http://schemas.microsoft.com/office/powerpoint/2010/main" val="140104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1000"/>
                                        <p:tgtEl>
                                          <p:spTgt spid="4">
                                            <p:txEl>
                                              <p:pRg st="6" end="6"/>
                                            </p:txEl>
                                          </p:spTgt>
                                        </p:tgtEl>
                                      </p:cBhvr>
                                    </p:animEffect>
                                    <p:anim calcmode="lin" valueType="num">
                                      <p:cBhvr>
                                        <p:cTn id="4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70000"/>
                    </a14:imgEffect>
                    <a14:imgEffect>
                      <a14:brightnessContrast contrast="15000"/>
                    </a14:imgEffect>
                  </a14:imgLayer>
                </a14:imgProps>
              </a:ext>
            </a:extLst>
          </a:blip>
          <a:stretch>
            <a:fillRect/>
          </a:stretch>
        </p:blipFill>
        <p:spPr>
          <a:xfrm>
            <a:off x="0" y="0"/>
            <a:ext cx="12198448" cy="6858000"/>
          </a:xfrm>
          <a:prstGeom prst="rect">
            <a:avLst/>
          </a:prstGeom>
        </p:spPr>
      </p:pic>
    </p:spTree>
    <p:extLst>
      <p:ext uri="{BB962C8B-B14F-4D97-AF65-F5344CB8AC3E}">
        <p14:creationId xmlns:p14="http://schemas.microsoft.com/office/powerpoint/2010/main" val="144878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3388093" y="353399"/>
            <a:ext cx="5659891" cy="1331023"/>
          </a:xfrm>
        </p:spPr>
        <p:txBody>
          <a:bodyPr>
            <a:normAutofit/>
          </a:bodyPr>
          <a:lstStyle/>
          <a:p>
            <a:pPr algn="ctr"/>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Antiochus Epiphanes in Daniel 11</a:t>
            </a:r>
          </a:p>
        </p:txBody>
      </p:sp>
      <p:pic>
        <p:nvPicPr>
          <p:cNvPr id="3" name="Picture 2">
            <a:extLst>
              <a:ext uri="{FF2B5EF4-FFF2-40B4-BE49-F238E27FC236}">
                <a16:creationId xmlns:a16="http://schemas.microsoft.com/office/drawing/2014/main" id="{D895F0D5-B16E-4B9D-99F1-1B0523649FB0}"/>
              </a:ext>
            </a:extLst>
          </p:cNvPr>
          <p:cNvPicPr>
            <a:picLocks noChangeAspect="1"/>
          </p:cNvPicPr>
          <p:nvPr/>
        </p:nvPicPr>
        <p:blipFill rotWithShape="1">
          <a:blip r:embed="rId2"/>
          <a:srcRect l="16667" r="13671"/>
          <a:stretch/>
        </p:blipFill>
        <p:spPr>
          <a:xfrm>
            <a:off x="-9488" y="10"/>
            <a:ext cx="3188969" cy="6857991"/>
          </a:xfrm>
          <a:prstGeom prst="rect">
            <a:avLst/>
          </a:prstGeom>
        </p:spPr>
      </p:pic>
      <p:sp>
        <p:nvSpPr>
          <p:cNvPr id="20" name="Rectangle 19">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88970" y="1982602"/>
            <a:ext cx="595503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Content Placeholder 3"/>
          <p:cNvSpPr>
            <a:spLocks noGrp="1"/>
          </p:cNvSpPr>
          <p:nvPr>
            <p:ph idx="1"/>
          </p:nvPr>
        </p:nvSpPr>
        <p:spPr>
          <a:xfrm>
            <a:off x="3284042" y="1982602"/>
            <a:ext cx="5763942" cy="4875398"/>
          </a:xfrm>
        </p:spPr>
        <p:txBody>
          <a:bodyPr anchor="ctr">
            <a:normAutofit lnSpcReduction="10000"/>
          </a:bodyPr>
          <a:lstStyle/>
          <a:p>
            <a:pPr marL="288925" indent="-288925"/>
            <a:r>
              <a:rPr lang="en-US" sz="2800" dirty="0">
                <a:solidFill>
                  <a:schemeClr val="bg1"/>
                </a:solidFill>
              </a:rPr>
              <a:t>Antiochus Epiphanes ruled as the Seleucid (Greek) </a:t>
            </a:r>
            <a:r>
              <a:rPr lang="en-US" sz="2800" b="1" dirty="0">
                <a:solidFill>
                  <a:schemeClr val="bg1"/>
                </a:solidFill>
              </a:rPr>
              <a:t>king of the north </a:t>
            </a:r>
            <a:r>
              <a:rPr lang="en-US" sz="2800" dirty="0">
                <a:solidFill>
                  <a:schemeClr val="bg1"/>
                </a:solidFill>
              </a:rPr>
              <a:t>from 175 to 164 B.C.  </a:t>
            </a:r>
          </a:p>
          <a:p>
            <a:pPr marL="288925" indent="-288925"/>
            <a:r>
              <a:rPr lang="en-US" sz="2800" dirty="0">
                <a:solidFill>
                  <a:schemeClr val="bg1"/>
                </a:solidFill>
              </a:rPr>
              <a:t>He is sometimes identified as the “little horn” of Daniel 8:9-12, 23-25.  </a:t>
            </a:r>
          </a:p>
          <a:p>
            <a:pPr marL="288925" indent="-288925"/>
            <a:r>
              <a:rPr lang="en-US" sz="2800" dirty="0">
                <a:solidFill>
                  <a:schemeClr val="bg1"/>
                </a:solidFill>
              </a:rPr>
              <a:t>His oppression of the Jews led to the rebellion by the Maccabees.</a:t>
            </a:r>
          </a:p>
          <a:p>
            <a:pPr marL="288925" indent="-288925"/>
            <a:r>
              <a:rPr lang="en-US" sz="2800" dirty="0">
                <a:solidFill>
                  <a:schemeClr val="bg1"/>
                </a:solidFill>
              </a:rPr>
              <a:t>Daniel 11:28 foretells of Antiochus  returning home from a military campaign with the wealth of plunder, and moving “against the holy covenant” (11:28)</a:t>
            </a:r>
          </a:p>
        </p:txBody>
      </p:sp>
      <p:sp>
        <p:nvSpPr>
          <p:cNvPr id="22" name="Rectangle 21">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26460"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7507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Bible, Light, Jesus, Christ, God, Holy, Spirit, Gospel">
            <a:extLst>
              <a:ext uri="{FF2B5EF4-FFF2-40B4-BE49-F238E27FC236}">
                <a16:creationId xmlns:a16="http://schemas.microsoft.com/office/drawing/2014/main" id="{6A863DC6-2136-4C9F-B3C4-23BA5876B0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4034" name="Rectangle 2">
            <a:extLst>
              <a:ext uri="{FF2B5EF4-FFF2-40B4-BE49-F238E27FC236}">
                <a16:creationId xmlns:a16="http://schemas.microsoft.com/office/drawing/2014/main" id="{2C99307D-196C-4C9A-BB04-4A655F6CB214}"/>
              </a:ext>
            </a:extLst>
          </p:cNvPr>
          <p:cNvSpPr>
            <a:spLocks noGrp="1" noChangeArrowheads="1"/>
          </p:cNvSpPr>
          <p:nvPr>
            <p:ph type="title"/>
          </p:nvPr>
        </p:nvSpPr>
        <p:spPr>
          <a:xfrm>
            <a:off x="228600" y="274638"/>
            <a:ext cx="8686800" cy="868362"/>
          </a:xfrm>
        </p:spPr>
        <p:txBody>
          <a:bodyPr/>
          <a:lstStyle/>
          <a:p>
            <a:r>
              <a:rPr lang="en-US" altLang="en-US" sz="3600" b="1" dirty="0">
                <a:solidFill>
                  <a:schemeClr val="bg1"/>
                </a:solidFill>
                <a:latin typeface="Berlin Sans FB Demi" panose="020E0802020502020306" pitchFamily="34" charset="0"/>
              </a:rPr>
              <a:t>Proof that the Bible Came from God</a:t>
            </a:r>
          </a:p>
        </p:txBody>
      </p:sp>
      <p:sp>
        <p:nvSpPr>
          <p:cNvPr id="44035" name="Rectangle 3">
            <a:extLst>
              <a:ext uri="{FF2B5EF4-FFF2-40B4-BE49-F238E27FC236}">
                <a16:creationId xmlns:a16="http://schemas.microsoft.com/office/drawing/2014/main" id="{4C7ADE32-198A-4B14-8ECD-05A01725D389}"/>
              </a:ext>
            </a:extLst>
          </p:cNvPr>
          <p:cNvSpPr>
            <a:spLocks noGrp="1" noChangeArrowheads="1"/>
          </p:cNvSpPr>
          <p:nvPr>
            <p:ph type="body" idx="1"/>
          </p:nvPr>
        </p:nvSpPr>
        <p:spPr>
          <a:xfrm>
            <a:off x="457200" y="1001027"/>
            <a:ext cx="8382000" cy="5552173"/>
          </a:xfrm>
        </p:spPr>
        <p:txBody>
          <a:bodyPr/>
          <a:lstStyle/>
          <a:p>
            <a:pPr marL="287338" indent="-287338" algn="ctr">
              <a:buFontTx/>
              <a:buNone/>
            </a:pPr>
            <a:r>
              <a:rPr lang="en-US" altLang="en-US" sz="4000" b="1" dirty="0">
                <a:solidFill>
                  <a:srgbClr val="FFCC00"/>
                </a:solidFill>
                <a:latin typeface="Calibri" panose="020F0502020204030204" pitchFamily="34" charset="0"/>
                <a:cs typeface="Calibri" panose="020F0502020204030204" pitchFamily="34" charset="0"/>
              </a:rPr>
              <a:t>Fulfilled Prophecy</a:t>
            </a:r>
          </a:p>
          <a:p>
            <a:pPr marL="287338" indent="-287338">
              <a:spcBef>
                <a:spcPct val="5000"/>
              </a:spcBef>
            </a:pPr>
            <a:r>
              <a:rPr lang="en-US" altLang="ja-JP"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The Bible foretells future events with accuracy, often hundreds of years before they occur.  </a:t>
            </a:r>
          </a:p>
          <a:p>
            <a:pPr marL="287338" indent="-287338">
              <a:spcBef>
                <a:spcPct val="5000"/>
              </a:spcBef>
            </a:pPr>
            <a:r>
              <a:rPr lang="en-US" altLang="ja-JP"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Only a true and living God has such power! (Isaiah 46:9-10; 42:9).  </a:t>
            </a:r>
          </a:p>
          <a:p>
            <a:pPr marL="287338" indent="-287338">
              <a:spcBef>
                <a:spcPct val="5000"/>
              </a:spcBef>
            </a:pPr>
            <a:r>
              <a:rPr lang="en-US" altLang="ja-JP" b="1" i="1"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The fact that the Bible is filled with such accurate prophecies demonstrates that it is a product of the mind of God!</a:t>
            </a:r>
          </a:p>
          <a:p>
            <a:pPr marL="287338" indent="-287338">
              <a:buFontTx/>
              <a:buNone/>
            </a:pPr>
            <a:endParaRPr lang="en-US" altLang="en-US" b="1" i="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animEffect transition="in" filter="fade">
                                      <p:cBhvr>
                                        <p:cTn id="7" dur="1000"/>
                                        <p:tgtEl>
                                          <p:spTgt spid="44035">
                                            <p:txEl>
                                              <p:pRg st="1" end="1"/>
                                            </p:txEl>
                                          </p:spTgt>
                                        </p:tgtEl>
                                      </p:cBhvr>
                                    </p:animEffect>
                                    <p:anim calcmode="lin" valueType="num">
                                      <p:cBhvr>
                                        <p:cTn id="8" dur="10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40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035">
                                            <p:txEl>
                                              <p:pRg st="2" end="2"/>
                                            </p:txEl>
                                          </p:spTgt>
                                        </p:tgtEl>
                                        <p:attrNameLst>
                                          <p:attrName>style.visibility</p:attrName>
                                        </p:attrNameLst>
                                      </p:cBhvr>
                                      <p:to>
                                        <p:strVal val="visible"/>
                                      </p:to>
                                    </p:set>
                                    <p:animEffect transition="in" filter="fade">
                                      <p:cBhvr>
                                        <p:cTn id="14" dur="1000"/>
                                        <p:tgtEl>
                                          <p:spTgt spid="44035">
                                            <p:txEl>
                                              <p:pRg st="2" end="2"/>
                                            </p:txEl>
                                          </p:spTgt>
                                        </p:tgtEl>
                                      </p:cBhvr>
                                    </p:animEffect>
                                    <p:anim calcmode="lin" valueType="num">
                                      <p:cBhvr>
                                        <p:cTn id="15" dur="10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40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035">
                                            <p:txEl>
                                              <p:pRg st="3" end="3"/>
                                            </p:txEl>
                                          </p:spTgt>
                                        </p:tgtEl>
                                        <p:attrNameLst>
                                          <p:attrName>style.visibility</p:attrName>
                                        </p:attrNameLst>
                                      </p:cBhvr>
                                      <p:to>
                                        <p:strVal val="visible"/>
                                      </p:to>
                                    </p:set>
                                    <p:animEffect transition="in" filter="fade">
                                      <p:cBhvr>
                                        <p:cTn id="21" dur="1000"/>
                                        <p:tgtEl>
                                          <p:spTgt spid="44035">
                                            <p:txEl>
                                              <p:pRg st="3" end="3"/>
                                            </p:txEl>
                                          </p:spTgt>
                                        </p:tgtEl>
                                      </p:cBhvr>
                                    </p:animEffect>
                                    <p:anim calcmode="lin" valueType="num">
                                      <p:cBhvr>
                                        <p:cTn id="22" dur="10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403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54004" y="77002"/>
            <a:ext cx="8783936" cy="6959065"/>
          </a:xfrm>
        </p:spPr>
        <p:txBody>
          <a:bodyPr>
            <a:normAutofit lnSpcReduction="10000"/>
          </a:bodyPr>
          <a:lstStyle/>
          <a:p>
            <a:pPr marL="0" indent="0" algn="ctr">
              <a:lnSpc>
                <a:spcPct val="100000"/>
              </a:lnSpc>
              <a:spcBef>
                <a:spcPts val="300"/>
              </a:spcBef>
              <a:buNone/>
            </a:pP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11:29-30a</a:t>
            </a:r>
          </a:p>
          <a:p>
            <a:pPr marL="0" indent="0" algn="ctr">
              <a:lnSpc>
                <a:spcPct val="100000"/>
              </a:lnSpc>
              <a:spcBef>
                <a:spcPts val="300"/>
              </a:spcBef>
              <a:spcAft>
                <a:spcPts val="600"/>
              </a:spcAft>
              <a:buNone/>
            </a:pPr>
            <a:r>
              <a:rPr lang="en-US" sz="2700" b="1" dirty="0">
                <a:solidFill>
                  <a:schemeClr val="bg1"/>
                </a:solidFill>
              </a:rPr>
              <a:t>During the next campaign of Antiochus into Egypt, he is humiliated by the Roman General </a:t>
            </a:r>
            <a:r>
              <a:rPr lang="en-US" sz="2700" b="1" dirty="0" err="1">
                <a:solidFill>
                  <a:schemeClr val="bg1"/>
                </a:solidFill>
              </a:rPr>
              <a:t>Popillius</a:t>
            </a:r>
            <a:r>
              <a:rPr lang="en-US" sz="2700" b="1" dirty="0">
                <a:solidFill>
                  <a:schemeClr val="bg1"/>
                </a:solidFill>
              </a:rPr>
              <a:t> </a:t>
            </a:r>
            <a:r>
              <a:rPr lang="en-US" sz="2700" b="1" dirty="0" err="1">
                <a:solidFill>
                  <a:schemeClr val="bg1"/>
                </a:solidFill>
              </a:rPr>
              <a:t>Laenas</a:t>
            </a:r>
            <a:endParaRPr lang="en-US" sz="2700" b="1" dirty="0">
              <a:solidFill>
                <a:schemeClr val="bg1"/>
              </a:solidFill>
            </a:endParaRPr>
          </a:p>
          <a:p>
            <a:pPr marL="0" indent="0" algn="ctr">
              <a:lnSpc>
                <a:spcPct val="100000"/>
              </a:lnSpc>
              <a:spcBef>
                <a:spcPts val="300"/>
              </a:spcBef>
              <a:spcAft>
                <a:spcPts val="600"/>
              </a:spcAft>
              <a:buNone/>
            </a:pPr>
            <a:r>
              <a:rPr lang="en-US" sz="2700" b="1" dirty="0">
                <a:solidFill>
                  <a:schemeClr val="bg1"/>
                </a:solidFill>
              </a:rPr>
              <a:t> </a:t>
            </a:r>
            <a:r>
              <a:rPr lang="en-US" sz="2800" i="1" dirty="0">
                <a:solidFill>
                  <a:schemeClr val="bg1"/>
                </a:solidFill>
              </a:rPr>
              <a:t>“</a:t>
            </a:r>
            <a:r>
              <a:rPr lang="en-US" sz="2800" i="1" dirty="0" err="1">
                <a:solidFill>
                  <a:schemeClr val="bg1"/>
                </a:solidFill>
              </a:rPr>
              <a:t>Popillius</a:t>
            </a:r>
            <a:r>
              <a:rPr lang="en-US" sz="2800" i="1" dirty="0">
                <a:solidFill>
                  <a:schemeClr val="bg1"/>
                </a:solidFill>
              </a:rPr>
              <a:t> acted in a manner which was thought to be offensive and exceedingly arrogant. He was carrying a stick cut from a vine, and with this he drew a circle round Antiochus and told him he must remain inside this circle until he gave his decision about the contents of the letter. The king was astonished at this authoritative proceeding, but, after a few moments' hesitation, said he would do all that the Romans demanded. Upon this </a:t>
            </a:r>
            <a:r>
              <a:rPr lang="en-US" sz="2800" i="1" dirty="0" err="1">
                <a:solidFill>
                  <a:schemeClr val="bg1"/>
                </a:solidFill>
              </a:rPr>
              <a:t>Popilius</a:t>
            </a:r>
            <a:r>
              <a:rPr lang="en-US" sz="2800" i="1" dirty="0">
                <a:solidFill>
                  <a:schemeClr val="bg1"/>
                </a:solidFill>
              </a:rPr>
              <a:t> and his suite all grasped him by the hand and greeted him warmly. The letter ordered him to put an end at once to the war with Ptolemy. So, as a fixed number of days were allowed to him, he led his army back to Syria, deeply hurt and complaining indeed…” </a:t>
            </a:r>
            <a:r>
              <a:rPr lang="en-US" sz="2000" dirty="0">
                <a:solidFill>
                  <a:schemeClr val="bg1"/>
                </a:solidFill>
              </a:rPr>
              <a:t>(</a:t>
            </a:r>
            <a:r>
              <a:rPr lang="en-US" sz="2000" dirty="0">
                <a:solidFill>
                  <a:schemeClr val="accent4"/>
                </a:solidFill>
              </a:rPr>
              <a:t>Polybius, </a:t>
            </a:r>
            <a:r>
              <a:rPr lang="en-US" sz="2000" i="1" dirty="0">
                <a:solidFill>
                  <a:schemeClr val="accent4"/>
                </a:solidFill>
              </a:rPr>
              <a:t>The Histories</a:t>
            </a:r>
            <a:r>
              <a:rPr lang="en-US" sz="2000" dirty="0">
                <a:solidFill>
                  <a:schemeClr val="accent4"/>
                </a:solidFill>
              </a:rPr>
              <a:t>, </a:t>
            </a:r>
            <a:r>
              <a:rPr lang="en-US" sz="2000" dirty="0">
                <a:solidFill>
                  <a:schemeClr val="bg1"/>
                </a:solidFill>
              </a:rPr>
              <a:t>Fragments of Book XXIX, published in Vol. VI of the Loeb Classical Library edition, 1922-1927).</a:t>
            </a:r>
            <a:endParaRPr lang="en-US" dirty="0">
              <a:solidFill>
                <a:schemeClr val="bg1"/>
              </a:solidFill>
            </a:endParaRPr>
          </a:p>
        </p:txBody>
      </p:sp>
    </p:spTree>
    <p:extLst>
      <p:ext uri="{BB962C8B-B14F-4D97-AF65-F5344CB8AC3E}">
        <p14:creationId xmlns:p14="http://schemas.microsoft.com/office/powerpoint/2010/main" val="102149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100" y="215899"/>
            <a:ext cx="7335412" cy="699821"/>
          </a:xfrm>
        </p:spPr>
        <p:txBody>
          <a:bodyPr>
            <a:normAutofit/>
          </a:bodyPr>
          <a:lstStyle/>
          <a:p>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11:30-31</a:t>
            </a:r>
          </a:p>
        </p:txBody>
      </p:sp>
      <p:sp>
        <p:nvSpPr>
          <p:cNvPr id="4" name="Content Placeholder 3"/>
          <p:cNvSpPr>
            <a:spLocks noGrp="1"/>
          </p:cNvSpPr>
          <p:nvPr>
            <p:ph idx="1"/>
          </p:nvPr>
        </p:nvSpPr>
        <p:spPr>
          <a:xfrm>
            <a:off x="367048" y="1055420"/>
            <a:ext cx="8567671" cy="6062596"/>
          </a:xfrm>
        </p:spPr>
        <p:txBody>
          <a:bodyPr>
            <a:normAutofit/>
          </a:bodyPr>
          <a:lstStyle/>
          <a:p>
            <a:r>
              <a:rPr lang="en-US" sz="2700" dirty="0">
                <a:solidFill>
                  <a:schemeClr val="bg1"/>
                </a:solidFill>
              </a:rPr>
              <a:t>Daniel prophesies that as Antiochus returns back from this campaign, </a:t>
            </a:r>
            <a:r>
              <a:rPr lang="en-US" sz="2700" dirty="0">
                <a:solidFill>
                  <a:schemeClr val="accent4">
                    <a:lumMod val="40000"/>
                    <a:lumOff val="60000"/>
                  </a:schemeClr>
                </a:solidFill>
              </a:rPr>
              <a:t>“</a:t>
            </a:r>
            <a:r>
              <a:rPr lang="en-US" sz="2700" i="1" dirty="0">
                <a:solidFill>
                  <a:schemeClr val="accent4">
                    <a:lumMod val="40000"/>
                    <a:lumOff val="60000"/>
                  </a:schemeClr>
                </a:solidFill>
                <a:effectLst>
                  <a:outerShdw blurRad="38100" dist="38100" dir="2700000" algn="tl">
                    <a:srgbClr val="000000">
                      <a:alpha val="43137"/>
                    </a:srgbClr>
                  </a:outerShdw>
                </a:effectLst>
              </a:rPr>
              <a:t>he shall return and show regard for those who forsake the holy covenant. And forces shall be mustered by him, and they shall </a:t>
            </a:r>
            <a:r>
              <a:rPr lang="en-US" sz="2700" b="1" i="1" dirty="0">
                <a:solidFill>
                  <a:schemeClr val="accent4">
                    <a:lumMod val="40000"/>
                    <a:lumOff val="60000"/>
                  </a:schemeClr>
                </a:solidFill>
                <a:effectLst>
                  <a:outerShdw blurRad="38100" dist="38100" dir="2700000" algn="tl">
                    <a:srgbClr val="000000">
                      <a:alpha val="43137"/>
                    </a:srgbClr>
                  </a:outerShdw>
                </a:effectLst>
              </a:rPr>
              <a:t>defile the sanctuary fortress</a:t>
            </a:r>
            <a:r>
              <a:rPr lang="en-US" sz="2700" i="1" dirty="0">
                <a:solidFill>
                  <a:schemeClr val="accent4">
                    <a:lumMod val="40000"/>
                    <a:lumOff val="60000"/>
                  </a:schemeClr>
                </a:solidFill>
                <a:effectLst>
                  <a:outerShdw blurRad="38100" dist="38100" dir="2700000" algn="tl">
                    <a:srgbClr val="000000">
                      <a:alpha val="43137"/>
                    </a:srgbClr>
                  </a:outerShdw>
                </a:effectLst>
              </a:rPr>
              <a:t>; then they shall </a:t>
            </a:r>
            <a:r>
              <a:rPr lang="en-US" sz="2700" b="1" i="1" dirty="0">
                <a:solidFill>
                  <a:schemeClr val="accent4">
                    <a:lumMod val="40000"/>
                    <a:lumOff val="60000"/>
                  </a:schemeClr>
                </a:solidFill>
                <a:effectLst>
                  <a:outerShdw blurRad="38100" dist="38100" dir="2700000" algn="tl">
                    <a:srgbClr val="000000">
                      <a:alpha val="43137"/>
                    </a:srgbClr>
                  </a:outerShdw>
                </a:effectLst>
              </a:rPr>
              <a:t>take away the daily sacrifices</a:t>
            </a:r>
            <a:r>
              <a:rPr lang="en-US" sz="2700" i="1" dirty="0">
                <a:solidFill>
                  <a:schemeClr val="accent4">
                    <a:lumMod val="40000"/>
                    <a:lumOff val="60000"/>
                  </a:schemeClr>
                </a:solidFill>
                <a:effectLst>
                  <a:outerShdw blurRad="38100" dist="38100" dir="2700000" algn="tl">
                    <a:srgbClr val="000000">
                      <a:alpha val="43137"/>
                    </a:srgbClr>
                  </a:outerShdw>
                </a:effectLst>
              </a:rPr>
              <a:t>, and place there the </a:t>
            </a:r>
            <a:r>
              <a:rPr lang="en-US" sz="2700" b="1" i="1" dirty="0">
                <a:solidFill>
                  <a:schemeClr val="accent4">
                    <a:lumMod val="40000"/>
                    <a:lumOff val="60000"/>
                  </a:schemeClr>
                </a:solidFill>
                <a:effectLst>
                  <a:outerShdw blurRad="38100" dist="38100" dir="2700000" algn="tl">
                    <a:srgbClr val="000000">
                      <a:alpha val="43137"/>
                    </a:srgbClr>
                  </a:outerShdw>
                </a:effectLst>
              </a:rPr>
              <a:t>abomination of desolation</a:t>
            </a:r>
            <a:r>
              <a:rPr lang="en-US" sz="2700" i="1" dirty="0">
                <a:solidFill>
                  <a:schemeClr val="accent4">
                    <a:lumMod val="40000"/>
                    <a:lumOff val="60000"/>
                  </a:schemeClr>
                </a:solidFill>
                <a:effectLst>
                  <a:outerShdw blurRad="38100" dist="38100" dir="2700000" algn="tl">
                    <a:srgbClr val="000000">
                      <a:alpha val="43137"/>
                    </a:srgbClr>
                  </a:outerShdw>
                </a:effectLst>
              </a:rPr>
              <a:t>.” </a:t>
            </a:r>
            <a:r>
              <a:rPr lang="en-US" sz="2700" dirty="0">
                <a:solidFill>
                  <a:schemeClr val="bg1"/>
                </a:solidFill>
              </a:rPr>
              <a:t>(11:30-31)</a:t>
            </a:r>
          </a:p>
          <a:p>
            <a:pPr lvl="1"/>
            <a:r>
              <a:rPr lang="en-US" sz="2400" dirty="0">
                <a:solidFill>
                  <a:schemeClr val="bg1"/>
                </a:solidFill>
              </a:rPr>
              <a:t>“When Antiochus returned from Egypt in 167 he took Jerusalem by storm and enforced its Hellenization. The city forfeited its privileges and was permanently garrisoned by Syrian soldiers.” </a:t>
            </a:r>
            <a:r>
              <a:rPr lang="en-US" sz="1600" dirty="0">
                <a:solidFill>
                  <a:schemeClr val="bg1"/>
                </a:solidFill>
              </a:rPr>
              <a:t>(“Antiochus IV Epiphanes,” The Encyclopedia Britannica, 2003).</a:t>
            </a:r>
            <a:endParaRPr lang="en-US" sz="2400" dirty="0">
              <a:solidFill>
                <a:schemeClr val="bg1"/>
              </a:solidFill>
            </a:endParaRPr>
          </a:p>
          <a:p>
            <a:pPr lvl="1"/>
            <a:r>
              <a:rPr lang="en-US" sz="2400" dirty="0">
                <a:solidFill>
                  <a:schemeClr val="bg1"/>
                </a:solidFill>
              </a:rPr>
              <a:t> “Ancient sources recount that he outlawed the Jewish religion and ordered the Jews to worship Greek gods…his soldiers descended upon Jerusalem, massacring thousands of people and desecrating the city’s holy Second Temple by erecting an altar to Zeus and sacrificing pigs within its sacred walls.” </a:t>
            </a:r>
            <a:r>
              <a:rPr lang="en-US" sz="1600" dirty="0">
                <a:solidFill>
                  <a:schemeClr val="bg1"/>
                </a:solidFill>
              </a:rPr>
              <a:t>(History.com, </a:t>
            </a:r>
            <a:r>
              <a:rPr lang="en-US" sz="1600" i="1" dirty="0">
                <a:solidFill>
                  <a:schemeClr val="bg1"/>
                </a:solidFill>
              </a:rPr>
              <a:t>Hanukkah, </a:t>
            </a:r>
            <a:r>
              <a:rPr lang="en-US" sz="1600" dirty="0">
                <a:solidFill>
                  <a:schemeClr val="bg1"/>
                </a:solidFill>
              </a:rPr>
              <a:t>9/12/18)</a:t>
            </a:r>
          </a:p>
          <a:p>
            <a:pPr lvl="1"/>
            <a:endParaRPr lang="en-US" sz="2400" dirty="0">
              <a:solidFill>
                <a:schemeClr val="bg1"/>
              </a:solidFill>
            </a:endParaRPr>
          </a:p>
          <a:p>
            <a:endParaRPr lang="en-US" sz="2700" i="1" dirty="0">
              <a:solidFill>
                <a:schemeClr val="accent4">
                  <a:lumMod val="40000"/>
                  <a:lumOff val="60000"/>
                </a:schemeClr>
              </a:solidFill>
            </a:endParaRPr>
          </a:p>
          <a:p>
            <a:pPr lvl="1"/>
            <a:endParaRPr lang="en-US" dirty="0">
              <a:solidFill>
                <a:schemeClr val="bg1"/>
              </a:solidFill>
            </a:endParaRPr>
          </a:p>
        </p:txBody>
      </p:sp>
      <p:pic>
        <p:nvPicPr>
          <p:cNvPr id="3" name="Picture 2">
            <a:extLst>
              <a:ext uri="{FF2B5EF4-FFF2-40B4-BE49-F238E27FC236}">
                <a16:creationId xmlns:a16="http://schemas.microsoft.com/office/drawing/2014/main" id="{9C364883-F7B7-41A0-AD0B-D45A9F8C191D}"/>
              </a:ext>
            </a:extLst>
          </p:cNvPr>
          <p:cNvPicPr>
            <a:picLocks noChangeAspect="1"/>
          </p:cNvPicPr>
          <p:nvPr/>
        </p:nvPicPr>
        <p:blipFill>
          <a:blip r:embed="rId2"/>
          <a:stretch>
            <a:fillRect/>
          </a:stretch>
        </p:blipFill>
        <p:spPr>
          <a:xfrm>
            <a:off x="4965699" y="96095"/>
            <a:ext cx="3113993" cy="1019031"/>
          </a:xfrm>
          <a:prstGeom prst="rect">
            <a:avLst/>
          </a:prstGeom>
          <a:ln>
            <a:noFill/>
          </a:ln>
          <a:effectLst>
            <a:softEdge rad="112500"/>
          </a:effectLst>
        </p:spPr>
      </p:pic>
    </p:spTree>
    <p:extLst>
      <p:ext uri="{BB962C8B-B14F-4D97-AF65-F5344CB8AC3E}">
        <p14:creationId xmlns:p14="http://schemas.microsoft.com/office/powerpoint/2010/main" val="5079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663700" y="165101"/>
            <a:ext cx="7353300" cy="876299"/>
          </a:xfrm>
        </p:spPr>
        <p:txBody>
          <a:bodyPr>
            <a:normAutofit/>
          </a:bodyPr>
          <a:lstStyle/>
          <a:p>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Daniel 11 and the Maccabean Wars</a:t>
            </a:r>
          </a:p>
        </p:txBody>
      </p:sp>
      <p:pic>
        <p:nvPicPr>
          <p:cNvPr id="3" name="Picture 2">
            <a:extLst>
              <a:ext uri="{FF2B5EF4-FFF2-40B4-BE49-F238E27FC236}">
                <a16:creationId xmlns:a16="http://schemas.microsoft.com/office/drawing/2014/main" id="{995E0542-2B68-4DA6-A78F-F40F9BF46D51}"/>
              </a:ext>
            </a:extLst>
          </p:cNvPr>
          <p:cNvPicPr>
            <a:picLocks noChangeAspect="1"/>
          </p:cNvPicPr>
          <p:nvPr/>
        </p:nvPicPr>
        <p:blipFill>
          <a:blip r:embed="rId2"/>
          <a:stretch>
            <a:fillRect/>
          </a:stretch>
        </p:blipFill>
        <p:spPr>
          <a:xfrm>
            <a:off x="287506" y="1668110"/>
            <a:ext cx="2575247" cy="7829839"/>
          </a:xfrm>
          <a:prstGeom prst="rect">
            <a:avLst/>
          </a:prstGeom>
        </p:spPr>
      </p:pic>
      <p:sp>
        <p:nvSpPr>
          <p:cNvPr id="4" name="Content Placeholder 3"/>
          <p:cNvSpPr>
            <a:spLocks noGrp="1"/>
          </p:cNvSpPr>
          <p:nvPr>
            <p:ph idx="1"/>
          </p:nvPr>
        </p:nvSpPr>
        <p:spPr>
          <a:xfrm>
            <a:off x="2874795" y="914400"/>
            <a:ext cx="5981699" cy="5943600"/>
          </a:xfrm>
        </p:spPr>
        <p:txBody>
          <a:bodyPr>
            <a:normAutofit fontScale="92500" lnSpcReduction="10000"/>
          </a:bodyPr>
          <a:lstStyle/>
          <a:p>
            <a:pPr marL="0" indent="0">
              <a:buNone/>
            </a:pPr>
            <a:r>
              <a:rPr lang="en-US" sz="3500" b="1" dirty="0"/>
              <a:t>The Maccabees:</a:t>
            </a:r>
          </a:p>
          <a:p>
            <a:pPr marL="382191" lvl="1" indent="-213122"/>
            <a:r>
              <a:rPr lang="en-US" sz="2800" dirty="0"/>
              <a:t>A priest named Mattathias and his five sons throw off Syrian/Seleucid rule and eventually gain a measure of independence for the Jews until conquered by the Roman General Pompey in 63 BC.</a:t>
            </a:r>
          </a:p>
          <a:p>
            <a:pPr marL="382191" lvl="1" indent="-213122"/>
            <a:r>
              <a:rPr lang="en-US" sz="2800" dirty="0"/>
              <a:t>Known has “the Maccabees” after the nickname (the hammer) given to Judas,            the third son of Mattathias.  </a:t>
            </a:r>
          </a:p>
          <a:p>
            <a:pPr marL="382191" lvl="1" indent="-213122"/>
            <a:r>
              <a:rPr lang="en-US" sz="2800" dirty="0"/>
              <a:t>Their dynasty is called the Hasmonean            Dynasty, after the great-grandfather of      Mattathias.</a:t>
            </a:r>
          </a:p>
          <a:p>
            <a:pPr marL="382191" lvl="1" indent="-213122"/>
            <a:r>
              <a:rPr lang="en-US" sz="2800" b="1" i="1" dirty="0">
                <a:solidFill>
                  <a:schemeClr val="accent4">
                    <a:lumMod val="60000"/>
                    <a:lumOff val="40000"/>
                  </a:schemeClr>
                </a:solidFill>
              </a:rPr>
              <a:t>The best witnesses that Daniel is actually describing the deeds of the Maccabees are the modern scholars who deny the early date of Daniel!!!!!</a:t>
            </a:r>
          </a:p>
          <a:p>
            <a:endParaRPr lang="en-US" sz="1700" i="1" dirty="0"/>
          </a:p>
          <a:p>
            <a:pPr lvl="1"/>
            <a:endParaRPr lang="en-US" sz="1700" dirty="0"/>
          </a:p>
        </p:txBody>
      </p:sp>
    </p:spTree>
    <p:extLst>
      <p:ext uri="{BB962C8B-B14F-4D97-AF65-F5344CB8AC3E}">
        <p14:creationId xmlns:p14="http://schemas.microsoft.com/office/powerpoint/2010/main" val="28368168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Bible, Light, Jesus, Christ, God, Holy, Spirit, Gospel">
            <a:extLst>
              <a:ext uri="{FF2B5EF4-FFF2-40B4-BE49-F238E27FC236}">
                <a16:creationId xmlns:a16="http://schemas.microsoft.com/office/drawing/2014/main" id="{A4D9B436-C7E6-473F-AFBC-EFE7C22CB7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a:extLst>
              <a:ext uri="{FF2B5EF4-FFF2-40B4-BE49-F238E27FC236}">
                <a16:creationId xmlns:a16="http://schemas.microsoft.com/office/drawing/2014/main" id="{D2A9A5D6-ABDB-4FA0-821F-65287DF2DD7C}"/>
              </a:ext>
            </a:extLst>
          </p:cNvPr>
          <p:cNvSpPr>
            <a:spLocks noGrp="1" noChangeArrowheads="1"/>
          </p:cNvSpPr>
          <p:nvPr>
            <p:ph type="title"/>
          </p:nvPr>
        </p:nvSpPr>
        <p:spPr>
          <a:xfrm>
            <a:off x="228600" y="175419"/>
            <a:ext cx="8686800" cy="868362"/>
          </a:xfrm>
        </p:spPr>
        <p:txBody>
          <a:bodyPr/>
          <a:lstStyle/>
          <a:p>
            <a:r>
              <a:rPr lang="en-US" altLang="en-US" sz="3600" b="1" dirty="0">
                <a:solidFill>
                  <a:schemeClr val="bg1"/>
                </a:solidFill>
                <a:latin typeface="Berlin Sans FB Demi" panose="020E0802020502020306" pitchFamily="34" charset="0"/>
              </a:rPr>
              <a:t>Proof that the Bible Came from God</a:t>
            </a:r>
          </a:p>
        </p:txBody>
      </p:sp>
      <p:sp>
        <p:nvSpPr>
          <p:cNvPr id="3075" name="Rectangle 3">
            <a:extLst>
              <a:ext uri="{FF2B5EF4-FFF2-40B4-BE49-F238E27FC236}">
                <a16:creationId xmlns:a16="http://schemas.microsoft.com/office/drawing/2014/main" id="{654528A4-8CD0-4A0D-90C6-B6A7D2B5D068}"/>
              </a:ext>
            </a:extLst>
          </p:cNvPr>
          <p:cNvSpPr>
            <a:spLocks noGrp="1" noChangeArrowheads="1"/>
          </p:cNvSpPr>
          <p:nvPr>
            <p:ph type="body" idx="1"/>
          </p:nvPr>
        </p:nvSpPr>
        <p:spPr>
          <a:xfrm>
            <a:off x="381000" y="954881"/>
            <a:ext cx="8382000" cy="5609548"/>
          </a:xfrm>
        </p:spPr>
        <p:txBody>
          <a:bodyPr/>
          <a:lstStyle/>
          <a:p>
            <a:pPr marL="287338" indent="-287338" algn="ctr">
              <a:buFontTx/>
              <a:buNone/>
            </a:pPr>
            <a:r>
              <a:rPr lang="en-US" altLang="en-US" sz="4000" b="1" dirty="0">
                <a:solidFill>
                  <a:srgbClr val="FFCC00"/>
                </a:solidFill>
                <a:latin typeface="Calibri" panose="020F0502020204030204" pitchFamily="34" charset="0"/>
                <a:cs typeface="Calibri" panose="020F0502020204030204" pitchFamily="34" charset="0"/>
              </a:rPr>
              <a:t>Fulfilled Prophecy</a:t>
            </a:r>
          </a:p>
          <a:p>
            <a:pPr marL="0" indent="0">
              <a:buNone/>
            </a:pPr>
            <a:r>
              <a:rPr lang="en-US" altLang="ja-JP"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“For we did not follow cunningly devised fables when we made known to you the power and coming of our Lord Jesus Christ, but were eyewitnesses of His majesty….And we heard this voice which came from heaven when we were with Him on the holy mountain.  And so </a:t>
            </a:r>
            <a:r>
              <a:rPr lang="en-US" altLang="ja-JP" b="1" dirty="0">
                <a:solidFill>
                  <a:srgbClr val="FF0000"/>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we have the prophetic word confirmed</a:t>
            </a:r>
            <a:r>
              <a:rPr lang="en-US" altLang="ja-JP" dirty="0">
                <a:solidFill>
                  <a:schemeClr val="bg1"/>
                </a:solidFill>
                <a:effectLst>
                  <a:glow rad="101600">
                    <a:schemeClr val="accent4">
                      <a:satMod val="175000"/>
                      <a:alpha val="40000"/>
                    </a:schemeClr>
                  </a:glow>
                </a:effectLst>
                <a:latin typeface="Calibri" panose="020F0502020204030204" pitchFamily="34" charset="0"/>
                <a:ea typeface="ＭＳ Ｐゴシック" panose="020B0600070205080204" pitchFamily="34" charset="-128"/>
                <a:cs typeface="Calibri" panose="020F0502020204030204" pitchFamily="34" charset="0"/>
              </a:rPr>
              <a:t>, which you do well to heed as a light that shines in a dark place, until the day dawns and the morning star rises in your hearts” (2  Peter 1:16, 18, 19).  </a:t>
            </a:r>
          </a:p>
          <a:p>
            <a:pPr marL="287338" indent="-287338">
              <a:buFontTx/>
              <a:buNone/>
            </a:pPr>
            <a:endParaRPr lang="en-US"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6314"/>
            <a:ext cx="9144000" cy="5143500"/>
          </a:xfrm>
          <a:prstGeom prst="rect">
            <a:avLst/>
          </a:prstGeom>
        </p:spPr>
      </p:pic>
      <p:sp>
        <p:nvSpPr>
          <p:cNvPr id="3" name="Subtitle 2"/>
          <p:cNvSpPr>
            <a:spLocks noGrp="1"/>
          </p:cNvSpPr>
          <p:nvPr>
            <p:ph type="subTitle" idx="1"/>
          </p:nvPr>
        </p:nvSpPr>
        <p:spPr>
          <a:xfrm>
            <a:off x="1104900" y="4760788"/>
            <a:ext cx="6959600" cy="408111"/>
          </a:xfrm>
          <a:effectLst>
            <a:glow rad="63500">
              <a:schemeClr val="accent3">
                <a:satMod val="175000"/>
                <a:alpha val="40000"/>
              </a:schemeClr>
            </a:glow>
          </a:effectLst>
        </p:spPr>
        <p:txBody>
          <a:bodyPr>
            <a:normAutofit fontScale="92500"/>
          </a:bodyPr>
          <a:lstStyle/>
          <a:p>
            <a:pPr algn="l"/>
            <a:r>
              <a:rPr lang="en-US" sz="2400" dirty="0">
                <a:effectLst>
                  <a:glow rad="101600">
                    <a:schemeClr val="accent3">
                      <a:satMod val="175000"/>
                      <a:alpha val="40000"/>
                    </a:schemeClr>
                  </a:glow>
                </a:effectLst>
                <a:latin typeface="Bookman Old Style" panose="02050604050505020204" pitchFamily="18" charset="0"/>
              </a:rPr>
              <a:t>W O R L D  H I S T O R Y  I N  P R O P H E C Y</a:t>
            </a:r>
          </a:p>
        </p:txBody>
      </p:sp>
    </p:spTree>
    <p:extLst>
      <p:ext uri="{BB962C8B-B14F-4D97-AF65-F5344CB8AC3E}">
        <p14:creationId xmlns:p14="http://schemas.microsoft.com/office/powerpoint/2010/main" val="238039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02901"/>
          </a:xfrm>
        </p:spPr>
        <p:txBody>
          <a:bodyPr>
            <a:norm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The Date of Daniel</a:t>
            </a:r>
          </a:p>
        </p:txBody>
      </p:sp>
      <p:sp>
        <p:nvSpPr>
          <p:cNvPr id="3" name="Content Placeholder 2"/>
          <p:cNvSpPr>
            <a:spLocks noGrp="1"/>
          </p:cNvSpPr>
          <p:nvPr>
            <p:ph idx="1"/>
          </p:nvPr>
        </p:nvSpPr>
        <p:spPr>
          <a:xfrm>
            <a:off x="628650" y="1368028"/>
            <a:ext cx="7886701" cy="5124846"/>
          </a:xfrm>
        </p:spPr>
        <p:txBody>
          <a:bodyPr>
            <a:normAutofit fontScale="92500" lnSpcReduction="10000"/>
          </a:bodyPr>
          <a:lstStyle/>
          <a:p>
            <a:r>
              <a:rPr lang="en-US" sz="2800" dirty="0">
                <a:solidFill>
                  <a:schemeClr val="accent4">
                    <a:lumMod val="40000"/>
                    <a:lumOff val="60000"/>
                  </a:schemeClr>
                </a:solidFill>
              </a:rPr>
              <a:t>In order to appreciate the power of the prophecies contained in </a:t>
            </a:r>
            <a:r>
              <a:rPr lang="en-US" sz="2800" b="1" dirty="0">
                <a:solidFill>
                  <a:schemeClr val="bg1"/>
                </a:solidFill>
              </a:rPr>
              <a:t>Daniel</a:t>
            </a:r>
            <a:r>
              <a:rPr lang="en-US" sz="2800" dirty="0">
                <a:solidFill>
                  <a:schemeClr val="accent4">
                    <a:lumMod val="40000"/>
                    <a:lumOff val="60000"/>
                  </a:schemeClr>
                </a:solidFill>
              </a:rPr>
              <a:t>, one must assign an </a:t>
            </a:r>
            <a:r>
              <a:rPr lang="en-US" sz="2800" b="1" dirty="0">
                <a:solidFill>
                  <a:schemeClr val="bg1"/>
                </a:solidFill>
              </a:rPr>
              <a:t>accurate</a:t>
            </a:r>
            <a:r>
              <a:rPr lang="en-US" sz="2800" b="1" dirty="0">
                <a:solidFill>
                  <a:schemeClr val="accent4">
                    <a:lumMod val="40000"/>
                    <a:lumOff val="60000"/>
                  </a:schemeClr>
                </a:solidFill>
              </a:rPr>
              <a:t> </a:t>
            </a:r>
            <a:r>
              <a:rPr lang="en-US" sz="2800" b="1" dirty="0">
                <a:solidFill>
                  <a:schemeClr val="bg1"/>
                </a:solidFill>
              </a:rPr>
              <a:t>date</a:t>
            </a:r>
            <a:r>
              <a:rPr lang="en-US" sz="2800" b="1" dirty="0">
                <a:solidFill>
                  <a:schemeClr val="accent4">
                    <a:lumMod val="40000"/>
                    <a:lumOff val="60000"/>
                  </a:schemeClr>
                </a:solidFill>
              </a:rPr>
              <a:t> </a:t>
            </a:r>
            <a:r>
              <a:rPr lang="en-US" sz="2800" dirty="0">
                <a:solidFill>
                  <a:schemeClr val="accent4">
                    <a:lumMod val="40000"/>
                    <a:lumOff val="60000"/>
                  </a:schemeClr>
                </a:solidFill>
              </a:rPr>
              <a:t>to the writing of the book .</a:t>
            </a:r>
          </a:p>
          <a:p>
            <a:r>
              <a:rPr lang="en-US" sz="2800" dirty="0">
                <a:solidFill>
                  <a:schemeClr val="accent4">
                    <a:lumMod val="40000"/>
                    <a:lumOff val="60000"/>
                  </a:schemeClr>
                </a:solidFill>
              </a:rPr>
              <a:t>As </a:t>
            </a:r>
            <a:r>
              <a:rPr lang="en-US" sz="2800" dirty="0">
                <a:solidFill>
                  <a:schemeClr val="bg1"/>
                </a:solidFill>
              </a:rPr>
              <a:t>R. D. Wilson </a:t>
            </a:r>
            <a:r>
              <a:rPr lang="en-US" sz="2800" dirty="0">
                <a:solidFill>
                  <a:schemeClr val="accent4">
                    <a:lumMod val="40000"/>
                    <a:lumOff val="60000"/>
                  </a:schemeClr>
                </a:solidFill>
              </a:rPr>
              <a:t>states in the </a:t>
            </a:r>
            <a:r>
              <a:rPr lang="en-US" sz="2800" b="1" i="1" dirty="0">
                <a:solidFill>
                  <a:schemeClr val="bg1"/>
                </a:solidFill>
              </a:rPr>
              <a:t>International Standard Bible Encyclopedia</a:t>
            </a:r>
            <a:r>
              <a:rPr lang="en-US" sz="2800" b="1" dirty="0">
                <a:solidFill>
                  <a:schemeClr val="bg1"/>
                </a:solidFill>
              </a:rPr>
              <a:t>,</a:t>
            </a:r>
            <a:r>
              <a:rPr lang="en-US" sz="2800" dirty="0">
                <a:solidFill>
                  <a:schemeClr val="accent4">
                    <a:lumMod val="40000"/>
                    <a:lumOff val="60000"/>
                  </a:schemeClr>
                </a:solidFill>
              </a:rPr>
              <a:t> </a:t>
            </a:r>
            <a:r>
              <a:rPr lang="en-US" sz="2800" i="1" dirty="0">
                <a:solidFill>
                  <a:schemeClr val="accent4">
                    <a:lumMod val="40000"/>
                    <a:lumOff val="60000"/>
                  </a:schemeClr>
                </a:solidFill>
              </a:rPr>
              <a:t>“With the exception of the </a:t>
            </a:r>
            <a:r>
              <a:rPr lang="en-US" sz="2800" i="1" dirty="0" err="1">
                <a:solidFill>
                  <a:schemeClr val="accent4">
                    <a:lumMod val="40000"/>
                    <a:lumOff val="60000"/>
                  </a:schemeClr>
                </a:solidFill>
              </a:rPr>
              <a:t>neo-Platonist</a:t>
            </a:r>
            <a:r>
              <a:rPr lang="en-US" sz="2800" i="1" dirty="0">
                <a:solidFill>
                  <a:schemeClr val="accent4">
                    <a:lumMod val="40000"/>
                    <a:lumOff val="60000"/>
                  </a:schemeClr>
                </a:solidFill>
              </a:rPr>
              <a:t> Porphyry, a Greek non-Christian philosopher of the 3rd century AD, </a:t>
            </a:r>
            <a:r>
              <a:rPr lang="en-US" sz="2800" i="1" dirty="0">
                <a:solidFill>
                  <a:schemeClr val="bg1"/>
                </a:solidFill>
              </a:rPr>
              <a:t>the genuineness of the Book of was denied by no one until the rise of the deistic movement in the 17th century.” </a:t>
            </a:r>
          </a:p>
          <a:p>
            <a:r>
              <a:rPr lang="en-US" sz="2800" dirty="0">
                <a:solidFill>
                  <a:schemeClr val="accent4">
                    <a:lumMod val="40000"/>
                    <a:lumOff val="60000"/>
                  </a:schemeClr>
                </a:solidFill>
              </a:rPr>
              <a:t>Those who refuse to believe that such prophecies are possible are compelled to date the book later than the things it prophesies</a:t>
            </a:r>
            <a:r>
              <a:rPr lang="en-US" sz="2700" dirty="0">
                <a:solidFill>
                  <a:schemeClr val="accent4">
                    <a:lumMod val="40000"/>
                    <a:lumOff val="60000"/>
                  </a:schemeClr>
                </a:solidFill>
              </a:rPr>
              <a:t>.</a:t>
            </a:r>
          </a:p>
          <a:p>
            <a:pPr lvl="1"/>
            <a:r>
              <a:rPr lang="en-US" sz="2800" i="1" dirty="0">
                <a:solidFill>
                  <a:schemeClr val="bg1"/>
                </a:solidFill>
              </a:rPr>
              <a:t>The evidence is overwhelmingly against a late date for the Book of Daniel.</a:t>
            </a:r>
          </a:p>
        </p:txBody>
      </p:sp>
    </p:spTree>
    <p:extLst>
      <p:ext uri="{BB962C8B-B14F-4D97-AF65-F5344CB8AC3E}">
        <p14:creationId xmlns:p14="http://schemas.microsoft.com/office/powerpoint/2010/main" val="54341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895BC-71F6-41AC-A5CA-CC7598B2E73C}"/>
              </a:ext>
            </a:extLst>
          </p:cNvPr>
          <p:cNvSpPr>
            <a:spLocks noGrp="1"/>
          </p:cNvSpPr>
          <p:nvPr>
            <p:ph type="title"/>
          </p:nvPr>
        </p:nvSpPr>
        <p:spPr>
          <a:xfrm>
            <a:off x="628650" y="1164504"/>
            <a:ext cx="4908550" cy="1906296"/>
          </a:xfrm>
        </p:spPr>
        <p:txBody>
          <a:bodyPr>
            <a:normAutofit/>
          </a:bodyPr>
          <a:lstStyle/>
          <a:p>
            <a:r>
              <a:rPr lang="en-US" sz="4400" dirty="0">
                <a:solidFill>
                  <a:schemeClr val="bg1"/>
                </a:solidFill>
                <a:latin typeface="Arial Narrow" panose="020B0606020202030204" pitchFamily="34" charset="0"/>
              </a:rPr>
              <a:t>How Old is the  Hebrew Bible?</a:t>
            </a:r>
            <a:br>
              <a:rPr lang="en-US" dirty="0">
                <a:solidFill>
                  <a:schemeClr val="bg1"/>
                </a:solidFill>
              </a:rPr>
            </a:br>
            <a:r>
              <a:rPr lang="en-US" sz="2200" dirty="0">
                <a:solidFill>
                  <a:schemeClr val="bg1"/>
                </a:solidFill>
              </a:rPr>
              <a:t>Ronald. S. Hendel and Jan Joosten</a:t>
            </a:r>
            <a:br>
              <a:rPr lang="en-US" sz="2200" dirty="0">
                <a:solidFill>
                  <a:schemeClr val="bg1"/>
                </a:solidFill>
              </a:rPr>
            </a:br>
            <a:r>
              <a:rPr lang="en-US" sz="2200" dirty="0">
                <a:solidFill>
                  <a:schemeClr val="bg1"/>
                </a:solidFill>
              </a:rPr>
              <a:t>January/February 2020 Vol. 46 No.1</a:t>
            </a:r>
            <a:endParaRPr lang="en-US" dirty="0">
              <a:solidFill>
                <a:schemeClr val="bg1"/>
              </a:solidFill>
            </a:endParaRPr>
          </a:p>
        </p:txBody>
      </p:sp>
      <p:sp>
        <p:nvSpPr>
          <p:cNvPr id="3" name="Content Placeholder 2">
            <a:extLst>
              <a:ext uri="{FF2B5EF4-FFF2-40B4-BE49-F238E27FC236}">
                <a16:creationId xmlns:a16="http://schemas.microsoft.com/office/drawing/2014/main" id="{BC268E0D-CD8E-4A40-B96F-387E6087EDE1}"/>
              </a:ext>
            </a:extLst>
          </p:cNvPr>
          <p:cNvSpPr>
            <a:spLocks noGrp="1"/>
          </p:cNvSpPr>
          <p:nvPr>
            <p:ph idx="1"/>
          </p:nvPr>
        </p:nvSpPr>
        <p:spPr>
          <a:xfrm>
            <a:off x="628650" y="3231100"/>
            <a:ext cx="5518150" cy="3342299"/>
          </a:xfrm>
        </p:spPr>
        <p:txBody>
          <a:bodyPr>
            <a:normAutofit/>
          </a:bodyPr>
          <a:lstStyle/>
          <a:p>
            <a:pPr marL="0" indent="0">
              <a:buNone/>
            </a:pPr>
            <a:r>
              <a:rPr lang="en-US" sz="2800" dirty="0">
                <a:solidFill>
                  <a:schemeClr val="bg1"/>
                </a:solidFill>
              </a:rPr>
              <a:t>“The Book of Daniel is situated in the sixth century B.C.E., but has been unmasked as a writing of the Hellenistic age (mid-fourth to second centuries B.C.E) because of its manifest allusions to Maccabean wars.”</a:t>
            </a:r>
          </a:p>
        </p:txBody>
      </p:sp>
      <p:pic>
        <p:nvPicPr>
          <p:cNvPr id="4" name="Picture 3">
            <a:extLst>
              <a:ext uri="{FF2B5EF4-FFF2-40B4-BE49-F238E27FC236}">
                <a16:creationId xmlns:a16="http://schemas.microsoft.com/office/drawing/2014/main" id="{0C14C0A3-AAEC-4E87-BC1F-D0D6ECFD93B6}"/>
              </a:ext>
            </a:extLst>
          </p:cNvPr>
          <p:cNvPicPr>
            <a:picLocks noChangeAspect="1"/>
          </p:cNvPicPr>
          <p:nvPr/>
        </p:nvPicPr>
        <p:blipFill>
          <a:blip r:embed="rId2"/>
          <a:stretch>
            <a:fillRect/>
          </a:stretch>
        </p:blipFill>
        <p:spPr>
          <a:xfrm>
            <a:off x="5429791" y="1158481"/>
            <a:ext cx="3009900" cy="183901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A89E0AA-B149-416E-A23F-617EF6DB5654}"/>
              </a:ext>
            </a:extLst>
          </p:cNvPr>
          <p:cNvSpPr txBox="1"/>
          <p:nvPr/>
        </p:nvSpPr>
        <p:spPr>
          <a:xfrm>
            <a:off x="177800" y="357872"/>
            <a:ext cx="8788400" cy="646331"/>
          </a:xfrm>
          <a:prstGeom prst="rect">
            <a:avLst/>
          </a:prstGeom>
          <a:noFill/>
        </p:spPr>
        <p:txBody>
          <a:bodyPr wrap="square" rtlCol="0">
            <a:spAutoFit/>
          </a:bodyPr>
          <a:lstStyle/>
          <a:p>
            <a:pPr algn="ctr"/>
            <a:r>
              <a:rPr lang="en-US" sz="3600" b="1" dirty="0">
                <a:ln w="22225">
                  <a:solidFill>
                    <a:schemeClr val="accent2"/>
                  </a:solidFill>
                  <a:prstDash val="solid"/>
                </a:ln>
                <a:solidFill>
                  <a:schemeClr val="accent2">
                    <a:lumMod val="40000"/>
                    <a:lumOff val="60000"/>
                  </a:schemeClr>
                </a:solidFill>
              </a:rPr>
              <a:t>Skeptics must deny the early date of Daniel!</a:t>
            </a:r>
            <a:endParaRPr lang="en-US" sz="3200" dirty="0">
              <a:solidFill>
                <a:schemeClr val="bg1"/>
              </a:solidFill>
            </a:endParaRPr>
          </a:p>
        </p:txBody>
      </p:sp>
      <p:pic>
        <p:nvPicPr>
          <p:cNvPr id="6" name="Picture 5">
            <a:extLst>
              <a:ext uri="{FF2B5EF4-FFF2-40B4-BE49-F238E27FC236}">
                <a16:creationId xmlns:a16="http://schemas.microsoft.com/office/drawing/2014/main" id="{BBC84A8F-CA75-45EF-9017-A83D8BA2E1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268962" y="3337155"/>
            <a:ext cx="2348529" cy="31301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8593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110372"/>
            <a:ext cx="7886700" cy="828407"/>
          </a:xfrm>
        </p:spPr>
        <p:txBody>
          <a:bodyPr>
            <a:normAutofit/>
          </a:bodyPr>
          <a:lstStyle/>
          <a:p>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The Date of Daniel</a:t>
            </a:r>
          </a:p>
        </p:txBody>
      </p:sp>
      <p:sp>
        <p:nvSpPr>
          <p:cNvPr id="3" name="Content Placeholder 2"/>
          <p:cNvSpPr>
            <a:spLocks noGrp="1"/>
          </p:cNvSpPr>
          <p:nvPr>
            <p:ph idx="1"/>
          </p:nvPr>
        </p:nvSpPr>
        <p:spPr>
          <a:xfrm>
            <a:off x="628649" y="938779"/>
            <a:ext cx="8380597" cy="4364741"/>
          </a:xfrm>
        </p:spPr>
        <p:txBody>
          <a:bodyPr>
            <a:noAutofit/>
          </a:bodyPr>
          <a:lstStyle/>
          <a:p>
            <a:pPr marL="0" indent="0">
              <a:buNone/>
            </a:pPr>
            <a:r>
              <a:rPr lang="en-US" sz="3200" b="1" dirty="0">
                <a:solidFill>
                  <a:schemeClr val="accent4">
                    <a:lumMod val="20000"/>
                    <a:lumOff val="80000"/>
                  </a:schemeClr>
                </a:solidFill>
              </a:rPr>
              <a:t>Lines of evidence supporting an early date:</a:t>
            </a:r>
          </a:p>
          <a:p>
            <a:pPr marL="228600" indent="-228600"/>
            <a:r>
              <a:rPr lang="en-US" sz="2800" b="1" dirty="0">
                <a:ln w="22225">
                  <a:solidFill>
                    <a:schemeClr val="accent2"/>
                  </a:solidFill>
                  <a:prstDash val="solid"/>
                </a:ln>
                <a:solidFill>
                  <a:schemeClr val="accent2">
                    <a:lumMod val="40000"/>
                    <a:lumOff val="60000"/>
                  </a:schemeClr>
                </a:solidFill>
              </a:rPr>
              <a:t>Language</a:t>
            </a:r>
          </a:p>
          <a:p>
            <a:pPr lvl="1"/>
            <a:r>
              <a:rPr lang="en-US" sz="2800" dirty="0">
                <a:solidFill>
                  <a:schemeClr val="accent4">
                    <a:lumMod val="20000"/>
                    <a:lumOff val="80000"/>
                  </a:schemeClr>
                </a:solidFill>
              </a:rPr>
              <a:t>Hebrew AND Aramaic, not Greek.</a:t>
            </a:r>
          </a:p>
          <a:p>
            <a:pPr lvl="1"/>
            <a:r>
              <a:rPr lang="en-US" sz="2800" dirty="0">
                <a:solidFill>
                  <a:schemeClr val="accent4">
                    <a:lumMod val="20000"/>
                    <a:lumOff val="80000"/>
                  </a:schemeClr>
                </a:solidFill>
              </a:rPr>
              <a:t>Borrowed old Persian words (e.g. Ashpenaz)</a:t>
            </a:r>
          </a:p>
          <a:p>
            <a:pPr marL="228600" indent="-228600"/>
            <a:r>
              <a:rPr lang="en-US" sz="2800" b="1" dirty="0">
                <a:ln w="22225">
                  <a:solidFill>
                    <a:schemeClr val="accent2"/>
                  </a:solidFill>
                  <a:prstDash val="solid"/>
                </a:ln>
                <a:solidFill>
                  <a:schemeClr val="accent2">
                    <a:lumMod val="40000"/>
                    <a:lumOff val="60000"/>
                  </a:schemeClr>
                </a:solidFill>
              </a:rPr>
              <a:t>Dead Sea Scrolls</a:t>
            </a:r>
          </a:p>
          <a:p>
            <a:pPr lvl="1"/>
            <a:r>
              <a:rPr lang="en-US" sz="2500" dirty="0">
                <a:solidFill>
                  <a:schemeClr val="accent4">
                    <a:lumMod val="20000"/>
                    <a:lumOff val="80000"/>
                  </a:schemeClr>
                </a:solidFill>
              </a:rPr>
              <a:t>The EIGHT manuscripts of Daniel found among the Dead Sea Scrolls is a number on par with the number of manuscripts of accepted older OT texts.</a:t>
            </a:r>
          </a:p>
          <a:p>
            <a:pPr lvl="1"/>
            <a:r>
              <a:rPr lang="en-US" sz="2500" dirty="0">
                <a:solidFill>
                  <a:schemeClr val="accent4">
                    <a:lumMod val="20000"/>
                    <a:lumOff val="80000"/>
                  </a:schemeClr>
                </a:solidFill>
              </a:rPr>
              <a:t>The 2</a:t>
            </a:r>
            <a:r>
              <a:rPr lang="en-US" sz="2500" baseline="30000" dirty="0">
                <a:solidFill>
                  <a:schemeClr val="accent4">
                    <a:lumMod val="20000"/>
                    <a:lumOff val="80000"/>
                  </a:schemeClr>
                </a:solidFill>
              </a:rPr>
              <a:t>nd</a:t>
            </a:r>
            <a:r>
              <a:rPr lang="en-US" sz="2500" dirty="0">
                <a:solidFill>
                  <a:schemeClr val="accent4">
                    <a:lumMod val="20000"/>
                    <a:lumOff val="80000"/>
                  </a:schemeClr>
                </a:solidFill>
              </a:rPr>
              <a:t> century B.C. dates for the two oldest Daniel manuscripts preclude it being forged in the second century.</a:t>
            </a:r>
          </a:p>
        </p:txBody>
      </p:sp>
      <p:pic>
        <p:nvPicPr>
          <p:cNvPr id="4" name="Picture 3">
            <a:extLst>
              <a:ext uri="{FF2B5EF4-FFF2-40B4-BE49-F238E27FC236}">
                <a16:creationId xmlns:a16="http://schemas.microsoft.com/office/drawing/2014/main" id="{6F0A0727-F9C2-41F6-B44C-CEB8B67FD5E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003904" y="5125951"/>
            <a:ext cx="4944285" cy="1621677"/>
          </a:xfrm>
          <a:prstGeom prst="rect">
            <a:avLst/>
          </a:prstGeom>
          <a:ln>
            <a:noFill/>
          </a:ln>
          <a:effectLst>
            <a:softEdge rad="112500"/>
          </a:effectLst>
        </p:spPr>
      </p:pic>
    </p:spTree>
    <p:extLst>
      <p:ext uri="{BB962C8B-B14F-4D97-AF65-F5344CB8AC3E}">
        <p14:creationId xmlns:p14="http://schemas.microsoft.com/office/powerpoint/2010/main" val="115100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7" name="Straight Connector 13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73326" y="1909192"/>
            <a:ext cx="3439885" cy="3647710"/>
          </a:xfrm>
        </p:spPr>
        <p:txBody>
          <a:bodyPr anchor="ctr">
            <a:normAutofit fontScale="92500" lnSpcReduction="10000"/>
          </a:bodyPr>
          <a:lstStyle/>
          <a:p>
            <a:pPr marL="0" indent="0" algn="ctr">
              <a:buNone/>
            </a:pPr>
            <a:r>
              <a:rPr lang="en-US" sz="3200" dirty="0">
                <a:solidFill>
                  <a:schemeClr val="bg1"/>
                </a:solidFill>
              </a:rPr>
              <a:t>These fragments of Daniel from one of the Dead Sea Scrolls are among the oldest extant copies of the book.  Found in Cave 4 at Qumran, they date from 100 to 150 BC.</a:t>
            </a:r>
          </a:p>
        </p:txBody>
      </p:sp>
      <p:pic>
        <p:nvPicPr>
          <p:cNvPr id="1026" name="Picture 2" descr="http://www.biblearchaeology.org/image.axd?picture=2012%2f7%2fFrag+1+and+2+of+4QDanc.bmp"/>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l="1245" r="-3" b="-3"/>
          <a:stretch/>
        </p:blipFill>
        <p:spPr bwMode="auto">
          <a:xfrm>
            <a:off x="4649002" y="269357"/>
            <a:ext cx="4235115" cy="3128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39" name="Straight Connector 138">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1707" y="3386960"/>
            <a:ext cx="425229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5ED0D450-900F-4022-A53B-94B1931AC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70" b="4"/>
          <a:stretch/>
        </p:blipFill>
        <p:spPr bwMode="auto">
          <a:xfrm>
            <a:off x="4649002" y="3566988"/>
            <a:ext cx="4235116" cy="3133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715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0" cy="828407"/>
          </a:xfrm>
        </p:spPr>
        <p:txBody>
          <a:bodyPr>
            <a:normAutofit/>
          </a:bodyPr>
          <a:lstStyle/>
          <a:p>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erlin Sans FB Demi" panose="020E0802020502020306" pitchFamily="34" charset="0"/>
              </a:rPr>
              <a:t>The Date of Daniel</a:t>
            </a:r>
          </a:p>
        </p:txBody>
      </p:sp>
      <p:sp>
        <p:nvSpPr>
          <p:cNvPr id="3" name="Content Placeholder 2"/>
          <p:cNvSpPr>
            <a:spLocks noGrp="1"/>
          </p:cNvSpPr>
          <p:nvPr>
            <p:ph idx="1"/>
          </p:nvPr>
        </p:nvSpPr>
        <p:spPr>
          <a:xfrm>
            <a:off x="628649" y="818147"/>
            <a:ext cx="8236217" cy="5811253"/>
          </a:xfrm>
        </p:spPr>
        <p:txBody>
          <a:bodyPr>
            <a:noAutofit/>
          </a:bodyPr>
          <a:lstStyle/>
          <a:p>
            <a:pPr marL="0" indent="0">
              <a:buNone/>
            </a:pPr>
            <a:r>
              <a:rPr lang="en-US" sz="3200" b="1" dirty="0">
                <a:solidFill>
                  <a:schemeClr val="accent4">
                    <a:lumMod val="20000"/>
                    <a:lumOff val="80000"/>
                  </a:schemeClr>
                </a:solidFill>
              </a:rPr>
              <a:t>Lines of evidence supporting an early date:</a:t>
            </a:r>
          </a:p>
          <a:p>
            <a:pPr marL="228600" indent="-228600"/>
            <a:r>
              <a:rPr lang="en-US" sz="2800" b="1" dirty="0">
                <a:ln w="22225">
                  <a:solidFill>
                    <a:schemeClr val="accent2"/>
                  </a:solidFill>
                  <a:prstDash val="solid"/>
                </a:ln>
                <a:solidFill>
                  <a:schemeClr val="accent2">
                    <a:lumMod val="40000"/>
                    <a:lumOff val="60000"/>
                  </a:schemeClr>
                </a:solidFill>
              </a:rPr>
              <a:t>Language</a:t>
            </a:r>
          </a:p>
          <a:p>
            <a:pPr lvl="1"/>
            <a:r>
              <a:rPr lang="en-US" sz="2800" dirty="0">
                <a:solidFill>
                  <a:schemeClr val="accent4">
                    <a:lumMod val="20000"/>
                    <a:lumOff val="80000"/>
                  </a:schemeClr>
                </a:solidFill>
              </a:rPr>
              <a:t>Hebrew AND Aramaic, not Greek.</a:t>
            </a:r>
          </a:p>
          <a:p>
            <a:pPr lvl="1"/>
            <a:r>
              <a:rPr lang="en-US" sz="2800" dirty="0">
                <a:solidFill>
                  <a:schemeClr val="accent4">
                    <a:lumMod val="20000"/>
                    <a:lumOff val="80000"/>
                  </a:schemeClr>
                </a:solidFill>
              </a:rPr>
              <a:t>Borrowed old Persian words (e.g. Ashpenaz)</a:t>
            </a:r>
          </a:p>
          <a:p>
            <a:pPr marL="228600" indent="-228600"/>
            <a:r>
              <a:rPr lang="en-US" sz="2800" b="1" dirty="0">
                <a:ln w="22225">
                  <a:solidFill>
                    <a:schemeClr val="accent2"/>
                  </a:solidFill>
                  <a:prstDash val="solid"/>
                </a:ln>
                <a:solidFill>
                  <a:schemeClr val="accent2">
                    <a:lumMod val="40000"/>
                    <a:lumOff val="60000"/>
                  </a:schemeClr>
                </a:solidFill>
              </a:rPr>
              <a:t>Dead Sea Scrolls</a:t>
            </a:r>
          </a:p>
          <a:p>
            <a:pPr lvl="1"/>
            <a:r>
              <a:rPr lang="en-US" sz="2500" dirty="0">
                <a:solidFill>
                  <a:schemeClr val="accent4">
                    <a:lumMod val="20000"/>
                    <a:lumOff val="80000"/>
                  </a:schemeClr>
                </a:solidFill>
              </a:rPr>
              <a:t>The EIGHT manuscripts of Daniel found among the Dead Sea Scrolls is a number on par with the number of manuscripts of accepted older OT texts.</a:t>
            </a:r>
          </a:p>
          <a:p>
            <a:pPr lvl="1"/>
            <a:r>
              <a:rPr lang="en-US" sz="2500" dirty="0">
                <a:solidFill>
                  <a:schemeClr val="accent4">
                    <a:lumMod val="20000"/>
                    <a:lumOff val="80000"/>
                  </a:schemeClr>
                </a:solidFill>
              </a:rPr>
              <a:t>The 2nd century B.C. date of the oldest Daniel manuscript would preclude it being forged in the second century.</a:t>
            </a:r>
          </a:p>
          <a:p>
            <a:pPr marL="228600" indent="-228600"/>
            <a:r>
              <a:rPr lang="en-US" sz="2800" b="1" dirty="0">
                <a:ln w="22225">
                  <a:solidFill>
                    <a:schemeClr val="accent2"/>
                  </a:solidFill>
                  <a:prstDash val="solid"/>
                </a:ln>
                <a:solidFill>
                  <a:schemeClr val="accent2">
                    <a:lumMod val="40000"/>
                    <a:lumOff val="60000"/>
                  </a:schemeClr>
                </a:solidFill>
              </a:rPr>
              <a:t>Use by other inspired writers </a:t>
            </a:r>
            <a:r>
              <a:rPr lang="en-US" sz="2800" dirty="0">
                <a:solidFill>
                  <a:schemeClr val="accent4">
                    <a:lumMod val="20000"/>
                    <a:lumOff val="80000"/>
                  </a:schemeClr>
                </a:solidFill>
              </a:rPr>
              <a:t>(Ezekiel 14:13-21;    28:2-4; Matthew 24:15; Daniel 9:26-27; 11:31; 12:11)</a:t>
            </a:r>
          </a:p>
          <a:p>
            <a:pPr marL="228600" indent="-228600"/>
            <a:r>
              <a:rPr lang="en-US" sz="2800" b="1" dirty="0">
                <a:ln w="22225">
                  <a:solidFill>
                    <a:schemeClr val="accent2"/>
                  </a:solidFill>
                  <a:prstDash val="solid"/>
                </a:ln>
                <a:solidFill>
                  <a:schemeClr val="accent2">
                    <a:lumMod val="40000"/>
                    <a:lumOff val="60000"/>
                  </a:schemeClr>
                </a:solidFill>
              </a:rPr>
              <a:t>Josephus </a:t>
            </a:r>
            <a:r>
              <a:rPr lang="en-US" sz="2800" dirty="0">
                <a:solidFill>
                  <a:schemeClr val="accent4">
                    <a:lumMod val="20000"/>
                    <a:lumOff val="80000"/>
                  </a:schemeClr>
                </a:solidFill>
              </a:rPr>
              <a:t>states that the book of Daniel was shown to Alexander the Great (circa 332 B.C.) </a:t>
            </a:r>
            <a:endParaRPr lang="en-US" sz="2800" b="1" dirty="0">
              <a:ln w="22225">
                <a:solidFill>
                  <a:schemeClr val="accent2"/>
                </a:solidFill>
                <a:prstDash val="solid"/>
              </a:ln>
              <a:solidFill>
                <a:schemeClr val="accent4">
                  <a:lumMod val="20000"/>
                  <a:lumOff val="80000"/>
                </a:schemeClr>
              </a:solidFill>
            </a:endParaRPr>
          </a:p>
        </p:txBody>
      </p:sp>
    </p:spTree>
    <p:extLst>
      <p:ext uri="{BB962C8B-B14F-4D97-AF65-F5344CB8AC3E}">
        <p14:creationId xmlns:p14="http://schemas.microsoft.com/office/powerpoint/2010/main" val="286830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1000"/>
                                        <p:tgtEl>
                                          <p:spTgt spid="3">
                                            <p:txEl>
                                              <p:pRg st="7" end="7"/>
                                            </p:txEl>
                                          </p:spTgt>
                                        </p:tgtEl>
                                      </p:cBhvr>
                                    </p:animEffect>
                                    <p:anim calcmode="lin" valueType="num">
                                      <p:cBhvr>
                                        <p:cTn id="2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anim calcmode="lin" valueType="num">
                                      <p:cBhvr>
                                        <p:cTn id="2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1735</Words>
  <Application>Microsoft Office PowerPoint</Application>
  <PresentationFormat>On-screen Show (4:3)</PresentationFormat>
  <Paragraphs>100</Paragraphs>
  <Slides>22</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Arial Narrow</vt:lpstr>
      <vt:lpstr>Berlin Sans FB</vt:lpstr>
      <vt:lpstr>Berlin Sans FB Demi</vt:lpstr>
      <vt:lpstr>Bookman Old Style</vt:lpstr>
      <vt:lpstr>Calibri</vt:lpstr>
      <vt:lpstr>Calibri Light</vt:lpstr>
      <vt:lpstr>Times New Roman</vt:lpstr>
      <vt:lpstr>Office Theme</vt:lpstr>
      <vt:lpstr>1_Default Design</vt:lpstr>
      <vt:lpstr>2_Office Theme</vt:lpstr>
      <vt:lpstr>Did the Bible come from God?</vt:lpstr>
      <vt:lpstr>Proof that the Bible Came from God</vt:lpstr>
      <vt:lpstr>Proof that the Bible Came from God</vt:lpstr>
      <vt:lpstr>PowerPoint Presentation</vt:lpstr>
      <vt:lpstr>The Date of Daniel</vt:lpstr>
      <vt:lpstr>How Old is the  Hebrew Bible? Ronald. S. Hendel and Jan Joosten January/February 2020 Vol. 46 No.1</vt:lpstr>
      <vt:lpstr>The Date of Daniel</vt:lpstr>
      <vt:lpstr>PowerPoint Presentation</vt:lpstr>
      <vt:lpstr>The Date of Daniel</vt:lpstr>
      <vt:lpstr>Daniel tells the King about his dream</vt:lpstr>
      <vt:lpstr>PowerPoint Presentation</vt:lpstr>
      <vt:lpstr>Alexander the Great in Bible Prophecy</vt:lpstr>
      <vt:lpstr>Fulfilled prophecy relating to Persia, Greece, Alexander the Great, and the division of his empire.</vt:lpstr>
      <vt:lpstr>PowerPoint Presentation</vt:lpstr>
      <vt:lpstr>Background of Daniel 11</vt:lpstr>
      <vt:lpstr>Daniel 11:1-2</vt:lpstr>
      <vt:lpstr>Daniel 11:3-4</vt:lpstr>
      <vt:lpstr>PowerPoint Presentation</vt:lpstr>
      <vt:lpstr>Antiochus Epiphanes in Daniel 11</vt:lpstr>
      <vt:lpstr>PowerPoint Presentation</vt:lpstr>
      <vt:lpstr>Daniel 11:30-31</vt:lpstr>
      <vt:lpstr>Daniel 11 and the Maccabean Wars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it Reasonable to Believe in God, Jesus, and the Bible?</dc:title>
  <dc:creator>Eastside Enlightener</dc:creator>
  <cp:lastModifiedBy>Steve</cp:lastModifiedBy>
  <cp:revision>16</cp:revision>
  <dcterms:created xsi:type="dcterms:W3CDTF">2020-02-10T20:15:20Z</dcterms:created>
  <dcterms:modified xsi:type="dcterms:W3CDTF">2020-06-10T14:33:05Z</dcterms:modified>
</cp:coreProperties>
</file>