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80" r:id="rId3"/>
    <p:sldId id="293" r:id="rId4"/>
    <p:sldId id="294" r:id="rId5"/>
    <p:sldId id="295" r:id="rId6"/>
    <p:sldId id="296" r:id="rId7"/>
    <p:sldId id="297" r:id="rId8"/>
    <p:sldId id="298" r:id="rId9"/>
    <p:sldId id="299" r:id="rId10"/>
    <p:sldId id="300" r:id="rId11"/>
    <p:sldId id="301" r:id="rId12"/>
    <p:sldId id="302"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138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2/27/2019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2/27/2019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2/27/2019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2/27/2019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2/27/2019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2/27/2019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2/27/2019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2/27/2019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2/27/2019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Proverbs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p:txBody>
          <a:bodyPr/>
          <a:lstStyle/>
          <a:p>
            <a:r>
              <a:rPr lang="en-US" dirty="0"/>
              <a:t>Lesson 22</a:t>
            </a:r>
          </a:p>
        </p:txBody>
      </p:sp>
    </p:spTree>
    <p:extLst>
      <p:ext uri="{BB962C8B-B14F-4D97-AF65-F5344CB8AC3E}">
        <p14:creationId xmlns:p14="http://schemas.microsoft.com/office/powerpoint/2010/main" val="1481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Sin has its consequences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Sexual Immorality </a:t>
            </a:r>
          </a:p>
          <a:p>
            <a:pPr lvl="1"/>
            <a:r>
              <a:rPr lang="en-US" sz="2800" dirty="0"/>
              <a:t>Disease</a:t>
            </a:r>
          </a:p>
          <a:p>
            <a:pPr lvl="1"/>
            <a:r>
              <a:rPr lang="en-US" sz="2800" dirty="0"/>
              <a:t>Unplanned pregnancies</a:t>
            </a:r>
          </a:p>
          <a:p>
            <a:pPr lvl="1"/>
            <a:r>
              <a:rPr lang="en-US" sz="2800" dirty="0"/>
              <a:t>Divorce</a:t>
            </a:r>
          </a:p>
          <a:p>
            <a:pPr lvl="1"/>
            <a:r>
              <a:rPr lang="en-US" sz="2800" dirty="0"/>
              <a:t>Discouraged children</a:t>
            </a:r>
          </a:p>
          <a:p>
            <a:r>
              <a:rPr lang="en-US" sz="3200" dirty="0"/>
              <a:t>Drugs (all types)</a:t>
            </a:r>
          </a:p>
          <a:p>
            <a:pPr lvl="1"/>
            <a:r>
              <a:rPr lang="en-US" sz="2800" dirty="0"/>
              <a:t>Addiction</a:t>
            </a:r>
          </a:p>
          <a:p>
            <a:pPr lvl="1"/>
            <a:r>
              <a:rPr lang="en-US" sz="2800" dirty="0"/>
              <a:t>Accidents</a:t>
            </a:r>
          </a:p>
          <a:p>
            <a:pPr lvl="1"/>
            <a:r>
              <a:rPr lang="en-US" sz="2800" dirty="0"/>
              <a:t>Permanent physical impairments</a:t>
            </a:r>
          </a:p>
          <a:p>
            <a:r>
              <a:rPr lang="en-US" sz="3200" dirty="0"/>
              <a:t>Greed</a:t>
            </a:r>
          </a:p>
          <a:p>
            <a:pPr lvl="1"/>
            <a:r>
              <a:rPr lang="en-US" sz="2800" dirty="0"/>
              <a:t>Pr. 15:27 – He who is greedy troubles his own house.</a:t>
            </a:r>
          </a:p>
          <a:p>
            <a:pPr lvl="1"/>
            <a:endParaRPr lang="en-US" sz="2800" dirty="0"/>
          </a:p>
          <a:p>
            <a:pPr lvl="1"/>
            <a:endParaRPr lang="en-US" sz="2800" dirty="0"/>
          </a:p>
          <a:p>
            <a:pPr lvl="1"/>
            <a:endParaRPr lang="en-US" sz="2400" dirty="0"/>
          </a:p>
          <a:p>
            <a:pPr lvl="1"/>
            <a:endParaRPr lang="en-US" sz="2800" dirty="0"/>
          </a:p>
          <a:p>
            <a:endParaRPr lang="en-US" sz="2800" dirty="0"/>
          </a:p>
        </p:txBody>
      </p:sp>
    </p:spTree>
    <p:extLst>
      <p:ext uri="{BB962C8B-B14F-4D97-AF65-F5344CB8AC3E}">
        <p14:creationId xmlns:p14="http://schemas.microsoft.com/office/powerpoint/2010/main" val="598702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Sin has its consequences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Laziness</a:t>
            </a:r>
          </a:p>
          <a:p>
            <a:pPr lvl="1"/>
            <a:r>
              <a:rPr lang="en-US" sz="2800" dirty="0"/>
              <a:t>Want</a:t>
            </a:r>
          </a:p>
          <a:p>
            <a:pPr lvl="1"/>
            <a:r>
              <a:rPr lang="en-US" sz="2800" dirty="0"/>
              <a:t>Absence of trust by peers</a:t>
            </a:r>
          </a:p>
          <a:p>
            <a:pPr lvl="1"/>
            <a:r>
              <a:rPr lang="en-US" sz="2800" dirty="0"/>
              <a:t>Absence of recommendations by peers</a:t>
            </a:r>
          </a:p>
          <a:p>
            <a:pPr lvl="1"/>
            <a:r>
              <a:rPr lang="en-US" sz="2800" dirty="0"/>
              <a:t>Perpetuated sequence of events</a:t>
            </a:r>
          </a:p>
          <a:p>
            <a:r>
              <a:rPr lang="en-US" sz="3200" dirty="0"/>
              <a:t>Sins of the tongue</a:t>
            </a:r>
          </a:p>
          <a:p>
            <a:pPr lvl="1"/>
            <a:r>
              <a:rPr lang="en-US" sz="2800" dirty="0"/>
              <a:t>Lying</a:t>
            </a:r>
          </a:p>
          <a:p>
            <a:pPr lvl="1"/>
            <a:r>
              <a:rPr lang="en-US" sz="2800" dirty="0"/>
              <a:t>Separation</a:t>
            </a:r>
          </a:p>
          <a:p>
            <a:pPr lvl="1"/>
            <a:r>
              <a:rPr lang="en-US" sz="2800" dirty="0"/>
              <a:t>Loss of trust</a:t>
            </a:r>
          </a:p>
          <a:p>
            <a:pPr lvl="1"/>
            <a:r>
              <a:rPr lang="en-US" sz="2800" dirty="0"/>
              <a:t>Isolation</a:t>
            </a:r>
          </a:p>
          <a:p>
            <a:endParaRPr lang="en-US" sz="3200" dirty="0"/>
          </a:p>
          <a:p>
            <a:pPr lvl="1"/>
            <a:endParaRPr lang="en-US" sz="2800" dirty="0"/>
          </a:p>
          <a:p>
            <a:pPr lvl="1"/>
            <a:endParaRPr lang="en-US" sz="2800" dirty="0"/>
          </a:p>
          <a:p>
            <a:pPr lvl="1"/>
            <a:endParaRPr lang="en-US" sz="2400" dirty="0"/>
          </a:p>
          <a:p>
            <a:pPr lvl="1"/>
            <a:endParaRPr lang="en-US" sz="2800" dirty="0"/>
          </a:p>
          <a:p>
            <a:endParaRPr lang="en-US" sz="2800" dirty="0"/>
          </a:p>
        </p:txBody>
      </p:sp>
    </p:spTree>
    <p:extLst>
      <p:ext uri="{BB962C8B-B14F-4D97-AF65-F5344CB8AC3E}">
        <p14:creationId xmlns:p14="http://schemas.microsoft.com/office/powerpoint/2010/main" val="217449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Summary</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Pr. 22:15 – “Thorns and snares are in the way of the forward.”</a:t>
            </a:r>
          </a:p>
          <a:p>
            <a:r>
              <a:rPr lang="en-US" sz="3200" dirty="0"/>
              <a:t>Our immediate reward is realized in appreciating that we are serving God and respected by those who do likewise.  </a:t>
            </a:r>
          </a:p>
          <a:p>
            <a:r>
              <a:rPr lang="en-US" sz="3200" dirty="0"/>
              <a:t>Our long term reward is life eternal in the presence of our creator.</a:t>
            </a:r>
            <a:endParaRPr lang="en-US" sz="2800" dirty="0"/>
          </a:p>
          <a:p>
            <a:endParaRPr lang="en-US" sz="3200" dirty="0"/>
          </a:p>
          <a:p>
            <a:pPr lvl="1"/>
            <a:endParaRPr lang="en-US" sz="2800" dirty="0"/>
          </a:p>
          <a:p>
            <a:pPr lvl="1"/>
            <a:endParaRPr lang="en-US" sz="2800" dirty="0"/>
          </a:p>
          <a:p>
            <a:pPr lvl="1"/>
            <a:endParaRPr lang="en-US" sz="2400" dirty="0"/>
          </a:p>
          <a:p>
            <a:pPr lvl="1"/>
            <a:endParaRPr lang="en-US" sz="2800" dirty="0"/>
          </a:p>
          <a:p>
            <a:endParaRPr lang="en-US" sz="2800" dirty="0"/>
          </a:p>
        </p:txBody>
      </p:sp>
    </p:spTree>
    <p:extLst>
      <p:ext uri="{BB962C8B-B14F-4D97-AF65-F5344CB8AC3E}">
        <p14:creationId xmlns:p14="http://schemas.microsoft.com/office/powerpoint/2010/main" val="1284453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Transgressor’s Way is Hard</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Our title indicates that a life of sin is difficult.  </a:t>
            </a:r>
          </a:p>
          <a:p>
            <a:r>
              <a:rPr lang="en-US" sz="3200" dirty="0"/>
              <a:t>The world’s wisdom would teach otherwise.</a:t>
            </a:r>
          </a:p>
          <a:p>
            <a:r>
              <a:rPr lang="en-US" sz="3200" dirty="0"/>
              <a:t>Other passages indicate that a Christian’s life is both difficult and easy.  </a:t>
            </a:r>
          </a:p>
          <a:p>
            <a:pPr marL="0" indent="0">
              <a:buNone/>
            </a:pPr>
            <a:endParaRPr lang="en-US" sz="3200" dirty="0"/>
          </a:p>
          <a:p>
            <a:r>
              <a:rPr lang="en-US" sz="3200" dirty="0"/>
              <a:t>Pr. 13:15 – “…the way of the transgressor is hard.”</a:t>
            </a:r>
          </a:p>
          <a:p>
            <a:endParaRPr lang="en-US" sz="3200" dirty="0"/>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402171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Transgressor’s Way is Hard</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Mt. 7:13-14 – “Enter by the narrow gate. For the gate is wide and the way is easy that leads to destruction, and those who enter by it are many. For the gate is narrow and the way is hard that leads to life, and those who find it are few.”</a:t>
            </a:r>
          </a:p>
          <a:p>
            <a:r>
              <a:rPr lang="en-US" sz="3200" dirty="0"/>
              <a:t>Mt. 11:30 – “Come to me, all who labor and are heavy laden, and I will give you rest. Take my yoke upon you, and learn from me, for I am gentle and lowly in heart, and you will find rest for your souls. For my yoke is easy, and my burden is light.”</a:t>
            </a:r>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2056208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Transgressor’s Way is Hard</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So which passages are right or do they contradict one another?</a:t>
            </a:r>
          </a:p>
          <a:p>
            <a:pPr lvl="1"/>
            <a:r>
              <a:rPr lang="en-US" sz="2800" dirty="0"/>
              <a:t>We teach our children that the God’s word can be understood.  How do we reconcile this?</a:t>
            </a:r>
          </a:p>
          <a:p>
            <a:pPr lvl="1"/>
            <a:r>
              <a:rPr lang="en-US" sz="2800" dirty="0"/>
              <a:t>It is how we look at life and the context of life that we are viewing.</a:t>
            </a:r>
          </a:p>
          <a:p>
            <a:r>
              <a:rPr lang="en-US" sz="3200" dirty="0"/>
              <a:t>Our lives begin at conception and do not end.</a:t>
            </a:r>
          </a:p>
          <a:p>
            <a:pPr lvl="1"/>
            <a:r>
              <a:rPr lang="en-US" sz="2800" dirty="0"/>
              <a:t>Mk. 12:26-27 – “ ‘I am the God of Abraham, and the God of Isaac, and the God of Jacob’? He is not God of the dead, but of the living. You are quite wrong.”</a:t>
            </a:r>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85482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Transgressor’s Way is Hard</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In the context of the immediate either can be true about the difficulty of one’s life.  In the context of eternity the rewards and punishments determine which lifestyle is easy.</a:t>
            </a:r>
            <a:endParaRPr lang="en-US" sz="2800" dirty="0"/>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85299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What advice was given?</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Pr. 23:17 – “Do not let your heart envy sinners.”</a:t>
            </a:r>
          </a:p>
          <a:p>
            <a:pPr lvl="1"/>
            <a:r>
              <a:rPr lang="en-US" sz="2800" dirty="0"/>
              <a:t>Doing so encourages participation in sin.</a:t>
            </a:r>
          </a:p>
          <a:p>
            <a:pPr lvl="1"/>
            <a:r>
              <a:rPr lang="en-US" sz="2800" dirty="0"/>
              <a:t>It leads to justification of behavior that is not wise.</a:t>
            </a:r>
          </a:p>
          <a:p>
            <a:r>
              <a:rPr lang="en-US" sz="3200" dirty="0"/>
              <a:t>Examples:</a:t>
            </a:r>
          </a:p>
          <a:p>
            <a:pPr lvl="1"/>
            <a:r>
              <a:rPr lang="en-US" sz="2800" dirty="0"/>
              <a:t>Our young people look at their peers who are dating and want to be like them.  This leads to both good and bad choices depending on the criteria we set for our standard.  In the context of today’s lesson the standard needs to be someone that will help us get to heaven.</a:t>
            </a:r>
          </a:p>
          <a:p>
            <a:pPr lvl="1"/>
            <a:r>
              <a:rPr lang="en-US" sz="2800" dirty="0"/>
              <a:t>No one looks at the addict and says I want to be like him.  The temptation comes on the front end.</a:t>
            </a:r>
          </a:p>
          <a:p>
            <a:pPr lvl="1"/>
            <a:endParaRPr lang="en-US" sz="2400" dirty="0"/>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179394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Obedience is best for man</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Heb. 8:10-12 – “For this is the covenant that I will make with the house of Israel after those days, declares the Lord: I will put my laws into their minds, and write them on their hearts, and I will be their God, and they shall be my people. And they shall not teach, each one his neighbor and each one his brother, saying, ‘Know the Lord,’ for they shall all know me, from the least of them to the greatest. For I will be merciful toward their iniquities, and I will remember their sins no more.”</a:t>
            </a:r>
          </a:p>
          <a:p>
            <a:pPr lvl="1"/>
            <a:endParaRPr lang="en-US" sz="2400" dirty="0"/>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42912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Obedience is best for man</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Deut. 6:24– “And the </a:t>
            </a:r>
            <a:r>
              <a:rPr lang="en-US" sz="3200" cap="all" dirty="0"/>
              <a:t>LORD</a:t>
            </a:r>
            <a:r>
              <a:rPr lang="en-US" sz="3200" dirty="0"/>
              <a:t> commanded us to do all these statutes, to fear the </a:t>
            </a:r>
            <a:r>
              <a:rPr lang="en-US" sz="3200" cap="all" dirty="0"/>
              <a:t>LORD</a:t>
            </a:r>
            <a:r>
              <a:rPr lang="en-US" sz="3200" dirty="0"/>
              <a:t> our God, for our good always, that he might preserve us alive, as we are this day.”</a:t>
            </a:r>
          </a:p>
          <a:p>
            <a:r>
              <a:rPr lang="en-US" sz="3200" dirty="0"/>
              <a:t>Pr. 16:17 – “The highway of the upright turns aside from evil; whoever guards his way preserves his life.”</a:t>
            </a:r>
          </a:p>
          <a:p>
            <a:r>
              <a:rPr lang="en-US" sz="3200" dirty="0"/>
              <a:t>Pr. 8:36 – “…he who sins… wrongs his own soul;…”</a:t>
            </a:r>
          </a:p>
          <a:p>
            <a:pPr lvl="1"/>
            <a:endParaRPr lang="en-US" sz="2800" dirty="0"/>
          </a:p>
          <a:p>
            <a:pPr lvl="1"/>
            <a:endParaRPr lang="en-US" sz="2800" dirty="0"/>
          </a:p>
          <a:p>
            <a:pPr lvl="1"/>
            <a:endParaRPr lang="en-US" sz="2800" dirty="0"/>
          </a:p>
          <a:p>
            <a:endParaRPr lang="en-US" sz="2800" dirty="0"/>
          </a:p>
        </p:txBody>
      </p:sp>
    </p:spTree>
    <p:extLst>
      <p:ext uri="{BB962C8B-B14F-4D97-AF65-F5344CB8AC3E}">
        <p14:creationId xmlns:p14="http://schemas.microsoft.com/office/powerpoint/2010/main" val="1381658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Sin has its consequences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Pr. 11:5 – “The righteousness of the blameless keeps his way straight, but the wicked falls by his own wickedness.”</a:t>
            </a:r>
          </a:p>
          <a:p>
            <a:r>
              <a:rPr lang="en-US" sz="3200" dirty="0"/>
              <a:t>Pr. 11:17 – “A man who is kind benefits himself, but a cruel man hurts himself.”</a:t>
            </a:r>
          </a:p>
          <a:p>
            <a:r>
              <a:rPr lang="en-US" sz="3200" dirty="0"/>
              <a:t>Sin includes consequences:</a:t>
            </a:r>
          </a:p>
          <a:p>
            <a:pPr lvl="1"/>
            <a:r>
              <a:rPr lang="en-US" sz="2800" dirty="0"/>
              <a:t>Civil punishment – Pr. 10:13</a:t>
            </a:r>
          </a:p>
          <a:p>
            <a:pPr lvl="1"/>
            <a:r>
              <a:rPr lang="en-US" sz="2800" dirty="0"/>
              <a:t>Shortened lives – Pr. 10:27</a:t>
            </a:r>
          </a:p>
          <a:p>
            <a:pPr lvl="1"/>
            <a:r>
              <a:rPr lang="en-US" sz="2800" dirty="0"/>
              <a:t>Enslaving habits – Pr. 5:22; 2 Pet. 2:19</a:t>
            </a:r>
          </a:p>
          <a:p>
            <a:pPr lvl="1"/>
            <a:r>
              <a:rPr lang="en-US" sz="2800" dirty="0"/>
              <a:t>The Parable of the Prodigal Son – Lk. 15:11-32</a:t>
            </a:r>
          </a:p>
          <a:p>
            <a:pPr lvl="1"/>
            <a:endParaRPr lang="en-US" sz="2400" dirty="0"/>
          </a:p>
          <a:p>
            <a:pPr lvl="1"/>
            <a:endParaRPr lang="en-US" sz="2800" dirty="0"/>
          </a:p>
          <a:p>
            <a:endParaRPr lang="en-US" sz="2800" dirty="0"/>
          </a:p>
        </p:txBody>
      </p:sp>
    </p:spTree>
    <p:extLst>
      <p:ext uri="{BB962C8B-B14F-4D97-AF65-F5344CB8AC3E}">
        <p14:creationId xmlns:p14="http://schemas.microsoft.com/office/powerpoint/2010/main" val="1262472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4533</TotalTime>
  <Words>631</Words>
  <Application>Microsoft Office PowerPoint</Application>
  <PresentationFormat>On-screen Show (4:3)</PresentationFormat>
  <Paragraphs>96</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Corbel</vt:lpstr>
      <vt:lpstr>Depth</vt:lpstr>
      <vt:lpstr>Proverbs</vt:lpstr>
      <vt:lpstr>The Transgressor’s Way is Hard</vt:lpstr>
      <vt:lpstr>The Transgressor’s Way is Hard</vt:lpstr>
      <vt:lpstr>The Transgressor’s Way is Hard</vt:lpstr>
      <vt:lpstr>The Transgressor’s Way is Hard</vt:lpstr>
      <vt:lpstr>What advice was given?</vt:lpstr>
      <vt:lpstr>Obedience is best for man</vt:lpstr>
      <vt:lpstr>Obedience is best for man</vt:lpstr>
      <vt:lpstr>Sin has its consequences</vt:lpstr>
      <vt:lpstr>Sin has its consequences</vt:lpstr>
      <vt:lpstr>Sin has its consequences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James Bullington</cp:lastModifiedBy>
  <cp:revision>209</cp:revision>
  <cp:lastPrinted>2019-02-21T00:35:39Z</cp:lastPrinted>
  <dcterms:created xsi:type="dcterms:W3CDTF">2018-12-01T16:56:29Z</dcterms:created>
  <dcterms:modified xsi:type="dcterms:W3CDTF">2019-02-27T12:42:22Z</dcterms:modified>
</cp:coreProperties>
</file>