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1"/>
  </p:notesMasterIdLst>
  <p:sldIdLst>
    <p:sldId id="257" r:id="rId2"/>
    <p:sldId id="265" r:id="rId3"/>
    <p:sldId id="264" r:id="rId4"/>
    <p:sldId id="269" r:id="rId5"/>
    <p:sldId id="266" r:id="rId6"/>
    <p:sldId id="267" r:id="rId7"/>
    <p:sldId id="268" r:id="rId8"/>
    <p:sldId id="270" r:id="rId9"/>
    <p:sldId id="271" r:id="rId10"/>
  </p:sldIdLst>
  <p:sldSz cx="9144000" cy="6858000" type="screen4x3"/>
  <p:notesSz cx="6858000" cy="9144000"/>
  <p:embeddedFontLst>
    <p:embeddedFont>
      <p:font typeface="Baskerville Old Face" panose="02020602080505020303" pitchFamily="18" charset="0"/>
      <p:regular r:id="rId12"/>
    </p:embeddedFont>
    <p:embeddedFont>
      <p:font typeface="Calibri Light" panose="020F0302020204030204" pitchFamily="34" charset="0"/>
      <p:regular r:id="rId13"/>
      <p:italic r:id="rId14"/>
    </p:embeddedFont>
    <p:embeddedFont>
      <p:font typeface="Arial Rounded MT Bold" panose="020F0704030504030204" pitchFamily="34" charset="0"/>
      <p:regular r:id="rId15"/>
    </p:embeddedFont>
    <p:embeddedFont>
      <p:font typeface="Calibri" panose="020F0502020204030204" pitchFamily="34" charset="0"/>
      <p:regular r:id="rId16"/>
      <p:bold r:id="rId17"/>
      <p:italic r:id="rId18"/>
      <p:boldItalic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3A1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90" d="100"/>
          <a:sy n="90" d="100"/>
        </p:scale>
        <p:origin x="119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222CC-4312-4487-8E30-D4BA8AB12F59}" type="datetimeFigureOut">
              <a:rPr lang="en-US"/>
              <a:t>3/18/2017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2DFF1D-D5B5-4AE5-AA09-155B6E1396B6}" type="slidenum">
              <a:rPr lang="en-US"/>
              <a:t>‹#›</a:t>
            </a:fld>
            <a:endParaRPr lang="en-US"/>
          </a:p>
        </p:txBody>
      </p:sp>
    </p:spTree>
    <p:extLst>
      <p:ext uri="{BB962C8B-B14F-4D97-AF65-F5344CB8AC3E}">
        <p14:creationId xmlns:p14="http://schemas.microsoft.com/office/powerpoint/2010/main" val="3041812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2DFF1D-D5B5-4AE5-AA09-155B6E1396B6}" type="slidenum">
              <a:rPr lang="en-US"/>
              <a:t>1</a:t>
            </a:fld>
            <a:endParaRPr lang="en-US"/>
          </a:p>
        </p:txBody>
      </p:sp>
    </p:spTree>
    <p:extLst>
      <p:ext uri="{BB962C8B-B14F-4D97-AF65-F5344CB8AC3E}">
        <p14:creationId xmlns:p14="http://schemas.microsoft.com/office/powerpoint/2010/main" val="1968217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3/18/2017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408969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3/18/2017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423825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3/18/2017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15687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3/18/2017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3137721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B25A5A-9381-4EB0-97B5-2F3AFB7189B6}" type="datetimeFigureOut">
              <a:rPr lang="en-US" smtClean="0"/>
              <a:t>3/18/2017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82018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B25A5A-9381-4EB0-97B5-2F3AFB7189B6}" type="datetimeFigureOut">
              <a:rPr lang="en-US" smtClean="0"/>
              <a:t>3/18/2017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2080590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B25A5A-9381-4EB0-97B5-2F3AFB7189B6}" type="datetimeFigureOut">
              <a:rPr lang="en-US" smtClean="0"/>
              <a:t>3/18/2017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2121650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B25A5A-9381-4EB0-97B5-2F3AFB7189B6}" type="datetimeFigureOut">
              <a:rPr lang="en-US" smtClean="0"/>
              <a:t>3/18/2017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339445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B25A5A-9381-4EB0-97B5-2F3AFB7189B6}" type="datetimeFigureOut">
              <a:rPr lang="en-US" smtClean="0"/>
              <a:t>3/18/2017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130327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B25A5A-9381-4EB0-97B5-2F3AFB7189B6}" type="datetimeFigureOut">
              <a:rPr lang="en-US" smtClean="0"/>
              <a:t>3/18/2017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31499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B25A5A-9381-4EB0-97B5-2F3AFB7189B6}" type="datetimeFigureOut">
              <a:rPr lang="en-US" smtClean="0"/>
              <a:t>3/18/2017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420733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B25A5A-9381-4EB0-97B5-2F3AFB7189B6}" type="datetimeFigureOut">
              <a:rPr lang="en-US" smtClean="0"/>
              <a:t>3/18/2017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C8DC63-40D2-44A0-B4B3-34D4B1C37EB8}" type="slidenum">
              <a:rPr lang="en-US" smtClean="0"/>
              <a:t>‹#›</a:t>
            </a:fld>
            <a:endParaRPr lang="en-US"/>
          </a:p>
        </p:txBody>
      </p:sp>
    </p:spTree>
    <p:extLst>
      <p:ext uri="{BB962C8B-B14F-4D97-AF65-F5344CB8AC3E}">
        <p14:creationId xmlns:p14="http://schemas.microsoft.com/office/powerpoint/2010/main" val="3625635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367"/>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bible open transpar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15455">
            <a:off x="490167" y="3129703"/>
            <a:ext cx="5464167" cy="261492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parchment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20774"/>
            <a:ext cx="9144000" cy="132397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1" y="1122364"/>
            <a:ext cx="9143999" cy="1322386"/>
          </a:xfrm>
        </p:spPr>
        <p:txBody>
          <a:bodyPr>
            <a:normAutofit/>
          </a:bodyPr>
          <a:lstStyle/>
          <a:p>
            <a:r>
              <a:rPr lang="en-US" sz="8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A C T S</a:t>
            </a:r>
          </a:p>
        </p:txBody>
      </p:sp>
      <p:sp>
        <p:nvSpPr>
          <p:cNvPr id="5" name="Subtitle 4"/>
          <p:cNvSpPr>
            <a:spLocks noGrp="1"/>
          </p:cNvSpPr>
          <p:nvPr>
            <p:ph type="subTitle" idx="1"/>
          </p:nvPr>
        </p:nvSpPr>
        <p:spPr>
          <a:xfrm>
            <a:off x="5417017" y="3076575"/>
            <a:ext cx="3578860" cy="3052762"/>
          </a:xfrm>
        </p:spPr>
        <p:txBody>
          <a:bodyPr vert="horz" lIns="91440" tIns="45720" rIns="91440" bIns="45720" rtlCol="0" anchor="t">
            <a:normAutofit/>
          </a:bodyPr>
          <a:lstStyle/>
          <a:p>
            <a:r>
              <a:rPr lang="en-US" sz="4800" b="1" i="1" dirty="0">
                <a:solidFill>
                  <a:srgbClr val="3A1D00"/>
                </a:solidFill>
                <a:effectLst>
                  <a:glow rad="63500">
                    <a:schemeClr val="accent2">
                      <a:satMod val="175000"/>
                      <a:alpha val="40000"/>
                    </a:schemeClr>
                  </a:glow>
                  <a:outerShdw blurRad="50800" dist="38100" dir="2700000" algn="tl" rotWithShape="0">
                    <a:prstClr val="black">
                      <a:alpha val="40000"/>
                    </a:prstClr>
                  </a:outerShdw>
                </a:effectLst>
                <a:latin typeface="Baskerville Old Face"/>
              </a:rPr>
              <a:t>Go Tell	   </a:t>
            </a:r>
          </a:p>
          <a:p>
            <a:r>
              <a:rPr lang="en-US" sz="4800" b="1" i="1" dirty="0">
                <a:solidFill>
                  <a:srgbClr val="3A1D00"/>
                </a:solidFill>
                <a:effectLst>
                  <a:glow rad="63500">
                    <a:schemeClr val="accent2">
                      <a:satMod val="175000"/>
                      <a:alpha val="40000"/>
                    </a:schemeClr>
                  </a:glow>
                  <a:outerShdw blurRad="50800" dist="38100" dir="2700000" algn="tl" rotWithShape="0">
                    <a:prstClr val="black">
                      <a:alpha val="40000"/>
                    </a:prstClr>
                  </a:outerShdw>
                </a:effectLst>
                <a:latin typeface="Baskerville Old Face"/>
              </a:rPr>
              <a:t>   the Good</a:t>
            </a:r>
          </a:p>
          <a:p>
            <a:pPr algn="l"/>
            <a:r>
              <a:rPr lang="en-US" sz="4800" b="1" i="1" dirty="0">
                <a:solidFill>
                  <a:srgbClr val="3A1D00"/>
                </a:solidFill>
                <a:effectLst>
                  <a:glow rad="63500">
                    <a:schemeClr val="accent2">
                      <a:satMod val="175000"/>
                      <a:alpha val="40000"/>
                    </a:schemeClr>
                  </a:glow>
                  <a:outerShdw blurRad="50800" dist="38100" dir="2700000" algn="tl" rotWithShape="0">
                    <a:prstClr val="black">
                      <a:alpha val="40000"/>
                    </a:prstClr>
                  </a:outerShdw>
                </a:effectLst>
                <a:latin typeface="Baskerville Old Face"/>
              </a:rPr>
              <a:t>    News</a:t>
            </a:r>
            <a:r>
              <a:rPr lang="en-US" sz="4800" i="1" dirty="0">
                <a:solidFill>
                  <a:srgbClr val="3A1D00"/>
                </a:solidFill>
                <a:effectLst>
                  <a:glow rad="63500">
                    <a:schemeClr val="accent2">
                      <a:satMod val="175000"/>
                      <a:alpha val="40000"/>
                    </a:schemeClr>
                  </a:glow>
                  <a:outerShdw blurRad="50800" dist="38100" dir="2700000" algn="tl" rotWithShape="0">
                    <a:prstClr val="black">
                      <a:alpha val="40000"/>
                    </a:prstClr>
                  </a:outerShdw>
                </a:effectLst>
                <a:latin typeface="Baskerville Old Face"/>
              </a:rPr>
              <a:t>!</a:t>
            </a:r>
          </a:p>
        </p:txBody>
      </p:sp>
      <p:sp>
        <p:nvSpPr>
          <p:cNvPr id="7" name="Subtitle 4"/>
          <p:cNvSpPr txBox="1">
            <a:spLocks/>
          </p:cNvSpPr>
          <p:nvPr/>
        </p:nvSpPr>
        <p:spPr>
          <a:xfrm>
            <a:off x="1526406" y="6013691"/>
            <a:ext cx="6091187" cy="562873"/>
          </a:xfrm>
          <a:prstGeom prst="rect">
            <a:avLst/>
          </a:prstGeom>
        </p:spPr>
        <p:txBody>
          <a:bodyPr vert="horz" lIns="91440" tIns="45720" rIns="91440" bIns="45720" rtlCol="0"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b="1" dirty="0">
                <a:solidFill>
                  <a:srgbClr val="3A1D00"/>
                </a:solidFill>
                <a:effectLst>
                  <a:outerShdw blurRad="50800" dist="38100" dir="2700000" algn="tl" rotWithShape="0">
                    <a:prstClr val="black">
                      <a:alpha val="40000"/>
                    </a:prstClr>
                  </a:outerShdw>
                </a:effectLst>
                <a:latin typeface="Baskerville Old Face"/>
              </a:rPr>
              <a:t>Lesson 5  </a:t>
            </a:r>
            <a:r>
              <a:rPr lang="en-US" sz="3600" dirty="0">
                <a:solidFill>
                  <a:srgbClr val="3A1D00"/>
                </a:solidFill>
                <a:latin typeface="Baskerville Old Face"/>
                <a:sym typeface="Wingdings" panose="05000000000000000000" pitchFamily="2" charset="2"/>
              </a:rPr>
              <a:t>  </a:t>
            </a:r>
            <a:r>
              <a:rPr lang="en-US" sz="3600" b="1" dirty="0">
                <a:solidFill>
                  <a:srgbClr val="3A1D00"/>
                </a:solidFill>
                <a:effectLst>
                  <a:outerShdw blurRad="50800" dist="38100" dir="2700000" algn="tl" rotWithShape="0">
                    <a:prstClr val="black">
                      <a:alpha val="40000"/>
                    </a:prstClr>
                  </a:outerShdw>
                </a:effectLst>
                <a:latin typeface="Baskerville Old Face"/>
              </a:rPr>
              <a:t>Acts 4 </a:t>
            </a:r>
            <a:endParaRPr lang="en-US" sz="3600" dirty="0">
              <a:solidFill>
                <a:srgbClr val="3A1D00"/>
              </a:solidFill>
              <a:effectLst>
                <a:outerShdw blurRad="50800" dist="38100" dir="2700000" algn="tl" rotWithShape="0">
                  <a:prstClr val="black">
                    <a:alpha val="40000"/>
                  </a:prstClr>
                </a:outerShdw>
              </a:effectLst>
              <a:latin typeface="Baskerville Old Face"/>
            </a:endParaRPr>
          </a:p>
        </p:txBody>
      </p:sp>
    </p:spTree>
    <p:extLst>
      <p:ext uri="{BB962C8B-B14F-4D97-AF65-F5344CB8AC3E}">
        <p14:creationId xmlns:p14="http://schemas.microsoft.com/office/powerpoint/2010/main" val="7026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0771"/>
            <a:ext cx="7886700" cy="906510"/>
          </a:xfrm>
        </p:spPr>
        <p:txBody>
          <a:bodyPr/>
          <a:lstStyle/>
          <a:p>
            <a:r>
              <a:rPr lang="en-US" b="1" dirty="0">
                <a:latin typeface="Arial Rounded MT Bold" panose="020F0704030504030204" pitchFamily="34" charset="0"/>
              </a:rPr>
              <a:t>Repent, so that</a:t>
            </a:r>
            <a:r>
              <a:rPr lang="mr-IN" b="1" dirty="0">
                <a:latin typeface="Arial Rounded MT Bold" panose="020F0704030504030204" pitchFamily="34" charset="0"/>
              </a:rPr>
              <a:t>…</a:t>
            </a:r>
            <a:endParaRPr lang="en-US" b="1" dirty="0">
              <a:latin typeface="Arial Rounded MT Bold" panose="020F0704030504030204" pitchFamily="34" charset="0"/>
            </a:endParaRPr>
          </a:p>
        </p:txBody>
      </p:sp>
      <p:sp>
        <p:nvSpPr>
          <p:cNvPr id="3" name="Content Placeholder 2"/>
          <p:cNvSpPr>
            <a:spLocks noGrp="1"/>
          </p:cNvSpPr>
          <p:nvPr>
            <p:ph idx="1"/>
          </p:nvPr>
        </p:nvSpPr>
        <p:spPr>
          <a:xfrm>
            <a:off x="628650" y="1097281"/>
            <a:ext cx="7886700" cy="5733755"/>
          </a:xfrm>
        </p:spPr>
        <p:txBody>
          <a:bodyPr>
            <a:normAutofit fontScale="92500" lnSpcReduction="10000"/>
          </a:bodyPr>
          <a:lstStyle/>
          <a:p>
            <a:r>
              <a:rPr lang="en-US" sz="3500" dirty="0"/>
              <a:t>Sins may be blotted out</a:t>
            </a:r>
          </a:p>
          <a:p>
            <a:r>
              <a:rPr lang="en-US" sz="3500" dirty="0"/>
              <a:t>Times of refreshing may come</a:t>
            </a:r>
          </a:p>
          <a:p>
            <a:r>
              <a:rPr lang="en-US" sz="3500" dirty="0"/>
              <a:t>That He may send Jesus, the Christ</a:t>
            </a:r>
            <a:r>
              <a:rPr lang="en-US" sz="3000" dirty="0"/>
              <a:t>…</a:t>
            </a:r>
          </a:p>
          <a:p>
            <a:pPr marL="568325" lvl="1" indent="-279400"/>
            <a:r>
              <a:rPr lang="en-US" sz="3000" i="1" dirty="0">
                <a:solidFill>
                  <a:srgbClr val="C00000"/>
                </a:solidFill>
                <a:effectLst>
                  <a:outerShdw blurRad="38100" dist="38100" dir="2700000" algn="tl">
                    <a:srgbClr val="000000">
                      <a:alpha val="43137"/>
                    </a:srgbClr>
                  </a:outerShdw>
                </a:effectLst>
              </a:rPr>
              <a:t>Whom heaven will keep until the period of restoration of all things spoken of by God through His prophets:</a:t>
            </a:r>
          </a:p>
          <a:p>
            <a:pPr marL="568325" lvl="1" indent="-279400"/>
            <a:r>
              <a:rPr lang="en-US" sz="3000" i="1" dirty="0">
                <a:solidFill>
                  <a:srgbClr val="C00000"/>
                </a:solidFill>
                <a:effectLst>
                  <a:outerShdw blurRad="38100" dist="38100" dir="2700000" algn="tl">
                    <a:srgbClr val="000000">
                      <a:alpha val="43137"/>
                    </a:srgbClr>
                  </a:outerShdw>
                </a:effectLst>
              </a:rPr>
              <a:t>A prophet like Moses (Deut. 18:15,18-19)</a:t>
            </a:r>
          </a:p>
          <a:p>
            <a:pPr marL="568325" lvl="1" indent="-279400"/>
            <a:r>
              <a:rPr lang="en-US" sz="3000" i="1" dirty="0">
                <a:solidFill>
                  <a:srgbClr val="C00000"/>
                </a:solidFill>
                <a:effectLst>
                  <a:outerShdw blurRad="38100" dist="38100" dir="2700000" algn="tl">
                    <a:srgbClr val="000000">
                      <a:alpha val="43137"/>
                    </a:srgbClr>
                  </a:outerShdw>
                </a:effectLst>
              </a:rPr>
              <a:t>Foretold by all the prophets from Samuel onward</a:t>
            </a:r>
          </a:p>
          <a:p>
            <a:r>
              <a:rPr lang="en-US" sz="3500" dirty="0"/>
              <a:t>"You are the sons of the prophets and of the covenant"</a:t>
            </a:r>
          </a:p>
          <a:p>
            <a:pPr marL="568325" lvl="1" indent="-279400"/>
            <a:r>
              <a:rPr lang="en-US" sz="3000" i="1" dirty="0">
                <a:solidFill>
                  <a:srgbClr val="C00000"/>
                </a:solidFill>
                <a:effectLst>
                  <a:outerShdw blurRad="38100" dist="38100" dir="2700000" algn="tl">
                    <a:srgbClr val="000000">
                      <a:alpha val="43137"/>
                    </a:srgbClr>
                  </a:outerShdw>
                </a:effectLst>
              </a:rPr>
              <a:t>Covenant made with Abraham (Gen 12:3; 22:18)</a:t>
            </a:r>
          </a:p>
          <a:p>
            <a:r>
              <a:rPr lang="en-US" sz="3500" dirty="0"/>
              <a:t>God raised Him up for you</a:t>
            </a:r>
            <a:r>
              <a:rPr lang="mr-IN" sz="3500" dirty="0"/>
              <a:t>…</a:t>
            </a:r>
            <a:r>
              <a:rPr lang="en-US" sz="3500" dirty="0"/>
              <a:t>.first</a:t>
            </a:r>
            <a:r>
              <a:rPr lang="mr-IN" sz="3500" dirty="0"/>
              <a:t>…</a:t>
            </a:r>
            <a:r>
              <a:rPr lang="en-US" sz="3500" dirty="0"/>
              <a:t>to bless you by turning you away from sin.</a:t>
            </a:r>
          </a:p>
          <a:p>
            <a:endParaRPr lang="en-US" dirty="0"/>
          </a:p>
        </p:txBody>
      </p:sp>
      <p:sp>
        <p:nvSpPr>
          <p:cNvPr id="4" name="TextBox 3"/>
          <p:cNvSpPr txBox="1"/>
          <p:nvPr/>
        </p:nvSpPr>
        <p:spPr>
          <a:xfrm rot="1914685">
            <a:off x="6304847" y="707483"/>
            <a:ext cx="2422202" cy="1015663"/>
          </a:xfrm>
          <a:prstGeom prst="rect">
            <a:avLst/>
          </a:prstGeom>
          <a:noFill/>
        </p:spPr>
        <p:txBody>
          <a:bodyPr wrap="none" rtlCol="0">
            <a:spAutoFit/>
          </a:bodyPr>
          <a:lstStyle/>
          <a:p>
            <a:r>
              <a:rPr lang="en-US" sz="6000" dirty="0">
                <a:solidFill>
                  <a:schemeClr val="accent2">
                    <a:lumMod val="75000"/>
                  </a:schemeClr>
                </a:solidFill>
                <a:effectLst>
                  <a:glow rad="101600">
                    <a:schemeClr val="accent2">
                      <a:satMod val="175000"/>
                      <a:alpha val="40000"/>
                    </a:schemeClr>
                  </a:glow>
                </a:effectLst>
              </a:rPr>
              <a:t>Review</a:t>
            </a:r>
          </a:p>
        </p:txBody>
      </p:sp>
    </p:spTree>
    <p:extLst>
      <p:ext uri="{BB962C8B-B14F-4D97-AF65-F5344CB8AC3E}">
        <p14:creationId xmlns:p14="http://schemas.microsoft.com/office/powerpoint/2010/main" val="4289037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0770"/>
            <a:ext cx="7886700" cy="1325563"/>
          </a:xfrm>
        </p:spPr>
        <p:txBody>
          <a:bodyPr/>
          <a:lstStyle/>
          <a:p>
            <a:r>
              <a:rPr lang="en-US" b="1" dirty="0">
                <a:latin typeface="Arial Rounded MT Bold" panose="020F0704030504030204" pitchFamily="34" charset="0"/>
              </a:rPr>
              <a:t>Peter &amp; John Arrested</a:t>
            </a:r>
            <a:br>
              <a:rPr lang="en-US" b="1" dirty="0">
                <a:latin typeface="Arial Rounded MT Bold" panose="020F0704030504030204" pitchFamily="34" charset="0"/>
              </a:rPr>
            </a:br>
            <a:r>
              <a:rPr lang="en-US" sz="3200" b="1" dirty="0">
                <a:latin typeface="Arial Rounded MT Bold" panose="020F0704030504030204" pitchFamily="34" charset="0"/>
              </a:rPr>
              <a:t>Acts 4:1-4</a:t>
            </a:r>
            <a:endParaRPr lang="en-US" b="1" dirty="0">
              <a:latin typeface="Arial Rounded MT Bold" panose="020F0704030504030204" pitchFamily="34" charset="0"/>
            </a:endParaRPr>
          </a:p>
        </p:txBody>
      </p:sp>
      <p:sp>
        <p:nvSpPr>
          <p:cNvPr id="3" name="Content Placeholder 2"/>
          <p:cNvSpPr>
            <a:spLocks noGrp="1"/>
          </p:cNvSpPr>
          <p:nvPr>
            <p:ph idx="1"/>
          </p:nvPr>
        </p:nvSpPr>
        <p:spPr>
          <a:xfrm>
            <a:off x="628650" y="1516332"/>
            <a:ext cx="8120714" cy="5341667"/>
          </a:xfrm>
        </p:spPr>
        <p:txBody>
          <a:bodyPr>
            <a:normAutofit fontScale="92500"/>
          </a:bodyPr>
          <a:lstStyle/>
          <a:p>
            <a:r>
              <a:rPr lang="en-US" sz="3200" dirty="0"/>
              <a:t>As Peter and John spoke to the people on Solomon’s porch, “the priests, the captain of the temple, and the Sadducees came upon them.”</a:t>
            </a:r>
          </a:p>
          <a:p>
            <a:pPr marL="509588" lvl="1" indent="-277813"/>
            <a:r>
              <a:rPr lang="en-US" sz="3000" i="1" dirty="0">
                <a:solidFill>
                  <a:srgbClr val="C00000"/>
                </a:solidFill>
                <a:effectLst>
                  <a:outerShdw blurRad="38100" dist="38100" dir="2700000" algn="tl">
                    <a:srgbClr val="000000">
                      <a:alpha val="43137"/>
                    </a:srgbClr>
                  </a:outerShdw>
                </a:effectLst>
              </a:rPr>
              <a:t>At what were they “greatly disturbed?”</a:t>
            </a:r>
          </a:p>
          <a:p>
            <a:pPr marL="509588" lvl="1" indent="-277813"/>
            <a:r>
              <a:rPr lang="en-US" sz="3000" i="1" dirty="0">
                <a:solidFill>
                  <a:srgbClr val="C00000"/>
                </a:solidFill>
                <a:effectLst>
                  <a:outerShdw blurRad="38100" dist="38100" dir="2700000" algn="tl">
                    <a:srgbClr val="000000">
                      <a:alpha val="43137"/>
                    </a:srgbClr>
                  </a:outerShdw>
                </a:effectLst>
              </a:rPr>
              <a:t>Why would this bother the Sadducees in particular?                         (cf. Matthew 22:23; Acts 23:8)</a:t>
            </a:r>
          </a:p>
          <a:p>
            <a:pPr marL="509588" lvl="1" indent="-277813"/>
            <a:r>
              <a:rPr lang="en-US" sz="3000" i="1" dirty="0">
                <a:solidFill>
                  <a:srgbClr val="C00000"/>
                </a:solidFill>
                <a:effectLst>
                  <a:outerShdw blurRad="38100" dist="38100" dir="2700000" algn="tl">
                    <a:srgbClr val="000000">
                      <a:alpha val="43137"/>
                    </a:srgbClr>
                  </a:outerShdw>
                </a:effectLst>
              </a:rPr>
              <a:t>Why were the apostles put in prison until the next day?</a:t>
            </a:r>
          </a:p>
          <a:p>
            <a:pPr marL="282575" indent="-282575"/>
            <a:r>
              <a:rPr lang="en-US" sz="3200" dirty="0"/>
              <a:t>The gospel flourished in the face of persecution! Many who heard the word believed!</a:t>
            </a:r>
          </a:p>
          <a:p>
            <a:pPr marL="568325" lvl="1" indent="-336550"/>
            <a:r>
              <a:rPr lang="en-US" sz="3000" i="1" dirty="0">
                <a:solidFill>
                  <a:srgbClr val="C00000"/>
                </a:solidFill>
                <a:effectLst>
                  <a:outerShdw blurRad="38100" dist="38100" dir="2700000" algn="tl">
                    <a:srgbClr val="000000">
                      <a:alpha val="43137"/>
                    </a:srgbClr>
                  </a:outerShdw>
                </a:effectLst>
              </a:rPr>
              <a:t>The number of men came to be about 5,000!</a:t>
            </a:r>
          </a:p>
          <a:p>
            <a:pPr marL="509588" lvl="1" indent="-277813"/>
            <a:endParaRPr lang="en-US" sz="2800" dirty="0"/>
          </a:p>
          <a:p>
            <a:pPr lvl="1"/>
            <a:endParaRPr lang="en-US" sz="2600" dirty="0"/>
          </a:p>
          <a:p>
            <a:endParaRPr lang="en-US" dirty="0"/>
          </a:p>
        </p:txBody>
      </p:sp>
    </p:spTree>
    <p:extLst>
      <p:ext uri="{BB962C8B-B14F-4D97-AF65-F5344CB8AC3E}">
        <p14:creationId xmlns:p14="http://schemas.microsoft.com/office/powerpoint/2010/main" val="1960804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0770"/>
            <a:ext cx="7886700" cy="1325563"/>
          </a:xfrm>
        </p:spPr>
        <p:txBody>
          <a:bodyPr/>
          <a:lstStyle/>
          <a:p>
            <a:r>
              <a:rPr lang="en-US" b="1" dirty="0">
                <a:latin typeface="Arial Rounded MT Bold" panose="020F0704030504030204" pitchFamily="34" charset="0"/>
              </a:rPr>
              <a:t>Peter &amp; John Tried</a:t>
            </a:r>
            <a:br>
              <a:rPr lang="en-US" b="1" dirty="0">
                <a:latin typeface="Arial Rounded MT Bold" panose="020F0704030504030204" pitchFamily="34" charset="0"/>
              </a:rPr>
            </a:br>
            <a:r>
              <a:rPr lang="en-US" sz="3200" b="1" dirty="0">
                <a:latin typeface="Arial Rounded MT Bold" panose="020F0704030504030204" pitchFamily="34" charset="0"/>
              </a:rPr>
              <a:t>Acts 4:5-22</a:t>
            </a:r>
            <a:endParaRPr lang="en-US" b="1" dirty="0">
              <a:latin typeface="Arial Rounded MT Bold" panose="020F0704030504030204" pitchFamily="34" charset="0"/>
            </a:endParaRPr>
          </a:p>
        </p:txBody>
      </p:sp>
      <p:sp>
        <p:nvSpPr>
          <p:cNvPr id="3" name="Content Placeholder 2"/>
          <p:cNvSpPr>
            <a:spLocks noGrp="1"/>
          </p:cNvSpPr>
          <p:nvPr>
            <p:ph idx="1"/>
          </p:nvPr>
        </p:nvSpPr>
        <p:spPr>
          <a:xfrm>
            <a:off x="628650" y="1400829"/>
            <a:ext cx="8255469" cy="2333772"/>
          </a:xfrm>
        </p:spPr>
        <p:txBody>
          <a:bodyPr>
            <a:normAutofit fontScale="77500" lnSpcReduction="20000"/>
          </a:bodyPr>
          <a:lstStyle/>
          <a:p>
            <a:pPr>
              <a:lnSpc>
                <a:spcPct val="100000"/>
              </a:lnSpc>
            </a:pPr>
            <a:r>
              <a:rPr lang="en-US" sz="4100" b="1" dirty="0"/>
              <a:t>Peter and John are brought before the council</a:t>
            </a:r>
          </a:p>
          <a:p>
            <a:pPr marL="461963" lvl="1" indent="-230188">
              <a:lnSpc>
                <a:spcPct val="100000"/>
              </a:lnSpc>
            </a:pPr>
            <a:r>
              <a:rPr lang="en-US" sz="3500" i="1" dirty="0">
                <a:effectLst>
                  <a:outerShdw blurRad="38100" dist="38100" dir="2700000" algn="tl">
                    <a:srgbClr val="000000">
                      <a:alpha val="43137"/>
                    </a:srgbClr>
                  </a:outerShdw>
                </a:effectLst>
              </a:rPr>
              <a:t>Note the presence of the High Priest(s) who had been complicit in Jesus’ crucifixion </a:t>
            </a:r>
            <a:r>
              <a:rPr lang="en-US" sz="3500" i="1" dirty="0"/>
              <a:t>(John 18:</a:t>
            </a:r>
            <a:r>
              <a:rPr lang="en-US" sz="3500" b="1" i="1" dirty="0"/>
              <a:t>13</a:t>
            </a:r>
            <a:r>
              <a:rPr lang="en-US" sz="3500" i="1" dirty="0"/>
              <a:t>, 14, </a:t>
            </a:r>
            <a:r>
              <a:rPr lang="en-US" sz="3500" b="1" i="1" dirty="0"/>
              <a:t>19</a:t>
            </a:r>
            <a:r>
              <a:rPr lang="en-US" sz="3500" i="1" dirty="0"/>
              <a:t>, 24)</a:t>
            </a:r>
          </a:p>
          <a:p>
            <a:pPr marL="461963" lvl="1" indent="-230188">
              <a:lnSpc>
                <a:spcPct val="100000"/>
              </a:lnSpc>
            </a:pPr>
            <a:r>
              <a:rPr lang="en-US" sz="3500" i="1" dirty="0">
                <a:effectLst>
                  <a:outerShdw blurRad="38100" dist="38100" dir="2700000" algn="tl">
                    <a:srgbClr val="000000">
                      <a:alpha val="43137"/>
                    </a:srgbClr>
                  </a:outerShdw>
                </a:effectLst>
              </a:rPr>
              <a:t>The council asks a vague question.  </a:t>
            </a:r>
          </a:p>
          <a:p>
            <a:pPr marL="919163" lvl="2" indent="-230188">
              <a:lnSpc>
                <a:spcPct val="100000"/>
              </a:lnSpc>
            </a:pPr>
            <a:r>
              <a:rPr lang="en-US" sz="3500" i="1" dirty="0">
                <a:solidFill>
                  <a:srgbClr val="C00000"/>
                </a:solidFill>
                <a:effectLst>
                  <a:outerShdw blurRad="38100" dist="38100" dir="2700000" algn="tl">
                    <a:srgbClr val="000000">
                      <a:alpha val="43137"/>
                    </a:srgbClr>
                  </a:outerShdw>
                </a:effectLst>
              </a:rPr>
              <a:t>Why didn’t they just charge the apostles with “preaching the resurrection?” (cf. Acts 23:6-9)</a:t>
            </a:r>
          </a:p>
          <a:p>
            <a:pPr marL="231775" lvl="1" indent="0">
              <a:buNone/>
            </a:pPr>
            <a:endParaRPr lang="en-US" sz="2800" dirty="0"/>
          </a:p>
          <a:p>
            <a:pPr lvl="1"/>
            <a:endParaRPr lang="en-US" sz="2600" dirty="0"/>
          </a:p>
          <a:p>
            <a:endParaRPr lang="en-US" dirty="0"/>
          </a:p>
        </p:txBody>
      </p:sp>
      <p:pic>
        <p:nvPicPr>
          <p:cNvPr id="1026" name="Picture 2" descr="https://cafn.files.wordpress.com/2014/09/the-sanhedrin.jpg?w=672&amp;h=372&amp;cro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337" y="3734601"/>
            <a:ext cx="5342021" cy="30219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18358" y="4379495"/>
            <a:ext cx="2358189" cy="1938992"/>
          </a:xfrm>
          <a:prstGeom prst="rect">
            <a:avLst/>
          </a:prstGeom>
          <a:noFill/>
        </p:spPr>
        <p:txBody>
          <a:bodyPr wrap="square" rtlCol="0">
            <a:spAutoFit/>
          </a:bodyPr>
          <a:lstStyle/>
          <a:p>
            <a:pPr algn="ctr"/>
            <a:r>
              <a:rPr lang="en-US" sz="2400" dirty="0"/>
              <a:t>Sanhedrin Meeting in the “Hall of Hewn Stones” adjacent to the Temple</a:t>
            </a:r>
          </a:p>
        </p:txBody>
      </p:sp>
    </p:spTree>
    <p:extLst>
      <p:ext uri="{BB962C8B-B14F-4D97-AF65-F5344CB8AC3E}">
        <p14:creationId xmlns:p14="http://schemas.microsoft.com/office/powerpoint/2010/main" val="27679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0770"/>
            <a:ext cx="7886700" cy="1325563"/>
          </a:xfrm>
        </p:spPr>
        <p:txBody>
          <a:bodyPr/>
          <a:lstStyle/>
          <a:p>
            <a:r>
              <a:rPr lang="en-US" b="1" dirty="0">
                <a:latin typeface="Arial Rounded MT Bold" panose="020F0704030504030204" pitchFamily="34" charset="0"/>
              </a:rPr>
              <a:t>Peter &amp; John Tried</a:t>
            </a:r>
            <a:br>
              <a:rPr lang="en-US" b="1" dirty="0">
                <a:latin typeface="Arial Rounded MT Bold" panose="020F0704030504030204" pitchFamily="34" charset="0"/>
              </a:rPr>
            </a:br>
            <a:r>
              <a:rPr lang="en-US" sz="3200" b="1" dirty="0">
                <a:latin typeface="Arial Rounded MT Bold" panose="020F0704030504030204" pitchFamily="34" charset="0"/>
              </a:rPr>
              <a:t>Acts 4:5-22</a:t>
            </a:r>
            <a:endParaRPr lang="en-US" b="1" dirty="0">
              <a:latin typeface="Arial Rounded MT Bold" panose="020F0704030504030204" pitchFamily="34" charset="0"/>
            </a:endParaRPr>
          </a:p>
        </p:txBody>
      </p:sp>
      <p:sp>
        <p:nvSpPr>
          <p:cNvPr id="3" name="Content Placeholder 2"/>
          <p:cNvSpPr>
            <a:spLocks noGrp="1"/>
          </p:cNvSpPr>
          <p:nvPr>
            <p:ph idx="1"/>
          </p:nvPr>
        </p:nvSpPr>
        <p:spPr>
          <a:xfrm>
            <a:off x="285007" y="1361870"/>
            <a:ext cx="8599111" cy="3085168"/>
          </a:xfrm>
        </p:spPr>
        <p:txBody>
          <a:bodyPr>
            <a:normAutofit fontScale="77500" lnSpcReduction="20000"/>
          </a:bodyPr>
          <a:lstStyle/>
          <a:p>
            <a:pPr marL="0" indent="0">
              <a:lnSpc>
                <a:spcPct val="100000"/>
              </a:lnSpc>
              <a:buNone/>
            </a:pPr>
            <a:r>
              <a:rPr lang="en-US" sz="4100" b="1" dirty="0"/>
              <a:t>  Peter offers a defense</a:t>
            </a:r>
          </a:p>
          <a:p>
            <a:pPr marL="461963" lvl="1" indent="-230188">
              <a:lnSpc>
                <a:spcPct val="100000"/>
              </a:lnSpc>
            </a:pPr>
            <a:r>
              <a:rPr lang="en-US" sz="3500" i="1" dirty="0">
                <a:effectLst>
                  <a:outerShdw blurRad="38100" dist="38100" dir="2700000" algn="tl">
                    <a:srgbClr val="000000">
                      <a:alpha val="43137"/>
                    </a:srgbClr>
                  </a:outerShdw>
                </a:effectLst>
              </a:rPr>
              <a:t>They had done a good deed for a helpless man who now stood in the presence of the council!</a:t>
            </a:r>
          </a:p>
          <a:p>
            <a:pPr marL="461963" lvl="1" indent="-230188">
              <a:lnSpc>
                <a:spcPct val="100000"/>
              </a:lnSpc>
            </a:pPr>
            <a:r>
              <a:rPr lang="en-US" sz="3500" i="1" dirty="0">
                <a:effectLst>
                  <a:outerShdw blurRad="38100" dist="38100" dir="2700000" algn="tl">
                    <a:srgbClr val="000000">
                      <a:alpha val="43137"/>
                    </a:srgbClr>
                  </a:outerShdw>
                </a:effectLst>
              </a:rPr>
              <a:t>It was accomplished in the name of Jesus Christ Whom the Jews had crucified and God had raised!</a:t>
            </a:r>
            <a:r>
              <a:rPr lang="en-US" sz="3500" dirty="0">
                <a:effectLst>
                  <a:outerShdw blurRad="38100" dist="38100" dir="2700000" algn="tl">
                    <a:srgbClr val="000000">
                      <a:alpha val="43137"/>
                    </a:srgbClr>
                  </a:outerShdw>
                </a:effectLst>
              </a:rPr>
              <a:t> </a:t>
            </a:r>
          </a:p>
          <a:p>
            <a:pPr marL="461963" lvl="1" indent="-230188">
              <a:lnSpc>
                <a:spcPct val="100000"/>
              </a:lnSpc>
            </a:pPr>
            <a:r>
              <a:rPr lang="en-US" sz="3500" i="1" dirty="0">
                <a:effectLst>
                  <a:outerShdw blurRad="38100" dist="38100" dir="2700000" algn="tl">
                    <a:srgbClr val="000000">
                      <a:alpha val="43137"/>
                    </a:srgbClr>
                  </a:outerShdw>
                </a:effectLst>
              </a:rPr>
              <a:t>The Jews had rejected the Chief Cornerstone &amp; the One Name that saves! </a:t>
            </a:r>
            <a:r>
              <a:rPr lang="en-US" sz="3500" i="1" dirty="0"/>
              <a:t>(Ps. 118:22; Matt. 21:42-44; 1 Pet. 2:6)</a:t>
            </a:r>
          </a:p>
          <a:p>
            <a:pPr marL="509588" lvl="1" indent="-277813"/>
            <a:endParaRPr lang="en-US" sz="2800" dirty="0"/>
          </a:p>
          <a:p>
            <a:pPr lvl="1"/>
            <a:endParaRPr lang="en-US" sz="2600" dirty="0"/>
          </a:p>
          <a:p>
            <a:endParaRPr lang="en-US" dirty="0"/>
          </a:p>
        </p:txBody>
      </p:sp>
      <p:pic>
        <p:nvPicPr>
          <p:cNvPr id="6" name="Picture 2" descr="https://cafn.files.wordpress.com/2014/09/the-sanhedrin.jpg?w=672&amp;h=372&amp;cro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337" y="3838016"/>
            <a:ext cx="5342021" cy="30219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118358" y="4379495"/>
            <a:ext cx="2358189" cy="1938992"/>
          </a:xfrm>
          <a:prstGeom prst="rect">
            <a:avLst/>
          </a:prstGeom>
          <a:noFill/>
        </p:spPr>
        <p:txBody>
          <a:bodyPr wrap="square" rtlCol="0">
            <a:spAutoFit/>
          </a:bodyPr>
          <a:lstStyle/>
          <a:p>
            <a:pPr algn="ctr"/>
            <a:r>
              <a:rPr lang="en-US" sz="2400" dirty="0"/>
              <a:t>Sanhedrin Meeting in the “Hall of Hewn Stones” adjacent to the Temple</a:t>
            </a:r>
          </a:p>
        </p:txBody>
      </p:sp>
    </p:spTree>
    <p:extLst>
      <p:ext uri="{BB962C8B-B14F-4D97-AF65-F5344CB8AC3E}">
        <p14:creationId xmlns:p14="http://schemas.microsoft.com/office/powerpoint/2010/main" val="3834088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0770"/>
            <a:ext cx="7886700" cy="1325563"/>
          </a:xfrm>
        </p:spPr>
        <p:txBody>
          <a:bodyPr/>
          <a:lstStyle/>
          <a:p>
            <a:r>
              <a:rPr lang="en-US" b="1" dirty="0">
                <a:latin typeface="Arial Rounded MT Bold" panose="020F0704030504030204" pitchFamily="34" charset="0"/>
              </a:rPr>
              <a:t>Peter &amp; John Tried</a:t>
            </a:r>
            <a:br>
              <a:rPr lang="en-US" b="1" dirty="0">
                <a:latin typeface="Arial Rounded MT Bold" panose="020F0704030504030204" pitchFamily="34" charset="0"/>
              </a:rPr>
            </a:br>
            <a:r>
              <a:rPr lang="en-US" sz="3200" b="1" dirty="0">
                <a:latin typeface="Arial Rounded MT Bold" panose="020F0704030504030204" pitchFamily="34" charset="0"/>
              </a:rPr>
              <a:t>Acts 4:5-22</a:t>
            </a:r>
            <a:endParaRPr lang="en-US" b="1" dirty="0">
              <a:latin typeface="Arial Rounded MT Bold" panose="020F0704030504030204" pitchFamily="34" charset="0"/>
            </a:endParaRPr>
          </a:p>
        </p:txBody>
      </p:sp>
      <p:sp>
        <p:nvSpPr>
          <p:cNvPr id="3" name="Content Placeholder 2"/>
          <p:cNvSpPr>
            <a:spLocks noGrp="1"/>
          </p:cNvSpPr>
          <p:nvPr>
            <p:ph idx="1"/>
          </p:nvPr>
        </p:nvSpPr>
        <p:spPr>
          <a:xfrm>
            <a:off x="628649" y="1516332"/>
            <a:ext cx="8255469" cy="5341667"/>
          </a:xfrm>
        </p:spPr>
        <p:txBody>
          <a:bodyPr>
            <a:normAutofit/>
          </a:bodyPr>
          <a:lstStyle/>
          <a:p>
            <a:r>
              <a:rPr lang="en-US" sz="3200" b="1" dirty="0"/>
              <a:t>The reaction of the council</a:t>
            </a:r>
          </a:p>
          <a:p>
            <a:pPr marL="461963" lvl="1" indent="-230188"/>
            <a:r>
              <a:rPr lang="en-US" sz="2800" i="1" dirty="0">
                <a:effectLst>
                  <a:outerShdw blurRad="38100" dist="38100" dir="2700000" algn="tl">
                    <a:srgbClr val="000000">
                      <a:alpha val="43137"/>
                    </a:srgbClr>
                  </a:outerShdw>
                </a:effectLst>
              </a:rPr>
              <a:t>They saw the boldness of Peter and John</a:t>
            </a:r>
          </a:p>
          <a:p>
            <a:pPr marL="461963" lvl="1" indent="-230188"/>
            <a:r>
              <a:rPr lang="en-US" sz="2800" i="1" dirty="0">
                <a:effectLst>
                  <a:outerShdw blurRad="38100" dist="38100" dir="2700000" algn="tl">
                    <a:srgbClr val="000000">
                      <a:alpha val="43137"/>
                    </a:srgbClr>
                  </a:outerShdw>
                </a:effectLst>
              </a:rPr>
              <a:t>They perceived their lack of education</a:t>
            </a:r>
          </a:p>
          <a:p>
            <a:pPr marL="461963" lvl="1" indent="-230188"/>
            <a:r>
              <a:rPr lang="en-US" sz="2800" i="1" dirty="0">
                <a:effectLst>
                  <a:outerShdw blurRad="38100" dist="38100" dir="2700000" algn="tl">
                    <a:srgbClr val="000000">
                      <a:alpha val="43137"/>
                    </a:srgbClr>
                  </a:outerShdw>
                </a:effectLst>
              </a:rPr>
              <a:t>They marveled</a:t>
            </a:r>
          </a:p>
          <a:p>
            <a:pPr marL="461963" lvl="1" indent="-230188"/>
            <a:r>
              <a:rPr lang="en-US" sz="2800" i="1" dirty="0">
                <a:effectLst>
                  <a:outerShdw blurRad="38100" dist="38100" dir="2700000" algn="tl">
                    <a:srgbClr val="000000">
                      <a:alpha val="43137"/>
                    </a:srgbClr>
                  </a:outerShdw>
                </a:effectLst>
              </a:rPr>
              <a:t>They realized they had been with Jesus</a:t>
            </a:r>
          </a:p>
          <a:p>
            <a:pPr marL="461963" lvl="1" indent="-230188"/>
            <a:r>
              <a:rPr lang="en-US" sz="2800" i="1" dirty="0">
                <a:effectLst>
                  <a:outerShdw blurRad="38100" dist="38100" dir="2700000" algn="tl">
                    <a:srgbClr val="000000">
                      <a:alpha val="43137"/>
                    </a:srgbClr>
                  </a:outerShdw>
                </a:effectLst>
              </a:rPr>
              <a:t>They could not contradict that the man was healed</a:t>
            </a:r>
          </a:p>
          <a:p>
            <a:pPr marL="4763" indent="-230188"/>
            <a:r>
              <a:rPr lang="en-US" sz="3200" b="1" dirty="0"/>
              <a:t>When the council conferred, they agreed…</a:t>
            </a:r>
          </a:p>
          <a:p>
            <a:pPr marL="461963" lvl="1" indent="-230188"/>
            <a:r>
              <a:rPr lang="en-US" sz="2800" i="1" dirty="0">
                <a:effectLst>
                  <a:outerShdw blurRad="38100" dist="38100" dir="2700000" algn="tl">
                    <a:srgbClr val="000000">
                      <a:alpha val="43137"/>
                    </a:srgbClr>
                  </a:outerShdw>
                </a:effectLst>
              </a:rPr>
              <a:t>The miracle could not be denied!</a:t>
            </a:r>
          </a:p>
          <a:p>
            <a:pPr marL="461963" lvl="1" indent="-230188"/>
            <a:r>
              <a:rPr lang="en-US" sz="2800" i="1" dirty="0">
                <a:effectLst>
                  <a:outerShdw blurRad="38100" dist="38100" dir="2700000" algn="tl">
                    <a:srgbClr val="000000">
                      <a:alpha val="43137"/>
                    </a:srgbClr>
                  </a:outerShdw>
                </a:effectLst>
              </a:rPr>
              <a:t>They would threaten the apostles to keep them from speaking in Jesus’ name.</a:t>
            </a:r>
          </a:p>
          <a:p>
            <a:pPr marL="461963" lvl="1" indent="-230188"/>
            <a:endParaRPr lang="en-US" i="1" dirty="0"/>
          </a:p>
          <a:p>
            <a:pPr marL="509588" lvl="1" indent="-277813"/>
            <a:endParaRPr lang="en-US" sz="2800" dirty="0"/>
          </a:p>
          <a:p>
            <a:pPr lvl="1"/>
            <a:endParaRPr lang="en-US" sz="2600" dirty="0"/>
          </a:p>
          <a:p>
            <a:endParaRPr lang="en-US" dirty="0"/>
          </a:p>
        </p:txBody>
      </p:sp>
    </p:spTree>
    <p:extLst>
      <p:ext uri="{BB962C8B-B14F-4D97-AF65-F5344CB8AC3E}">
        <p14:creationId xmlns:p14="http://schemas.microsoft.com/office/powerpoint/2010/main" val="3964367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0770"/>
            <a:ext cx="7886700" cy="1325563"/>
          </a:xfrm>
        </p:spPr>
        <p:txBody>
          <a:bodyPr/>
          <a:lstStyle/>
          <a:p>
            <a:r>
              <a:rPr lang="en-US" b="1" dirty="0">
                <a:latin typeface="Arial Rounded MT Bold" panose="020F0704030504030204" pitchFamily="34" charset="0"/>
              </a:rPr>
              <a:t>Peter &amp; John Tried</a:t>
            </a:r>
            <a:br>
              <a:rPr lang="en-US" b="1" dirty="0">
                <a:latin typeface="Arial Rounded MT Bold" panose="020F0704030504030204" pitchFamily="34" charset="0"/>
              </a:rPr>
            </a:br>
            <a:r>
              <a:rPr lang="en-US" sz="3200" b="1" dirty="0">
                <a:latin typeface="Arial Rounded MT Bold" panose="020F0704030504030204" pitchFamily="34" charset="0"/>
              </a:rPr>
              <a:t>Acts 4:5-22</a:t>
            </a:r>
            <a:endParaRPr lang="en-US" b="1" dirty="0">
              <a:latin typeface="Arial Rounded MT Bold" panose="020F0704030504030204" pitchFamily="34" charset="0"/>
            </a:endParaRPr>
          </a:p>
        </p:txBody>
      </p:sp>
      <p:sp>
        <p:nvSpPr>
          <p:cNvPr id="3" name="Content Placeholder 2"/>
          <p:cNvSpPr>
            <a:spLocks noGrp="1"/>
          </p:cNvSpPr>
          <p:nvPr>
            <p:ph idx="1"/>
          </p:nvPr>
        </p:nvSpPr>
        <p:spPr>
          <a:xfrm>
            <a:off x="628649" y="1516332"/>
            <a:ext cx="7966711" cy="5228851"/>
          </a:xfrm>
        </p:spPr>
        <p:txBody>
          <a:bodyPr>
            <a:normAutofit lnSpcReduction="10000"/>
          </a:bodyPr>
          <a:lstStyle/>
          <a:p>
            <a:pPr marL="0" indent="0" algn="ctr">
              <a:buNone/>
            </a:pPr>
            <a:r>
              <a:rPr lang="en-US" dirty="0"/>
              <a:t>When the council threatened Peter and John, the apostles answered and said, </a:t>
            </a:r>
            <a:r>
              <a:rPr lang="en-US" sz="3200" i="1" dirty="0">
                <a:solidFill>
                  <a:srgbClr val="C00000"/>
                </a:solidFill>
                <a:effectLst>
                  <a:outerShdw blurRad="38100" dist="38100" dir="2700000" algn="tl">
                    <a:srgbClr val="000000">
                      <a:alpha val="43137"/>
                    </a:srgbClr>
                  </a:outerShdw>
                </a:effectLst>
              </a:rPr>
              <a:t>“Whether it is right in the sight of God to listen to you more than to God, you judge.  For we cannot but speak the things which we have seen and heard.”           (Acts 4:19-20)</a:t>
            </a:r>
          </a:p>
          <a:p>
            <a:pPr marL="0" indent="0">
              <a:buNone/>
            </a:pPr>
            <a:endParaRPr lang="en-US" sz="1400" dirty="0"/>
          </a:p>
          <a:p>
            <a:r>
              <a:rPr lang="en-US" dirty="0"/>
              <a:t>The council could not further punish the apostles because the people glorified God for the miracle, so they let them go.</a:t>
            </a:r>
          </a:p>
          <a:p>
            <a:r>
              <a:rPr lang="en-US" dirty="0"/>
              <a:t>The man who had been healed had been “lame from his mother’s womb” (3:2) and was now “over forty years old” (4:22)</a:t>
            </a:r>
          </a:p>
          <a:p>
            <a:pPr marL="461963" lvl="1" indent="-230188"/>
            <a:endParaRPr lang="en-US" i="1" dirty="0"/>
          </a:p>
          <a:p>
            <a:pPr marL="509588" lvl="1" indent="-277813"/>
            <a:endParaRPr lang="en-US" sz="2800" dirty="0"/>
          </a:p>
          <a:p>
            <a:pPr lvl="1"/>
            <a:endParaRPr lang="en-US" sz="2600" dirty="0"/>
          </a:p>
          <a:p>
            <a:endParaRPr lang="en-US" dirty="0"/>
          </a:p>
        </p:txBody>
      </p:sp>
    </p:spTree>
    <p:extLst>
      <p:ext uri="{BB962C8B-B14F-4D97-AF65-F5344CB8AC3E}">
        <p14:creationId xmlns:p14="http://schemas.microsoft.com/office/powerpoint/2010/main" val="694203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0770"/>
            <a:ext cx="7886700" cy="1325563"/>
          </a:xfrm>
        </p:spPr>
        <p:txBody>
          <a:bodyPr>
            <a:normAutofit fontScale="90000"/>
          </a:bodyPr>
          <a:lstStyle/>
          <a:p>
            <a:r>
              <a:rPr lang="en-US" b="1" dirty="0">
                <a:latin typeface="Arial Rounded MT Bold" panose="020F0704030504030204" pitchFamily="34" charset="0"/>
              </a:rPr>
              <a:t>A Powerful Prayer for Boldness</a:t>
            </a:r>
            <a:br>
              <a:rPr lang="en-US" b="1" dirty="0">
                <a:latin typeface="Arial Rounded MT Bold" panose="020F0704030504030204" pitchFamily="34" charset="0"/>
              </a:rPr>
            </a:br>
            <a:r>
              <a:rPr lang="en-US" sz="3200" b="1" dirty="0">
                <a:latin typeface="Arial Rounded MT Bold" panose="020F0704030504030204" pitchFamily="34" charset="0"/>
              </a:rPr>
              <a:t>Acts 4:23-31</a:t>
            </a:r>
            <a:endParaRPr lang="en-US" b="1" dirty="0">
              <a:latin typeface="Arial Rounded MT Bold" panose="020F0704030504030204" pitchFamily="34" charset="0"/>
            </a:endParaRPr>
          </a:p>
        </p:txBody>
      </p:sp>
      <p:sp>
        <p:nvSpPr>
          <p:cNvPr id="3" name="Content Placeholder 2"/>
          <p:cNvSpPr>
            <a:spLocks noGrp="1"/>
          </p:cNvSpPr>
          <p:nvPr>
            <p:ph idx="1"/>
          </p:nvPr>
        </p:nvSpPr>
        <p:spPr>
          <a:xfrm>
            <a:off x="628649" y="1516332"/>
            <a:ext cx="8301595" cy="5341667"/>
          </a:xfrm>
        </p:spPr>
        <p:txBody>
          <a:bodyPr>
            <a:normAutofit/>
          </a:bodyPr>
          <a:lstStyle/>
          <a:p>
            <a:r>
              <a:rPr lang="en-US" sz="3200" dirty="0"/>
              <a:t>The disciples call on God as the Creator.</a:t>
            </a:r>
          </a:p>
          <a:p>
            <a:r>
              <a:rPr lang="en-US" sz="3200" dirty="0"/>
              <a:t>They note that David had prophesied that rulers would vainly oppose the Christ (Ps. 2:1-2)</a:t>
            </a:r>
          </a:p>
          <a:p>
            <a:pPr lvl="1"/>
            <a:r>
              <a:rPr lang="en-US" sz="2800" dirty="0"/>
              <a:t>That prophecy had truly been fulfilled.</a:t>
            </a:r>
          </a:p>
          <a:p>
            <a:r>
              <a:rPr lang="en-US" sz="3200" dirty="0"/>
              <a:t>In view of the Jewish threats, they now call on God to give them </a:t>
            </a:r>
            <a:r>
              <a:rPr lang="en-US" sz="3200" b="1" i="1" dirty="0">
                <a:effectLst>
                  <a:outerShdw blurRad="38100" dist="38100" dir="2700000" algn="tl">
                    <a:srgbClr val="000000">
                      <a:alpha val="43137"/>
                    </a:srgbClr>
                  </a:outerShdw>
                </a:effectLst>
              </a:rPr>
              <a:t>boldness to speak the word </a:t>
            </a:r>
            <a:r>
              <a:rPr lang="en-US" sz="3200" dirty="0"/>
              <a:t>and allow them to continue to perform notable signs in Jesus’ name.</a:t>
            </a:r>
          </a:p>
          <a:p>
            <a:r>
              <a:rPr lang="en-US" sz="3200" b="1" i="1" dirty="0">
                <a:effectLst>
                  <a:outerShdw blurRad="38100" dist="38100" dir="2700000" algn="tl">
                    <a:srgbClr val="000000">
                      <a:alpha val="43137"/>
                    </a:srgbClr>
                  </a:outerShdw>
                </a:effectLst>
              </a:rPr>
              <a:t>God answered! </a:t>
            </a:r>
            <a:r>
              <a:rPr lang="en-US" sz="3200" dirty="0"/>
              <a:t>The place was shaken and they went out and did what they’d prayed for!!</a:t>
            </a:r>
            <a:endParaRPr lang="en-US" sz="2800" dirty="0"/>
          </a:p>
          <a:p>
            <a:pPr lvl="1"/>
            <a:endParaRPr lang="en-US" sz="2800" dirty="0"/>
          </a:p>
          <a:p>
            <a:endParaRPr lang="en-US" sz="3200" dirty="0"/>
          </a:p>
          <a:p>
            <a:endParaRPr lang="en-US" sz="2800" i="1" dirty="0">
              <a:effectLst>
                <a:outerShdw blurRad="38100" dist="38100" dir="2700000" algn="tl">
                  <a:srgbClr val="000000">
                    <a:alpha val="43137"/>
                  </a:srgbClr>
                </a:outerShdw>
              </a:effectLst>
            </a:endParaRPr>
          </a:p>
          <a:p>
            <a:pPr marL="461963" lvl="1" indent="-230188"/>
            <a:endParaRPr lang="en-US" i="1" dirty="0"/>
          </a:p>
          <a:p>
            <a:pPr marL="509588" lvl="1" indent="-277813"/>
            <a:endParaRPr lang="en-US" sz="2800" dirty="0"/>
          </a:p>
          <a:p>
            <a:pPr lvl="1"/>
            <a:endParaRPr lang="en-US" sz="2600" dirty="0"/>
          </a:p>
          <a:p>
            <a:endParaRPr lang="en-US" dirty="0"/>
          </a:p>
        </p:txBody>
      </p:sp>
    </p:spTree>
    <p:extLst>
      <p:ext uri="{BB962C8B-B14F-4D97-AF65-F5344CB8AC3E}">
        <p14:creationId xmlns:p14="http://schemas.microsoft.com/office/powerpoint/2010/main" val="312963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0770"/>
            <a:ext cx="7886700" cy="1325563"/>
          </a:xfrm>
        </p:spPr>
        <p:txBody>
          <a:bodyPr>
            <a:normAutofit/>
          </a:bodyPr>
          <a:lstStyle/>
          <a:p>
            <a:r>
              <a:rPr lang="en-US" b="1" dirty="0">
                <a:latin typeface="Arial Rounded MT Bold" panose="020F0704030504030204" pitchFamily="34" charset="0"/>
              </a:rPr>
              <a:t>The Disciples Share their Possessions </a:t>
            </a:r>
            <a:r>
              <a:rPr lang="en-US" sz="3200" b="1" dirty="0">
                <a:latin typeface="Arial Rounded MT Bold" panose="020F0704030504030204" pitchFamily="34" charset="0"/>
              </a:rPr>
              <a:t>(Acts 4:32-35)</a:t>
            </a:r>
            <a:endParaRPr lang="en-US" b="1" dirty="0">
              <a:latin typeface="Arial Rounded MT Bold" panose="020F0704030504030204" pitchFamily="34" charset="0"/>
            </a:endParaRPr>
          </a:p>
        </p:txBody>
      </p:sp>
      <p:sp>
        <p:nvSpPr>
          <p:cNvPr id="3" name="Content Placeholder 2"/>
          <p:cNvSpPr>
            <a:spLocks noGrp="1"/>
          </p:cNvSpPr>
          <p:nvPr>
            <p:ph idx="1"/>
          </p:nvPr>
        </p:nvSpPr>
        <p:spPr>
          <a:xfrm>
            <a:off x="628649" y="1516332"/>
            <a:ext cx="8301595" cy="5341667"/>
          </a:xfrm>
        </p:spPr>
        <p:txBody>
          <a:bodyPr>
            <a:normAutofit fontScale="92500" lnSpcReduction="10000"/>
          </a:bodyPr>
          <a:lstStyle/>
          <a:p>
            <a:pPr>
              <a:spcBef>
                <a:spcPts val="600"/>
              </a:spcBef>
            </a:pPr>
            <a:r>
              <a:rPr lang="en-US" sz="3500" b="1" dirty="0"/>
              <a:t>The believers were of “one heart”</a:t>
            </a:r>
          </a:p>
          <a:p>
            <a:pPr>
              <a:spcBef>
                <a:spcPts val="600"/>
              </a:spcBef>
            </a:pPr>
            <a:r>
              <a:rPr lang="en-US" sz="3500" b="1" dirty="0"/>
              <a:t>With great power the apostles gave witness to the resurrection of the Lord Jesus. </a:t>
            </a:r>
          </a:p>
          <a:p>
            <a:pPr>
              <a:spcBef>
                <a:spcPts val="600"/>
              </a:spcBef>
            </a:pPr>
            <a:r>
              <a:rPr lang="en-US" sz="3500" b="1" dirty="0"/>
              <a:t>The disciples continued to share their possessions as anyone had </a:t>
            </a:r>
            <a:r>
              <a:rPr lang="en-US" sz="3500" b="1"/>
              <a:t>need </a:t>
            </a:r>
            <a:r>
              <a:rPr lang="en-US" sz="3500"/>
              <a:t>(Acts </a:t>
            </a:r>
            <a:r>
              <a:rPr lang="en-US" sz="3500" dirty="0"/>
              <a:t>2:44-45)</a:t>
            </a:r>
          </a:p>
          <a:p>
            <a:pPr marL="569913" lvl="1" indent="-284163"/>
            <a:r>
              <a:rPr lang="en-US" sz="2800" i="1" dirty="0">
                <a:solidFill>
                  <a:srgbClr val="C00000"/>
                </a:solidFill>
                <a:effectLst>
                  <a:outerShdw blurRad="38100" dist="38100" dir="2700000" algn="tl">
                    <a:srgbClr val="000000">
                      <a:alpha val="43137"/>
                    </a:srgbClr>
                  </a:outerShdw>
                </a:effectLst>
              </a:rPr>
              <a:t>What special circumstance in the early church had resulted in many being in need? (Acts 2:5, 41)</a:t>
            </a:r>
          </a:p>
          <a:p>
            <a:pPr marL="569913" lvl="1" indent="-284163"/>
            <a:r>
              <a:rPr lang="en-US" sz="2800" i="1" dirty="0">
                <a:solidFill>
                  <a:srgbClr val="C00000"/>
                </a:solidFill>
                <a:effectLst>
                  <a:outerShdw blurRad="38100" dist="38100" dir="2700000" algn="tl">
                    <a:srgbClr val="000000">
                      <a:alpha val="43137"/>
                    </a:srgbClr>
                  </a:outerShdw>
                </a:effectLst>
              </a:rPr>
              <a:t>How does the situation change by Acts 6? </a:t>
            </a:r>
          </a:p>
          <a:p>
            <a:pPr marL="569913" lvl="1" indent="-284163"/>
            <a:r>
              <a:rPr lang="en-US" sz="2800" i="1" dirty="0">
                <a:solidFill>
                  <a:srgbClr val="C00000"/>
                </a:solidFill>
                <a:effectLst>
                  <a:outerShdw blurRad="38100" dist="38100" dir="2700000" algn="tl">
                    <a:srgbClr val="000000">
                      <a:alpha val="43137"/>
                    </a:srgbClr>
                  </a:outerShdw>
                </a:effectLst>
              </a:rPr>
              <a:t>Throughout the New Testament, we see disciples being taught to give up possessions to meet “urgent needs” (Luke 12:33-34; Titus 3:14), but there is no indication that this was done as a matter of course in the absence of such needs.</a:t>
            </a:r>
          </a:p>
          <a:p>
            <a:pPr marL="569913" lvl="1" indent="-284163"/>
            <a:r>
              <a:rPr lang="en-US" sz="2800" i="1" dirty="0" err="1">
                <a:solidFill>
                  <a:srgbClr val="C00000"/>
                </a:solidFill>
                <a:effectLst>
                  <a:outerShdw blurRad="38100" dist="38100" dir="2700000" algn="tl">
                    <a:srgbClr val="000000">
                      <a:alpha val="43137"/>
                    </a:srgbClr>
                  </a:outerShdw>
                </a:effectLst>
              </a:rPr>
              <a:t>Joses</a:t>
            </a:r>
            <a:r>
              <a:rPr lang="en-US" sz="2800" i="1" dirty="0">
                <a:solidFill>
                  <a:srgbClr val="C00000"/>
                </a:solidFill>
                <a:effectLst>
                  <a:outerShdw blurRad="38100" dist="38100" dir="2700000" algn="tl">
                    <a:srgbClr val="000000">
                      <a:alpha val="43137"/>
                    </a:srgbClr>
                  </a:outerShdw>
                </a:effectLst>
              </a:rPr>
              <a:t> (Barnabas) was an exemplary giver! </a:t>
            </a:r>
          </a:p>
          <a:p>
            <a:endParaRPr lang="en-US" sz="2800" dirty="0"/>
          </a:p>
          <a:p>
            <a:pPr lvl="1"/>
            <a:endParaRPr lang="en-US" sz="2800" dirty="0"/>
          </a:p>
          <a:p>
            <a:endParaRPr lang="en-US" sz="3200" dirty="0"/>
          </a:p>
          <a:p>
            <a:endParaRPr lang="en-US" sz="2800" i="1" dirty="0">
              <a:effectLst>
                <a:outerShdw blurRad="38100" dist="38100" dir="2700000" algn="tl">
                  <a:srgbClr val="000000">
                    <a:alpha val="43137"/>
                  </a:srgbClr>
                </a:outerShdw>
              </a:effectLst>
            </a:endParaRPr>
          </a:p>
          <a:p>
            <a:pPr marL="461963" lvl="1" indent="-230188"/>
            <a:endParaRPr lang="en-US" i="1" dirty="0"/>
          </a:p>
          <a:p>
            <a:pPr marL="509588" lvl="1" indent="-277813"/>
            <a:endParaRPr lang="en-US" sz="2800" dirty="0"/>
          </a:p>
          <a:p>
            <a:pPr lvl="1"/>
            <a:endParaRPr lang="en-US" sz="2600" dirty="0"/>
          </a:p>
          <a:p>
            <a:endParaRPr lang="en-US" dirty="0"/>
          </a:p>
        </p:txBody>
      </p:sp>
    </p:spTree>
    <p:extLst>
      <p:ext uri="{BB962C8B-B14F-4D97-AF65-F5344CB8AC3E}">
        <p14:creationId xmlns:p14="http://schemas.microsoft.com/office/powerpoint/2010/main" val="70297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306</TotalTime>
  <Words>791</Words>
  <Application>Microsoft Office PowerPoint</Application>
  <PresentationFormat>On-screen Show (4:3)</PresentationFormat>
  <Paragraphs>83</Paragraphs>
  <Slides>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Baskerville Old Face</vt:lpstr>
      <vt:lpstr>Mangal</vt:lpstr>
      <vt:lpstr>Wingdings</vt:lpstr>
      <vt:lpstr>Calibri Light</vt:lpstr>
      <vt:lpstr>Arial Rounded MT Bold</vt:lpstr>
      <vt:lpstr>Calibri</vt:lpstr>
      <vt:lpstr>Office Theme</vt:lpstr>
      <vt:lpstr>A C T S</vt:lpstr>
      <vt:lpstr>Repent, so that…</vt:lpstr>
      <vt:lpstr>Peter &amp; John Arrested Acts 4:1-4</vt:lpstr>
      <vt:lpstr>Peter &amp; John Tried Acts 4:5-22</vt:lpstr>
      <vt:lpstr>Peter &amp; John Tried Acts 4:5-22</vt:lpstr>
      <vt:lpstr>Peter &amp; John Tried Acts 4:5-22</vt:lpstr>
      <vt:lpstr>Peter &amp; John Tried Acts 4:5-22</vt:lpstr>
      <vt:lpstr>A Powerful Prayer for Boldness Acts 4:23-31</vt:lpstr>
      <vt:lpstr>The Disciples Share their Possessions (Acts 4:32-35)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Eastside Enlightener</dc:creator>
  <cp:lastModifiedBy>Eastside Enlightener</cp:lastModifiedBy>
  <cp:revision>32</cp:revision>
  <dcterms:created xsi:type="dcterms:W3CDTF">2017-02-28T16:48:13Z</dcterms:created>
  <dcterms:modified xsi:type="dcterms:W3CDTF">2017-03-18T14:49:32Z</dcterms:modified>
</cp:coreProperties>
</file>