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7" r:id="rId2"/>
    <p:sldId id="271" r:id="rId3"/>
    <p:sldId id="272" r:id="rId4"/>
    <p:sldId id="273" r:id="rId5"/>
    <p:sldId id="274" r:id="rId6"/>
    <p:sldId id="275" r:id="rId7"/>
    <p:sldId id="276" r:id="rId8"/>
    <p:sldId id="277" r:id="rId9"/>
    <p:sldId id="278" r:id="rId10"/>
  </p:sldIdLst>
  <p:sldSz cx="9144000" cy="6858000" type="screen4x3"/>
  <p:notesSz cx="7010400" cy="9296400"/>
  <p:embeddedFontLst>
    <p:embeddedFont>
      <p:font typeface="Baskerville Old Face" panose="02020602080505020303" pitchFamily="18" charset="0"/>
      <p:regular r:id="rId13"/>
    </p:embeddedFont>
    <p:embeddedFont>
      <p:font typeface="Calibri Light" panose="020F0302020204030204" pitchFamily="34" charset="0"/>
      <p:regular r:id="rId14"/>
      <p:italic r:id="rId15"/>
    </p:embeddedFont>
    <p:embeddedFont>
      <p:font typeface="Arial Rounded MT Bold" panose="020F0704030504030204" pitchFamily="3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7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282489-4EA9-4DD5-A804-DD1B28DA93B0}" type="datetimeFigureOut">
              <a:rPr lang="en-US" smtClean="0"/>
              <a:t>3/21/2017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E222CC-4312-4487-8E30-D4BA8AB12F59}" type="datetimeFigureOut">
              <a:rPr lang="en-US"/>
              <a:t>3/21/2017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a:t>1</a:t>
            </a:fld>
            <a:endParaRPr lang="en-US"/>
          </a:p>
        </p:txBody>
      </p:sp>
    </p:spTree>
    <p:extLst>
      <p:ext uri="{BB962C8B-B14F-4D97-AF65-F5344CB8AC3E}">
        <p14:creationId xmlns:p14="http://schemas.microsoft.com/office/powerpoint/2010/main" val="196821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3/21/2017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7"/>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ible open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5455">
            <a:off x="490167" y="3129703"/>
            <a:ext cx="5464167" cy="26149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417017" y="3076575"/>
            <a:ext cx="3578860" cy="3052762"/>
          </a:xfrm>
        </p:spPr>
        <p:txBody>
          <a:bodyPr vert="horz" lIns="91440" tIns="45720" rIns="91440" bIns="45720" rtlCol="0" anchor="t">
            <a:normAutofit/>
          </a:bodyPr>
          <a:lstStyle/>
          <a:p>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Go Tell	   </a:t>
            </a:r>
          </a:p>
          <a:p>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   the Good</a:t>
            </a:r>
          </a:p>
          <a:p>
            <a:pPr algn="l"/>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    News</a:t>
            </a:r>
            <a:r>
              <a:rPr lang="en-US" sz="4800"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a:t>
            </a:r>
          </a:p>
        </p:txBody>
      </p:sp>
      <p:sp>
        <p:nvSpPr>
          <p:cNvPr id="7" name="Subtitle 4"/>
          <p:cNvSpPr txBox="1">
            <a:spLocks/>
          </p:cNvSpPr>
          <p:nvPr/>
        </p:nvSpPr>
        <p:spPr>
          <a:xfrm>
            <a:off x="1526406" y="6013691"/>
            <a:ext cx="6091187" cy="562873"/>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3A1D00"/>
                </a:solidFill>
                <a:effectLst>
                  <a:outerShdw blurRad="50800" dist="38100" dir="2700000" algn="tl" rotWithShape="0">
                    <a:prstClr val="black">
                      <a:alpha val="40000"/>
                    </a:prstClr>
                  </a:outerShdw>
                </a:effectLst>
                <a:latin typeface="Baskerville Old Face"/>
              </a:rPr>
              <a:t>Lesson 6  </a:t>
            </a:r>
            <a:r>
              <a:rPr lang="en-US" sz="3600" dirty="0">
                <a:solidFill>
                  <a:srgbClr val="3A1D00"/>
                </a:solidFill>
                <a:latin typeface="Baskerville Old Face"/>
                <a:sym typeface="Wingdings" panose="05000000000000000000" pitchFamily="2" charset="2"/>
              </a:rPr>
              <a:t>  </a:t>
            </a:r>
            <a:r>
              <a:rPr lang="en-US" sz="3600" b="1" dirty="0">
                <a:solidFill>
                  <a:srgbClr val="3A1D00"/>
                </a:solidFill>
                <a:effectLst>
                  <a:outerShdw blurRad="50800" dist="38100" dir="2700000" algn="tl" rotWithShape="0">
                    <a:prstClr val="black">
                      <a:alpha val="40000"/>
                    </a:prstClr>
                  </a:outerShdw>
                </a:effectLst>
                <a:latin typeface="Baskerville Old Face"/>
              </a:rPr>
              <a:t>Acts 5:1—6:6 </a:t>
            </a:r>
            <a:endParaRPr lang="en-US" sz="3600" dirty="0">
              <a:solidFill>
                <a:srgbClr val="3A1D00"/>
              </a:solidFill>
              <a:effectLst>
                <a:outerShdw blurRad="50800" dist="38100" dir="2700000" algn="tl" rotWithShape="0">
                  <a:prstClr val="black">
                    <a:alpha val="40000"/>
                  </a:prstClr>
                </a:outerShdw>
              </a:effectLst>
              <a:latin typeface="Baskerville Old Face"/>
            </a:endParaRP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a:bodyPr>
          <a:lstStyle/>
          <a:p>
            <a:r>
              <a:rPr lang="en-US" b="1" dirty="0">
                <a:latin typeface="Arial Rounded MT Bold" panose="020F0704030504030204" pitchFamily="34" charset="0"/>
              </a:rPr>
              <a:t>The Disciples Share their Possessions </a:t>
            </a:r>
            <a:r>
              <a:rPr lang="en-US" sz="3200" b="1" dirty="0">
                <a:latin typeface="Arial Rounded MT Bold" panose="020F0704030504030204" pitchFamily="34" charset="0"/>
              </a:rPr>
              <a:t>(Acts 4:32-35)</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301595" cy="5341667"/>
          </a:xfrm>
        </p:spPr>
        <p:txBody>
          <a:bodyPr>
            <a:normAutofit fontScale="92500" lnSpcReduction="10000"/>
          </a:bodyPr>
          <a:lstStyle/>
          <a:p>
            <a:pPr>
              <a:spcBef>
                <a:spcPts val="600"/>
              </a:spcBef>
            </a:pPr>
            <a:r>
              <a:rPr lang="en-US" sz="3600" b="1" dirty="0"/>
              <a:t>The believers were of “one heart”</a:t>
            </a:r>
          </a:p>
          <a:p>
            <a:pPr>
              <a:spcBef>
                <a:spcPts val="600"/>
              </a:spcBef>
            </a:pPr>
            <a:r>
              <a:rPr lang="en-US" sz="3200" b="1" dirty="0"/>
              <a:t>With great power the apostles gave witness to the resurrection of the Lord Jesus. </a:t>
            </a:r>
          </a:p>
          <a:p>
            <a:pPr>
              <a:spcBef>
                <a:spcPts val="600"/>
              </a:spcBef>
            </a:pPr>
            <a:r>
              <a:rPr lang="en-US" sz="3200" b="1" dirty="0"/>
              <a:t>The disciples continued to share their possessions as anyone had need </a:t>
            </a:r>
            <a:r>
              <a:rPr lang="en-US" sz="3200" dirty="0"/>
              <a:t>(cf. Acts 2:44-45)</a:t>
            </a:r>
          </a:p>
          <a:p>
            <a:pPr marL="569913" lvl="1" indent="-284163"/>
            <a:r>
              <a:rPr lang="en-US" sz="2800" i="1" dirty="0">
                <a:solidFill>
                  <a:srgbClr val="C00000"/>
                </a:solidFill>
                <a:effectLst>
                  <a:outerShdw blurRad="38100" dist="38100" dir="2700000" algn="tl">
                    <a:srgbClr val="000000">
                      <a:alpha val="43137"/>
                    </a:srgbClr>
                  </a:outerShdw>
                </a:effectLst>
              </a:rPr>
              <a:t>What special circumstance in the early church had resulted in many being in need? (Acts 2:5, 41)</a:t>
            </a:r>
          </a:p>
          <a:p>
            <a:pPr marL="569913" lvl="1" indent="-284163"/>
            <a:r>
              <a:rPr lang="en-US" sz="2800" i="1" dirty="0">
                <a:solidFill>
                  <a:srgbClr val="C00000"/>
                </a:solidFill>
                <a:effectLst>
                  <a:outerShdw blurRad="38100" dist="38100" dir="2700000" algn="tl">
                    <a:srgbClr val="000000">
                      <a:alpha val="43137"/>
                    </a:srgbClr>
                  </a:outerShdw>
                </a:effectLst>
              </a:rPr>
              <a:t>How does the situation change by Acts 6? </a:t>
            </a:r>
          </a:p>
          <a:p>
            <a:pPr marL="569913" lvl="1" indent="-284163"/>
            <a:r>
              <a:rPr lang="en-US" sz="2800" i="1" dirty="0">
                <a:solidFill>
                  <a:srgbClr val="C00000"/>
                </a:solidFill>
                <a:effectLst>
                  <a:outerShdw blurRad="38100" dist="38100" dir="2700000" algn="tl">
                    <a:srgbClr val="000000">
                      <a:alpha val="43137"/>
                    </a:srgbClr>
                  </a:outerShdw>
                </a:effectLst>
              </a:rPr>
              <a:t>Throughout the New Testament, we see disciples being taught to give up possessions to meet “urgent needs” (Luke 12:33-34; Titus 3:14), but there is no indication that this was done as a matter of course in the absence of such needs.</a:t>
            </a:r>
          </a:p>
          <a:p>
            <a:pPr marL="569913" lvl="1" indent="-284163"/>
            <a:r>
              <a:rPr lang="en-US" sz="2800" i="1" dirty="0" err="1">
                <a:solidFill>
                  <a:srgbClr val="C00000"/>
                </a:solidFill>
                <a:effectLst>
                  <a:outerShdw blurRad="38100" dist="38100" dir="2700000" algn="tl">
                    <a:srgbClr val="000000">
                      <a:alpha val="43137"/>
                    </a:srgbClr>
                  </a:outerShdw>
                </a:effectLst>
              </a:rPr>
              <a:t>Joses</a:t>
            </a:r>
            <a:r>
              <a:rPr lang="en-US" sz="2800" i="1" dirty="0">
                <a:solidFill>
                  <a:srgbClr val="C00000"/>
                </a:solidFill>
                <a:effectLst>
                  <a:outerShdw blurRad="38100" dist="38100" dir="2700000" algn="tl">
                    <a:srgbClr val="000000">
                      <a:alpha val="43137"/>
                    </a:srgbClr>
                  </a:outerShdw>
                </a:effectLst>
              </a:rPr>
              <a:t> (Barnabas) was an exemplary giver! </a:t>
            </a: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7029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a:bodyPr>
          <a:lstStyle/>
          <a:p>
            <a:r>
              <a:rPr lang="en-US" b="1" dirty="0">
                <a:latin typeface="Arial Rounded MT Bold" panose="020F0704030504030204" pitchFamily="34" charset="0"/>
              </a:rPr>
              <a:t>Ananias &amp; </a:t>
            </a:r>
            <a:r>
              <a:rPr lang="en-US" b="1" dirty="0" err="1">
                <a:latin typeface="Arial Rounded MT Bold" panose="020F0704030504030204" pitchFamily="34" charset="0"/>
              </a:rPr>
              <a:t>Sapphira</a:t>
            </a:r>
            <a:br>
              <a:rPr lang="en-US" b="1" dirty="0">
                <a:latin typeface="Arial Rounded MT Bold" panose="020F0704030504030204" pitchFamily="34" charset="0"/>
              </a:rPr>
            </a:br>
            <a:r>
              <a:rPr lang="en-US" sz="3200" b="1" dirty="0">
                <a:latin typeface="Arial Rounded MT Bold" panose="020F0704030504030204" pitchFamily="34" charset="0"/>
              </a:rPr>
              <a:t>(Acts 5:1-11)</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390223" cy="5341667"/>
          </a:xfrm>
        </p:spPr>
        <p:txBody>
          <a:bodyPr>
            <a:normAutofit/>
          </a:bodyPr>
          <a:lstStyle/>
          <a:p>
            <a:pPr>
              <a:spcBef>
                <a:spcPts val="600"/>
              </a:spcBef>
            </a:pPr>
            <a:r>
              <a:rPr lang="en-US" sz="3600" b="1" dirty="0"/>
              <a:t>Ananias &amp; </a:t>
            </a:r>
            <a:r>
              <a:rPr lang="en-US" sz="3600" b="1" dirty="0" err="1"/>
              <a:t>Sapphira</a:t>
            </a:r>
            <a:r>
              <a:rPr lang="en-US" sz="3600" b="1" dirty="0"/>
              <a:t> sold a possession but kept back part of the proceeds.</a:t>
            </a:r>
          </a:p>
          <a:p>
            <a:pPr>
              <a:spcBef>
                <a:spcPts val="600"/>
              </a:spcBef>
            </a:pPr>
            <a:r>
              <a:rPr lang="en-US" sz="3600" b="1" dirty="0"/>
              <a:t>They had lied to the Holy Spirit (God).</a:t>
            </a:r>
            <a:endParaRPr lang="en-US" sz="3200" i="1" dirty="0">
              <a:solidFill>
                <a:srgbClr val="C00000"/>
              </a:solidFill>
              <a:effectLst>
                <a:outerShdw blurRad="38100" dist="38100" dir="2700000" algn="tl">
                  <a:srgbClr val="000000">
                    <a:alpha val="43137"/>
                  </a:srgbClr>
                </a:outerShdw>
              </a:effectLst>
            </a:endParaRPr>
          </a:p>
          <a:p>
            <a:pPr marL="509588" lvl="1" indent="-220663">
              <a:spcBef>
                <a:spcPts val="600"/>
              </a:spcBef>
            </a:pPr>
            <a:r>
              <a:rPr lang="en-US" sz="3200" b="1" i="1" dirty="0">
                <a:solidFill>
                  <a:srgbClr val="C00000"/>
                </a:solidFill>
                <a:effectLst>
                  <a:outerShdw blurRad="38100" dist="38100" dir="2700000" algn="tl">
                    <a:srgbClr val="000000">
                      <a:alpha val="43137"/>
                    </a:srgbClr>
                  </a:outerShdw>
                </a:effectLst>
              </a:rPr>
              <a:t>Did they have the right do what they wished with their property?</a:t>
            </a:r>
          </a:p>
          <a:p>
            <a:pPr marL="509588" lvl="1" indent="-220663">
              <a:spcBef>
                <a:spcPts val="600"/>
              </a:spcBef>
            </a:pPr>
            <a:r>
              <a:rPr lang="en-US" sz="3200" b="1" i="1" dirty="0">
                <a:solidFill>
                  <a:srgbClr val="C00000"/>
                </a:solidFill>
                <a:effectLst>
                  <a:outerShdw blurRad="38100" dist="38100" dir="2700000" algn="tl">
                    <a:srgbClr val="000000">
                      <a:alpha val="43137"/>
                    </a:srgbClr>
                  </a:outerShdw>
                </a:effectLst>
              </a:rPr>
              <a:t>What motivated this deception on their part?</a:t>
            </a:r>
          </a:p>
          <a:p>
            <a:pPr marL="284163" indent="-284163">
              <a:spcBef>
                <a:spcPts val="600"/>
              </a:spcBef>
            </a:pPr>
            <a:r>
              <a:rPr lang="en-US" sz="3600" b="1" dirty="0"/>
              <a:t>When both Ananias and </a:t>
            </a:r>
            <a:r>
              <a:rPr lang="en-US" sz="3600" b="1" dirty="0" err="1"/>
              <a:t>Sapphira</a:t>
            </a:r>
            <a:r>
              <a:rPr lang="en-US" sz="3600" b="1" dirty="0"/>
              <a:t> die for their lie, how does the church react?</a:t>
            </a:r>
          </a:p>
          <a:p>
            <a:pPr marL="52388" indent="-220663">
              <a:spcBef>
                <a:spcPts val="600"/>
              </a:spcBef>
            </a:pPr>
            <a:endParaRPr lang="en-US" sz="3600" i="1" dirty="0">
              <a:solidFill>
                <a:srgbClr val="C00000"/>
              </a:solidFill>
              <a:effectLst>
                <a:outerShdw blurRad="38100" dist="38100" dir="2700000" algn="tl">
                  <a:srgbClr val="000000">
                    <a:alpha val="43137"/>
                  </a:srgbClr>
                </a:outerShdw>
              </a:effectLst>
            </a:endParaRP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12972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81" y="211756"/>
            <a:ext cx="8749364" cy="4521417"/>
          </a:xfrm>
        </p:spPr>
        <p:txBody>
          <a:bodyPr/>
          <a:lstStyle/>
          <a:p>
            <a:pPr marL="0" indent="0">
              <a:buNone/>
            </a:pPr>
            <a:r>
              <a:rPr lang="en-US" sz="3600" dirty="0">
                <a:latin typeface="Arial Rounded MT Bold" panose="020F0704030504030204" pitchFamily="34" charset="0"/>
              </a:rPr>
              <a:t>The Apostles Continue their Work              </a:t>
            </a:r>
            <a:r>
              <a:rPr lang="en-US" dirty="0">
                <a:latin typeface="Arial Rounded MT Bold" panose="020F0704030504030204" pitchFamily="34" charset="0"/>
              </a:rPr>
              <a:t>(Acts 5:12-16)</a:t>
            </a:r>
            <a:endParaRPr lang="en-US" sz="3200" dirty="0">
              <a:latin typeface="Arial Rounded MT Bold" panose="020F0704030504030204" pitchFamily="34" charset="0"/>
            </a:endParaRPr>
          </a:p>
          <a:p>
            <a:pPr>
              <a:spcBef>
                <a:spcPts val="0"/>
              </a:spcBef>
            </a:pPr>
            <a:r>
              <a:rPr lang="en-US" dirty="0"/>
              <a:t>The disciples are together on Solomon’s porch.</a:t>
            </a:r>
          </a:p>
          <a:p>
            <a:pPr>
              <a:spcBef>
                <a:spcPts val="0"/>
              </a:spcBef>
            </a:pPr>
            <a:r>
              <a:rPr lang="en-US" b="1" dirty="0"/>
              <a:t>The apostles </a:t>
            </a:r>
            <a:r>
              <a:rPr lang="en-US" dirty="0"/>
              <a:t>continue to perform many miracles, attracting people from other Judean cities </a:t>
            </a:r>
            <a:r>
              <a:rPr lang="en-US" sz="2400" dirty="0"/>
              <a:t>(2:43; 3:6-9; 4:33)</a:t>
            </a:r>
            <a:endParaRPr lang="en-US" dirty="0"/>
          </a:p>
          <a:p>
            <a:pPr>
              <a:spcBef>
                <a:spcPts val="0"/>
              </a:spcBef>
            </a:pPr>
            <a:r>
              <a:rPr lang="en-US" dirty="0"/>
              <a:t>Although none of the “rest” dared join them, the saints were highly esteemed by the people.  Multitudes of believers were added to the Lord.</a:t>
            </a:r>
          </a:p>
          <a:p>
            <a:endParaRPr lang="en-US" dirty="0"/>
          </a:p>
        </p:txBody>
      </p:sp>
      <p:pic>
        <p:nvPicPr>
          <p:cNvPr id="4" name="Picture 3"/>
          <p:cNvPicPr>
            <a:picLocks noChangeAspect="1"/>
          </p:cNvPicPr>
          <p:nvPr/>
        </p:nvPicPr>
        <p:blipFill>
          <a:blip r:embed="rId2"/>
          <a:stretch>
            <a:fillRect/>
          </a:stretch>
        </p:blipFill>
        <p:spPr>
          <a:xfrm>
            <a:off x="0" y="3527659"/>
            <a:ext cx="9144000" cy="3330341"/>
          </a:xfrm>
          <a:prstGeom prst="rect">
            <a:avLst/>
          </a:prstGeom>
        </p:spPr>
      </p:pic>
    </p:spTree>
    <p:extLst>
      <p:ext uri="{BB962C8B-B14F-4D97-AF65-F5344CB8AC3E}">
        <p14:creationId xmlns:p14="http://schemas.microsoft.com/office/powerpoint/2010/main" val="5743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a:bodyPr>
          <a:lstStyle/>
          <a:p>
            <a:r>
              <a:rPr lang="en-US" b="1" dirty="0">
                <a:latin typeface="Arial Rounded MT Bold" panose="020F0704030504030204" pitchFamily="34" charset="0"/>
              </a:rPr>
              <a:t>The Apostles are Arrested</a:t>
            </a:r>
            <a:br>
              <a:rPr lang="en-US" b="1" dirty="0">
                <a:latin typeface="Arial Rounded MT Bold" panose="020F0704030504030204" pitchFamily="34" charset="0"/>
              </a:rPr>
            </a:br>
            <a:r>
              <a:rPr lang="en-US" sz="3200" b="1" dirty="0">
                <a:latin typeface="Arial Rounded MT Bold" panose="020F0704030504030204" pitchFamily="34" charset="0"/>
              </a:rPr>
              <a:t>(Acts 5:17-42)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390223" cy="5341667"/>
          </a:xfrm>
        </p:spPr>
        <p:txBody>
          <a:bodyPr>
            <a:normAutofit lnSpcReduction="10000"/>
          </a:bodyPr>
          <a:lstStyle/>
          <a:p>
            <a:pPr>
              <a:spcBef>
                <a:spcPts val="600"/>
              </a:spcBef>
            </a:pPr>
            <a:r>
              <a:rPr lang="en-US" sz="3200" b="1" dirty="0"/>
              <a:t>The High Priest and Sadducees have the apostles imprisoned.</a:t>
            </a:r>
          </a:p>
          <a:p>
            <a:pPr>
              <a:spcBef>
                <a:spcPts val="600"/>
              </a:spcBef>
            </a:pPr>
            <a:r>
              <a:rPr lang="en-US" sz="3200" b="1" dirty="0"/>
              <a:t>An angel frees the apostles at night.</a:t>
            </a:r>
          </a:p>
          <a:p>
            <a:pPr marL="509588" lvl="1" indent="-277813">
              <a:spcBef>
                <a:spcPts val="600"/>
              </a:spcBef>
            </a:pPr>
            <a:r>
              <a:rPr lang="en-US" sz="2800" i="1" dirty="0">
                <a:solidFill>
                  <a:srgbClr val="C00000"/>
                </a:solidFill>
                <a:effectLst>
                  <a:outerShdw blurRad="38100" dist="38100" dir="2700000" algn="tl">
                    <a:srgbClr val="000000">
                      <a:alpha val="43137"/>
                    </a:srgbClr>
                  </a:outerShdw>
                </a:effectLst>
              </a:rPr>
              <a:t>What does he command them to do?</a:t>
            </a:r>
          </a:p>
          <a:p>
            <a:pPr marL="509588" lvl="1" indent="-277813">
              <a:spcBef>
                <a:spcPts val="600"/>
              </a:spcBef>
            </a:pPr>
            <a:r>
              <a:rPr lang="en-US" sz="2800" i="1" dirty="0">
                <a:solidFill>
                  <a:srgbClr val="C00000"/>
                </a:solidFill>
                <a:effectLst>
                  <a:outerShdw blurRad="38100" dist="38100" dir="2700000" algn="tl">
                    <a:srgbClr val="000000">
                      <a:alpha val="43137"/>
                    </a:srgbClr>
                  </a:outerShdw>
                </a:effectLst>
              </a:rPr>
              <a:t>When do they do it?</a:t>
            </a:r>
          </a:p>
          <a:p>
            <a:pPr marL="509588" lvl="1" indent="-277813">
              <a:spcBef>
                <a:spcPts val="600"/>
              </a:spcBef>
            </a:pPr>
            <a:r>
              <a:rPr lang="en-US" sz="2800" i="1" dirty="0">
                <a:solidFill>
                  <a:srgbClr val="C00000"/>
                </a:solidFill>
                <a:effectLst>
                  <a:outerShdw blurRad="38100" dist="38100" dir="2700000" algn="tl">
                    <a:srgbClr val="000000">
                      <a:alpha val="43137"/>
                    </a:srgbClr>
                  </a:outerShdw>
                </a:effectLst>
              </a:rPr>
              <a:t>What surprise does the Jewish council get when they send officers to bring the apostles for trial?</a:t>
            </a:r>
          </a:p>
          <a:p>
            <a:pPr marL="509588" lvl="1" indent="-277813">
              <a:spcBef>
                <a:spcPts val="600"/>
              </a:spcBef>
            </a:pPr>
            <a:r>
              <a:rPr lang="en-US" sz="2800" i="1" dirty="0">
                <a:solidFill>
                  <a:srgbClr val="C00000"/>
                </a:solidFill>
                <a:effectLst>
                  <a:outerShdw blurRad="38100" dist="38100" dir="2700000" algn="tl">
                    <a:srgbClr val="000000">
                      <a:alpha val="43137"/>
                    </a:srgbClr>
                  </a:outerShdw>
                </a:effectLst>
              </a:rPr>
              <a:t>When the apostles were found in the temple, why did the arresting officers bring them without violence?</a:t>
            </a:r>
          </a:p>
          <a:p>
            <a:pPr marL="231775" indent="-231775">
              <a:spcBef>
                <a:spcPts val="600"/>
              </a:spcBef>
            </a:pPr>
            <a:r>
              <a:rPr lang="en-US" sz="3200" b="1" dirty="0"/>
              <a:t>The high priest accuses the apostles of filling Jerusalem with their doctrine and intending to bring Jesus’ blood on the Jews (Matt. 27:25)</a:t>
            </a:r>
          </a:p>
          <a:p>
            <a:pPr marL="52388" indent="-220663">
              <a:spcBef>
                <a:spcPts val="600"/>
              </a:spcBef>
            </a:pPr>
            <a:endParaRPr lang="en-US" sz="3600" b="1" dirty="0"/>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5183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1"/>
            <a:ext cx="7886700" cy="1060514"/>
          </a:xfrm>
        </p:spPr>
        <p:txBody>
          <a:bodyPr>
            <a:normAutofit fontScale="90000"/>
          </a:bodyPr>
          <a:lstStyle/>
          <a:p>
            <a:r>
              <a:rPr lang="en-US" b="1" dirty="0">
                <a:latin typeface="Arial Rounded MT Bold" panose="020F0704030504030204" pitchFamily="34" charset="0"/>
              </a:rPr>
              <a:t>The Apostles are Arrested</a:t>
            </a:r>
            <a:br>
              <a:rPr lang="en-US" b="1" dirty="0">
                <a:latin typeface="Arial Rounded MT Bold" panose="020F0704030504030204" pitchFamily="34" charset="0"/>
              </a:rPr>
            </a:br>
            <a:r>
              <a:rPr lang="en-US" sz="3200" b="1" dirty="0">
                <a:latin typeface="Arial Rounded MT Bold" panose="020F0704030504030204" pitchFamily="34" charset="0"/>
              </a:rPr>
              <a:t>(Acts 5:17-42)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50" y="1251285"/>
            <a:ext cx="8188092" cy="5707781"/>
          </a:xfrm>
        </p:spPr>
        <p:txBody>
          <a:bodyPr>
            <a:normAutofit lnSpcReduction="10000"/>
          </a:bodyPr>
          <a:lstStyle/>
          <a:p>
            <a:pPr>
              <a:spcBef>
                <a:spcPts val="600"/>
              </a:spcBef>
            </a:pPr>
            <a:r>
              <a:rPr lang="en-US" sz="3200" b="1" dirty="0"/>
              <a:t>Peter responds to the charges:</a:t>
            </a:r>
          </a:p>
          <a:p>
            <a:pPr marL="509588" lvl="1" indent="-277813">
              <a:spcBef>
                <a:spcPts val="600"/>
              </a:spcBef>
            </a:pPr>
            <a:r>
              <a:rPr lang="en-US" sz="2800" dirty="0">
                <a:effectLst>
                  <a:outerShdw blurRad="38100" dist="38100" dir="2700000" algn="tl">
                    <a:srgbClr val="000000">
                      <a:alpha val="43137"/>
                    </a:srgbClr>
                  </a:outerShdw>
                </a:effectLst>
              </a:rPr>
              <a:t>“We ought to obey God rather than men.”</a:t>
            </a:r>
          </a:p>
          <a:p>
            <a:pPr marL="509588" lvl="1" indent="-277813">
              <a:spcBef>
                <a:spcPts val="600"/>
              </a:spcBef>
            </a:pPr>
            <a:r>
              <a:rPr lang="en-US" sz="2800" dirty="0">
                <a:effectLst>
                  <a:outerShdw blurRad="38100" dist="38100" dir="2700000" algn="tl">
                    <a:srgbClr val="000000">
                      <a:alpha val="43137"/>
                    </a:srgbClr>
                  </a:outerShdw>
                </a:effectLst>
              </a:rPr>
              <a:t>You murdered Jesus, but God raised Him.</a:t>
            </a:r>
          </a:p>
          <a:p>
            <a:pPr marL="509588" lvl="1" indent="-277813">
              <a:spcBef>
                <a:spcPts val="600"/>
              </a:spcBef>
            </a:pPr>
            <a:r>
              <a:rPr lang="en-US" sz="2800" dirty="0">
                <a:effectLst>
                  <a:outerShdw blurRad="38100" dist="38100" dir="2700000" algn="tl">
                    <a:srgbClr val="000000">
                      <a:alpha val="43137"/>
                    </a:srgbClr>
                  </a:outerShdw>
                </a:effectLst>
              </a:rPr>
              <a:t>God exalted Jesus to be Prince and Savior – enabling Israel to repent and be forgiven.</a:t>
            </a:r>
          </a:p>
          <a:p>
            <a:pPr marL="509588" lvl="1" indent="-277813">
              <a:spcBef>
                <a:spcPts val="600"/>
              </a:spcBef>
            </a:pPr>
            <a:r>
              <a:rPr lang="en-US" sz="2800" dirty="0">
                <a:effectLst>
                  <a:outerShdw blurRad="38100" dist="38100" dir="2700000" algn="tl">
                    <a:srgbClr val="000000">
                      <a:alpha val="43137"/>
                    </a:srgbClr>
                  </a:outerShdw>
                </a:effectLst>
              </a:rPr>
              <a:t>The apostles and the Holy Spirit are witnesses.</a:t>
            </a:r>
          </a:p>
          <a:p>
            <a:pPr marL="52388" indent="-277813">
              <a:spcBef>
                <a:spcPts val="600"/>
              </a:spcBef>
            </a:pPr>
            <a:r>
              <a:rPr lang="en-US" sz="3200" b="1" dirty="0"/>
              <a:t>The reaction of the council</a:t>
            </a:r>
          </a:p>
          <a:p>
            <a:pPr marL="509588" lvl="1" indent="-277813">
              <a:spcBef>
                <a:spcPts val="600"/>
              </a:spcBef>
            </a:pPr>
            <a:r>
              <a:rPr lang="en-US" sz="2800" dirty="0">
                <a:effectLst>
                  <a:outerShdw blurRad="38100" dist="38100" dir="2700000" algn="tl">
                    <a:srgbClr val="000000">
                      <a:alpha val="43137"/>
                    </a:srgbClr>
                  </a:outerShdw>
                </a:effectLst>
              </a:rPr>
              <a:t>They were furious and plotted to kill the apostles.</a:t>
            </a:r>
          </a:p>
          <a:p>
            <a:pPr marL="231775" lvl="1" indent="0">
              <a:spcBef>
                <a:spcPts val="600"/>
              </a:spcBef>
              <a:buNone/>
            </a:pPr>
            <a:r>
              <a:rPr lang="en-US" sz="2800" i="1" dirty="0">
                <a:solidFill>
                  <a:srgbClr val="C00000"/>
                </a:solidFill>
                <a:effectLst>
                  <a:outerShdw blurRad="38100" dist="38100" dir="2700000" algn="tl">
                    <a:srgbClr val="000000">
                      <a:alpha val="43137"/>
                    </a:srgbClr>
                  </a:outerShdw>
                </a:effectLst>
              </a:rPr>
              <a:t>   What motivated this reaction?</a:t>
            </a:r>
            <a:endParaRPr lang="en-US" sz="2800" b="1" dirty="0"/>
          </a:p>
          <a:p>
            <a:pPr marL="52388" indent="-220663">
              <a:spcBef>
                <a:spcPts val="600"/>
              </a:spcBef>
            </a:pPr>
            <a:r>
              <a:rPr lang="en-US" sz="3200" b="1" dirty="0"/>
              <a:t>Gamaliel counsels restraint and caution.</a:t>
            </a:r>
          </a:p>
          <a:p>
            <a:pPr marL="509588" lvl="1" indent="-220663">
              <a:spcBef>
                <a:spcPts val="600"/>
              </a:spcBef>
            </a:pPr>
            <a:r>
              <a:rPr lang="en-US" sz="2800" dirty="0">
                <a:effectLst>
                  <a:outerShdw blurRad="38100" dist="38100" dir="2700000" algn="tl">
                    <a:srgbClr val="000000">
                      <a:alpha val="43137"/>
                    </a:srgbClr>
                  </a:outerShdw>
                </a:effectLst>
              </a:rPr>
              <a:t>He notes that insurrections led by </a:t>
            </a:r>
            <a:r>
              <a:rPr lang="en-US" sz="2800" dirty="0" err="1">
                <a:effectLst>
                  <a:outerShdw blurRad="38100" dist="38100" dir="2700000" algn="tl">
                    <a:srgbClr val="000000">
                      <a:alpha val="43137"/>
                    </a:srgbClr>
                  </a:outerShdw>
                </a:effectLst>
              </a:rPr>
              <a:t>Theudus</a:t>
            </a:r>
            <a:r>
              <a:rPr lang="en-US" sz="2800" dirty="0">
                <a:effectLst>
                  <a:outerShdw blurRad="38100" dist="38100" dir="2700000" algn="tl">
                    <a:srgbClr val="000000">
                      <a:alpha val="43137"/>
                    </a:srgbClr>
                  </a:outerShdw>
                </a:effectLst>
              </a:rPr>
              <a:t> and Judas of Galilee came to nothing.</a:t>
            </a:r>
          </a:p>
          <a:p>
            <a:pPr marL="509588" lvl="1" indent="-220663">
              <a:spcBef>
                <a:spcPts val="600"/>
              </a:spcBef>
            </a:pPr>
            <a:r>
              <a:rPr lang="en-US" sz="2800" dirty="0">
                <a:effectLst>
                  <a:outerShdw blurRad="38100" dist="38100" dir="2700000" algn="tl">
                    <a:srgbClr val="000000">
                      <a:alpha val="43137"/>
                    </a:srgbClr>
                  </a:outerShdw>
                </a:effectLst>
              </a:rPr>
              <a:t>“If it is of God, you cannot overthrow it.”</a:t>
            </a: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28860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099015"/>
          </a:xfrm>
        </p:spPr>
        <p:txBody>
          <a:bodyPr>
            <a:normAutofit fontScale="90000"/>
          </a:bodyPr>
          <a:lstStyle/>
          <a:p>
            <a:r>
              <a:rPr lang="en-US" b="1" dirty="0">
                <a:latin typeface="Arial Rounded MT Bold" panose="020F0704030504030204" pitchFamily="34" charset="0"/>
              </a:rPr>
              <a:t>The Apostles are Arrested</a:t>
            </a:r>
            <a:br>
              <a:rPr lang="en-US" b="1" dirty="0">
                <a:latin typeface="Arial Rounded MT Bold" panose="020F0704030504030204" pitchFamily="34" charset="0"/>
              </a:rPr>
            </a:br>
            <a:r>
              <a:rPr lang="en-US" sz="3200" b="1" dirty="0">
                <a:latin typeface="Arial Rounded MT Bold" panose="020F0704030504030204" pitchFamily="34" charset="0"/>
              </a:rPr>
              <a:t>(Acts 5:17-42)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289785"/>
            <a:ext cx="8390223" cy="5568215"/>
          </a:xfrm>
        </p:spPr>
        <p:txBody>
          <a:bodyPr>
            <a:normAutofit fontScale="92500" lnSpcReduction="10000"/>
          </a:bodyPr>
          <a:lstStyle/>
          <a:p>
            <a:pPr marL="0" indent="0">
              <a:spcBef>
                <a:spcPts val="600"/>
              </a:spcBef>
              <a:buNone/>
            </a:pPr>
            <a:r>
              <a:rPr lang="en-US" sz="3200" b="1" dirty="0"/>
              <a:t>Gamaliel</a:t>
            </a:r>
            <a:r>
              <a:rPr lang="en-US" dirty="0"/>
              <a:t> is known outside the Bible in the writings of Josephus and in the Jewish Talmud. </a:t>
            </a:r>
          </a:p>
          <a:p>
            <a:pPr marL="288925" indent="-288925">
              <a:spcBef>
                <a:spcPts val="600"/>
              </a:spcBef>
            </a:pPr>
            <a:r>
              <a:rPr lang="en-US" dirty="0">
                <a:effectLst>
                  <a:outerShdw blurRad="38100" dist="38100" dir="2700000" algn="tl">
                    <a:srgbClr val="000000">
                      <a:alpha val="43137"/>
                    </a:srgbClr>
                  </a:outerShdw>
                </a:effectLst>
              </a:rPr>
              <a:t>He is described in Acts 5:34 as Pharisee and a “teacher of the law held in respect by all the people” </a:t>
            </a:r>
          </a:p>
          <a:p>
            <a:pPr marL="288925" indent="-288925">
              <a:spcBef>
                <a:spcPts val="600"/>
              </a:spcBef>
            </a:pPr>
            <a:r>
              <a:rPr lang="en-US" dirty="0">
                <a:effectLst>
                  <a:outerShdw blurRad="38100" dist="38100" dir="2700000" algn="tl">
                    <a:srgbClr val="000000">
                      <a:alpha val="43137"/>
                    </a:srgbClr>
                  </a:outerShdw>
                </a:effectLst>
              </a:rPr>
              <a:t>Acts 22:3 reveals that Saul of Tarsus was one of his pupils.</a:t>
            </a:r>
          </a:p>
          <a:p>
            <a:pPr marL="288925" indent="-288925">
              <a:spcBef>
                <a:spcPts val="600"/>
              </a:spcBef>
            </a:pPr>
            <a:r>
              <a:rPr lang="en-US" dirty="0">
                <a:effectLst>
                  <a:outerShdw blurRad="38100" dist="38100" dir="2700000" algn="tl">
                    <a:srgbClr val="000000">
                      <a:alpha val="43137"/>
                    </a:srgbClr>
                  </a:outerShdw>
                </a:effectLst>
              </a:rPr>
              <a:t>Noted scholar J.B. Lightfoot says, </a:t>
            </a:r>
            <a:r>
              <a:rPr lang="en-US" i="1" dirty="0">
                <a:solidFill>
                  <a:srgbClr val="C00000"/>
                </a:solidFill>
                <a:effectLst>
                  <a:outerShdw blurRad="38100" dist="38100" dir="2700000" algn="tl">
                    <a:srgbClr val="000000">
                      <a:alpha val="43137"/>
                    </a:srgbClr>
                  </a:outerShdw>
                </a:effectLst>
              </a:rPr>
              <a:t>“This was </a:t>
            </a:r>
            <a:r>
              <a:rPr lang="en-US" i="1" dirty="0" err="1">
                <a:solidFill>
                  <a:srgbClr val="C00000"/>
                </a:solidFill>
                <a:effectLst>
                  <a:outerShdw blurRad="38100" dist="38100" dir="2700000" algn="tl">
                    <a:srgbClr val="000000">
                      <a:alpha val="43137"/>
                    </a:srgbClr>
                  </a:outerShdw>
                </a:effectLst>
              </a:rPr>
              <a:t>Rabban</a:t>
            </a:r>
            <a:r>
              <a:rPr lang="en-US" i="1" dirty="0">
                <a:solidFill>
                  <a:srgbClr val="C00000"/>
                </a:solidFill>
                <a:effectLst>
                  <a:outerShdw blurRad="38100" dist="38100" dir="2700000" algn="tl">
                    <a:srgbClr val="000000">
                      <a:alpha val="43137"/>
                    </a:srgbClr>
                  </a:outerShdw>
                </a:effectLst>
              </a:rPr>
              <a:t> Gamaliel the first; commonly, by way of distinction, called </a:t>
            </a:r>
            <a:r>
              <a:rPr lang="en-US" i="1" dirty="0" err="1">
                <a:solidFill>
                  <a:srgbClr val="C00000"/>
                </a:solidFill>
                <a:effectLst>
                  <a:outerShdw blurRad="38100" dist="38100" dir="2700000" algn="tl">
                    <a:srgbClr val="000000">
                      <a:alpha val="43137"/>
                    </a:srgbClr>
                  </a:outerShdw>
                </a:effectLst>
              </a:rPr>
              <a:t>Rabban</a:t>
            </a:r>
            <a:r>
              <a:rPr lang="en-US" i="1" dirty="0">
                <a:solidFill>
                  <a:srgbClr val="C00000"/>
                </a:solidFill>
                <a:effectLst>
                  <a:outerShdw blurRad="38100" dist="38100" dir="2700000" algn="tl">
                    <a:srgbClr val="000000">
                      <a:alpha val="43137"/>
                    </a:srgbClr>
                  </a:outerShdw>
                </a:effectLst>
              </a:rPr>
              <a:t> Gamaliel the elder. He was president of the council after the death of his own father, </a:t>
            </a:r>
            <a:r>
              <a:rPr lang="en-US" i="1" dirty="0" err="1">
                <a:solidFill>
                  <a:srgbClr val="C00000"/>
                </a:solidFill>
                <a:effectLst>
                  <a:outerShdw blurRad="38100" dist="38100" dir="2700000" algn="tl">
                    <a:srgbClr val="000000">
                      <a:alpha val="43137"/>
                    </a:srgbClr>
                  </a:outerShdw>
                </a:effectLst>
              </a:rPr>
              <a:t>Rabban</a:t>
            </a:r>
            <a:r>
              <a:rPr lang="en-US" i="1" dirty="0">
                <a:solidFill>
                  <a:srgbClr val="C00000"/>
                </a:solidFill>
                <a:effectLst>
                  <a:outerShdw blurRad="38100" dist="38100" dir="2700000" algn="tl">
                    <a:srgbClr val="000000">
                      <a:alpha val="43137"/>
                    </a:srgbClr>
                  </a:outerShdw>
                </a:effectLst>
              </a:rPr>
              <a:t> Simeon, who was the son of Hillel…He died eighteen years before the destruction of Jerusalem, his son Simeon succeeding him in the chair, who perished in the ruins of the city.”</a:t>
            </a:r>
          </a:p>
          <a:p>
            <a:pPr marL="288925" indent="-288925">
              <a:spcBef>
                <a:spcPts val="600"/>
              </a:spcBef>
            </a:pPr>
            <a:r>
              <a:rPr lang="en-US" dirty="0">
                <a:effectLst>
                  <a:outerShdw blurRad="38100" dist="38100" dir="2700000" algn="tl">
                    <a:srgbClr val="000000">
                      <a:alpha val="43137"/>
                    </a:srgbClr>
                  </a:outerShdw>
                </a:effectLst>
              </a:rPr>
              <a:t>The Jewish Mishnah records, </a:t>
            </a:r>
            <a:r>
              <a:rPr lang="en-US" i="1" dirty="0">
                <a:solidFill>
                  <a:srgbClr val="C00000"/>
                </a:solidFill>
                <a:effectLst>
                  <a:outerShdw blurRad="38100" dist="38100" dir="2700000" algn="tl">
                    <a:srgbClr val="000000">
                      <a:alpha val="43137"/>
                    </a:srgbClr>
                  </a:outerShdw>
                </a:effectLst>
              </a:rPr>
              <a:t>“Since </a:t>
            </a:r>
            <a:r>
              <a:rPr lang="en-US" i="1" dirty="0" err="1">
                <a:solidFill>
                  <a:srgbClr val="C00000"/>
                </a:solidFill>
                <a:effectLst>
                  <a:outerShdw blurRad="38100" dist="38100" dir="2700000" algn="tl">
                    <a:srgbClr val="000000">
                      <a:alpha val="43137"/>
                    </a:srgbClr>
                  </a:outerShdw>
                </a:effectLst>
              </a:rPr>
              <a:t>Rabban</a:t>
            </a:r>
            <a:r>
              <a:rPr lang="en-US" i="1" dirty="0">
                <a:solidFill>
                  <a:srgbClr val="C00000"/>
                </a:solidFill>
                <a:effectLst>
                  <a:outerShdw blurRad="38100" dist="38100" dir="2700000" algn="tl">
                    <a:srgbClr val="000000">
                      <a:alpha val="43137"/>
                    </a:srgbClr>
                  </a:outerShdw>
                </a:effectLst>
              </a:rPr>
              <a:t> Gamaliel the Elder died, there has been no more reverence for the law, and purity and piety died out at the same time</a:t>
            </a:r>
            <a:r>
              <a:rPr lang="en-US"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a:t>
            </a:r>
            <a:r>
              <a:rPr lang="en-US" sz="2200" dirty="0" err="1">
                <a:effectLst>
                  <a:outerShdw blurRad="38100" dist="38100" dir="2700000" algn="tl">
                    <a:srgbClr val="000000">
                      <a:alpha val="43137"/>
                    </a:srgbClr>
                  </a:outerShdw>
                </a:effectLst>
              </a:rPr>
              <a:t>Sotah</a:t>
            </a:r>
            <a:r>
              <a:rPr lang="en-US" sz="2200" dirty="0">
                <a:effectLst>
                  <a:outerShdw blurRad="38100" dist="38100" dir="2700000" algn="tl">
                    <a:srgbClr val="000000">
                      <a:alpha val="43137"/>
                    </a:srgbClr>
                  </a:outerShdw>
                </a:effectLst>
              </a:rPr>
              <a:t> 15:8)</a:t>
            </a:r>
            <a:endParaRPr lang="en-US"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7419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1"/>
            <a:ext cx="7886700" cy="1060514"/>
          </a:xfrm>
        </p:spPr>
        <p:txBody>
          <a:bodyPr>
            <a:normAutofit fontScale="90000"/>
          </a:bodyPr>
          <a:lstStyle/>
          <a:p>
            <a:r>
              <a:rPr lang="en-US" b="1" dirty="0">
                <a:latin typeface="Arial Rounded MT Bold" panose="020F0704030504030204" pitchFamily="34" charset="0"/>
              </a:rPr>
              <a:t>The Apostles are Arrested</a:t>
            </a:r>
            <a:br>
              <a:rPr lang="en-US" b="1" dirty="0">
                <a:latin typeface="Arial Rounded MT Bold" panose="020F0704030504030204" pitchFamily="34" charset="0"/>
              </a:rPr>
            </a:br>
            <a:r>
              <a:rPr lang="en-US" sz="3200" b="1" dirty="0">
                <a:latin typeface="Arial Rounded MT Bold" panose="020F0704030504030204" pitchFamily="34" charset="0"/>
              </a:rPr>
              <a:t>(Acts 5:17-42)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50" y="1251285"/>
            <a:ext cx="8188092" cy="5707781"/>
          </a:xfrm>
        </p:spPr>
        <p:txBody>
          <a:bodyPr>
            <a:normAutofit/>
          </a:bodyPr>
          <a:lstStyle/>
          <a:p>
            <a:pPr marL="0" lvl="1" indent="0" algn="ctr">
              <a:spcBef>
                <a:spcPts val="600"/>
              </a:spcBef>
              <a:buNone/>
            </a:pPr>
            <a:r>
              <a:rPr lang="en-US" sz="3200" b="1" dirty="0">
                <a:solidFill>
                  <a:srgbClr val="C00000"/>
                </a:solidFill>
                <a:effectLst>
                  <a:outerShdw blurRad="38100" dist="38100" dir="2700000" algn="tl">
                    <a:srgbClr val="000000">
                      <a:alpha val="43137"/>
                    </a:srgbClr>
                  </a:outerShdw>
                </a:effectLst>
              </a:rPr>
              <a:t>What can we learn from the apostles here about sharing the good news?</a:t>
            </a:r>
          </a:p>
          <a:p>
            <a:pPr marL="231775" lvl="1" indent="0">
              <a:spcBef>
                <a:spcPts val="600"/>
              </a:spcBef>
              <a:buNone/>
            </a:pPr>
            <a:endParaRPr lang="en-US" sz="900" dirty="0">
              <a:effectLst>
                <a:outerShdw blurRad="38100" dist="38100" dir="2700000" algn="tl">
                  <a:srgbClr val="000000">
                    <a:alpha val="43137"/>
                  </a:srgbClr>
                </a:outerShdw>
              </a:effectLst>
            </a:endParaRPr>
          </a:p>
          <a:p>
            <a:pPr marL="231775" lvl="1" indent="0" algn="ctr">
              <a:spcBef>
                <a:spcPts val="600"/>
              </a:spcBef>
              <a:buNone/>
            </a:pPr>
            <a:r>
              <a:rPr lang="en-US" sz="3200" i="1" dirty="0">
                <a:effectLst>
                  <a:outerShdw blurRad="38100" dist="38100" dir="2700000" algn="tl">
                    <a:srgbClr val="000000">
                      <a:alpha val="43137"/>
                    </a:srgbClr>
                  </a:outerShdw>
                </a:effectLst>
              </a:rPr>
              <a:t>“…and when they had called for the apostles and beaten them, they commanded that they should not speak in the name of Jesus, and let them go. So they departed from the presence of the council, </a:t>
            </a:r>
            <a:r>
              <a:rPr lang="en-US" sz="3200" b="1" i="1" dirty="0">
                <a:solidFill>
                  <a:srgbClr val="C00000"/>
                </a:solidFill>
                <a:effectLst>
                  <a:outerShdw blurRad="38100" dist="38100" dir="2700000" algn="tl">
                    <a:srgbClr val="000000">
                      <a:alpha val="43137"/>
                    </a:srgbClr>
                  </a:outerShdw>
                </a:effectLst>
              </a:rPr>
              <a:t>rejoicing </a:t>
            </a:r>
            <a:r>
              <a:rPr lang="en-US" sz="3200" i="1" dirty="0">
                <a:effectLst>
                  <a:outerShdw blurRad="38100" dist="38100" dir="2700000" algn="tl">
                    <a:srgbClr val="000000">
                      <a:alpha val="43137"/>
                    </a:srgbClr>
                  </a:outerShdw>
                </a:effectLst>
              </a:rPr>
              <a:t>that they were </a:t>
            </a:r>
            <a:r>
              <a:rPr lang="en-US" sz="3200" b="1" i="1" dirty="0">
                <a:solidFill>
                  <a:srgbClr val="C00000"/>
                </a:solidFill>
                <a:effectLst>
                  <a:outerShdw blurRad="38100" dist="38100" dir="2700000" algn="tl">
                    <a:srgbClr val="000000">
                      <a:alpha val="43137"/>
                    </a:srgbClr>
                  </a:outerShdw>
                </a:effectLst>
              </a:rPr>
              <a:t>counted worthy to suffer </a:t>
            </a:r>
            <a:r>
              <a:rPr lang="en-US" sz="3200" i="1" dirty="0">
                <a:effectLst>
                  <a:outerShdw blurRad="38100" dist="38100" dir="2700000" algn="tl">
                    <a:srgbClr val="000000">
                      <a:alpha val="43137"/>
                    </a:srgbClr>
                  </a:outerShdw>
                </a:effectLst>
              </a:rPr>
              <a:t>shame for His name. And </a:t>
            </a:r>
            <a:r>
              <a:rPr lang="en-US" sz="3200" b="1" i="1" dirty="0">
                <a:solidFill>
                  <a:srgbClr val="C00000"/>
                </a:solidFill>
                <a:effectLst>
                  <a:outerShdw blurRad="38100" dist="38100" dir="2700000" algn="tl">
                    <a:srgbClr val="000000">
                      <a:alpha val="43137"/>
                    </a:srgbClr>
                  </a:outerShdw>
                </a:effectLst>
              </a:rPr>
              <a:t>daily</a:t>
            </a:r>
            <a:r>
              <a:rPr lang="en-US" sz="3200" i="1" dirty="0">
                <a:effectLst>
                  <a:outerShdw blurRad="38100" dist="38100" dir="2700000" algn="tl">
                    <a:srgbClr val="000000">
                      <a:alpha val="43137"/>
                    </a:srgbClr>
                  </a:outerShdw>
                </a:effectLst>
              </a:rPr>
              <a:t> in the temple, and in every house, </a:t>
            </a:r>
            <a:r>
              <a:rPr lang="en-US" sz="3200" b="1" i="1" dirty="0">
                <a:solidFill>
                  <a:srgbClr val="C00000"/>
                </a:solidFill>
                <a:effectLst>
                  <a:outerShdw blurRad="38100" dist="38100" dir="2700000" algn="tl">
                    <a:srgbClr val="000000">
                      <a:alpha val="43137"/>
                    </a:srgbClr>
                  </a:outerShdw>
                </a:effectLst>
              </a:rPr>
              <a:t>they did not cease</a:t>
            </a:r>
            <a:r>
              <a:rPr lang="en-US" sz="3200" i="1" dirty="0">
                <a:effectLst>
                  <a:outerShdw blurRad="38100" dist="38100" dir="2700000" algn="tl">
                    <a:srgbClr val="000000">
                      <a:alpha val="43137"/>
                    </a:srgbClr>
                  </a:outerShdw>
                </a:effectLst>
              </a:rPr>
              <a:t> teaching and preaching Jesus as the Christ.”</a:t>
            </a:r>
            <a:r>
              <a:rPr lang="en-US" sz="2800" dirty="0">
                <a:effectLst>
                  <a:outerShdw blurRad="38100" dist="38100" dir="2700000" algn="tl">
                    <a:srgbClr val="000000">
                      <a:alpha val="43137"/>
                    </a:srgbClr>
                  </a:outerShdw>
                </a:effectLst>
              </a:rPr>
              <a:t> (Acts 5:40-42)</a:t>
            </a:r>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20905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190771"/>
            <a:ext cx="8004711" cy="1578652"/>
          </a:xfrm>
        </p:spPr>
        <p:txBody>
          <a:bodyPr>
            <a:normAutofit fontScale="90000"/>
          </a:bodyPr>
          <a:lstStyle/>
          <a:p>
            <a:r>
              <a:rPr lang="en-US" b="1" dirty="0">
                <a:latin typeface="Arial Rounded MT Bold" panose="020F0704030504030204" pitchFamily="34" charset="0"/>
              </a:rPr>
              <a:t>The Apostles deal with the problem of neglected widows</a:t>
            </a:r>
            <a:br>
              <a:rPr lang="en-US" b="1" dirty="0">
                <a:latin typeface="Arial Rounded MT Bold" panose="020F0704030504030204" pitchFamily="34" charset="0"/>
              </a:rPr>
            </a:br>
            <a:r>
              <a:rPr lang="en-US" sz="3200" b="1" dirty="0">
                <a:latin typeface="Arial Rounded MT Bold" panose="020F0704030504030204" pitchFamily="34" charset="0"/>
              </a:rPr>
              <a:t>(Acts 6:1-6)</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380011" y="1769423"/>
            <a:ext cx="8490858" cy="5189643"/>
          </a:xfrm>
        </p:spPr>
        <p:txBody>
          <a:bodyPr>
            <a:normAutofit lnSpcReduction="10000"/>
          </a:bodyPr>
          <a:lstStyle/>
          <a:p>
            <a:r>
              <a:rPr lang="en-US" b="1" dirty="0"/>
              <a:t>A complaint came against the Hebrews by the Hellenists because their widows were being neglected</a:t>
            </a:r>
            <a:r>
              <a:rPr lang="en-US" dirty="0">
                <a:effectLst>
                  <a:outerShdw blurRad="38100" dist="38100" dir="2700000" algn="tl">
                    <a:srgbClr val="000000">
                      <a:alpha val="43137"/>
                    </a:srgbClr>
                  </a:outerShdw>
                </a:effectLst>
              </a:rPr>
              <a:t>.</a:t>
            </a:r>
          </a:p>
          <a:p>
            <a:pPr marL="463550" lvl="1" indent="-238125"/>
            <a:r>
              <a:rPr lang="en-US" sz="2800" i="1" dirty="0">
                <a:solidFill>
                  <a:srgbClr val="C00000"/>
                </a:solidFill>
                <a:effectLst>
                  <a:outerShdw blurRad="38100" dist="38100" dir="2700000" algn="tl">
                    <a:srgbClr val="000000">
                      <a:alpha val="43137"/>
                    </a:srgbClr>
                  </a:outerShdw>
                </a:effectLst>
              </a:rPr>
              <a:t>What was the difference between Hebrews and Hellenists?</a:t>
            </a:r>
          </a:p>
          <a:p>
            <a:r>
              <a:rPr lang="en-US" b="1" dirty="0">
                <a:effectLst>
                  <a:outerShdw blurRad="38100" dist="38100" dir="2700000" algn="tl">
                    <a:srgbClr val="000000">
                      <a:alpha val="43137"/>
                    </a:srgbClr>
                  </a:outerShdw>
                </a:effectLst>
              </a:rPr>
              <a:t>The twelve deal with the issue:</a:t>
            </a:r>
          </a:p>
          <a:p>
            <a:pPr marL="463550" lvl="1" indent="-238125"/>
            <a:r>
              <a:rPr lang="en-US" sz="2800" i="1" dirty="0">
                <a:effectLst>
                  <a:outerShdw blurRad="38100" dist="38100" dir="2700000" algn="tl">
                    <a:srgbClr val="000000">
                      <a:alpha val="43137"/>
                    </a:srgbClr>
                  </a:outerShdw>
                </a:effectLst>
              </a:rPr>
              <a:t>They call the disciples together.</a:t>
            </a:r>
          </a:p>
          <a:p>
            <a:pPr marL="463550" lvl="1" indent="-238125"/>
            <a:r>
              <a:rPr lang="en-US" sz="2800" i="1" dirty="0">
                <a:effectLst>
                  <a:outerShdw blurRad="38100" dist="38100" dir="2700000" algn="tl">
                    <a:srgbClr val="000000">
                      <a:alpha val="43137"/>
                    </a:srgbClr>
                  </a:outerShdw>
                </a:effectLst>
              </a:rPr>
              <a:t>They explain that serving tables must not take the place of their prime mission </a:t>
            </a:r>
            <a:r>
              <a:rPr lang="en-US" sz="2800" i="1" dirty="0">
                <a:solidFill>
                  <a:srgbClr val="C00000"/>
                </a:solidFill>
                <a:effectLst>
                  <a:outerShdw blurRad="38100" dist="38100" dir="2700000" algn="tl">
                    <a:srgbClr val="000000">
                      <a:alpha val="43137"/>
                    </a:srgbClr>
                  </a:outerShdw>
                </a:effectLst>
              </a:rPr>
              <a:t>which was what?</a:t>
            </a:r>
          </a:p>
          <a:p>
            <a:pPr marL="463550" lvl="1" indent="-238125"/>
            <a:r>
              <a:rPr lang="en-US" sz="2800" i="1" dirty="0">
                <a:effectLst>
                  <a:outerShdw blurRad="38100" dist="38100" dir="2700000" algn="tl">
                    <a:srgbClr val="000000">
                      <a:alpha val="43137"/>
                    </a:srgbClr>
                  </a:outerShdw>
                </a:effectLst>
              </a:rPr>
              <a:t>They encourage the saints to seek out </a:t>
            </a:r>
            <a:r>
              <a:rPr lang="en-US" sz="2800" i="1" dirty="0">
                <a:solidFill>
                  <a:srgbClr val="C00000"/>
                </a:solidFill>
                <a:effectLst>
                  <a:outerShdw blurRad="38100" dist="38100" dir="2700000" algn="tl">
                    <a:srgbClr val="000000">
                      <a:alpha val="43137"/>
                    </a:srgbClr>
                  </a:outerShdw>
                </a:effectLst>
              </a:rPr>
              <a:t>seven men to be appointed over this business who were to be filled with what?</a:t>
            </a:r>
          </a:p>
          <a:p>
            <a:pPr marL="463550" lvl="1" indent="-238125"/>
            <a:r>
              <a:rPr lang="en-US" sz="2800" i="1" dirty="0">
                <a:solidFill>
                  <a:srgbClr val="C00000"/>
                </a:solidFill>
                <a:effectLst>
                  <a:outerShdw blurRad="38100" dist="38100" dir="2700000" algn="tl">
                    <a:srgbClr val="000000">
                      <a:alpha val="43137"/>
                    </a:srgbClr>
                  </a:outerShdw>
                </a:effectLst>
              </a:rPr>
              <a:t>How did the multitude react to what their leaders said?</a:t>
            </a:r>
          </a:p>
          <a:p>
            <a:pPr marL="6350" indent="-238125"/>
            <a:endParaRPr lang="en-US" sz="3200" i="1" dirty="0">
              <a:solidFill>
                <a:srgbClr val="C00000"/>
              </a:solidFill>
              <a:effectLst>
                <a:outerShdw blurRad="38100" dist="38100" dir="2700000" algn="tl">
                  <a:srgbClr val="000000">
                    <a:alpha val="43137"/>
                  </a:srgbClr>
                </a:outerShdw>
              </a:effectLst>
            </a:endParaRPr>
          </a:p>
          <a:p>
            <a:pPr lvl="1"/>
            <a:endParaRPr lang="en-US"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7641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863</Words>
  <Application>Microsoft Office PowerPoint</Application>
  <PresentationFormat>On-screen Show (4:3)</PresentationFormat>
  <Paragraphs>101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Baskerville Old Face</vt:lpstr>
      <vt:lpstr>Wingdings</vt:lpstr>
      <vt:lpstr>Calibri Light</vt:lpstr>
      <vt:lpstr>Arial Rounded MT Bold</vt:lpstr>
      <vt:lpstr>Calibri</vt:lpstr>
      <vt:lpstr>Arial</vt:lpstr>
      <vt:lpstr>Office Theme</vt:lpstr>
      <vt:lpstr>A C T S</vt:lpstr>
      <vt:lpstr>The Disciples Share their Possessions (Acts 4:32-35)</vt:lpstr>
      <vt:lpstr>Ananias &amp; Sapphira (Acts 5:1-11)</vt:lpstr>
      <vt:lpstr>PowerPoint Presentation</vt:lpstr>
      <vt:lpstr>The Apostles are Arrested (Acts 5:17-42)</vt:lpstr>
      <vt:lpstr>The Apostles are Arrested (Acts 5:17-42)</vt:lpstr>
      <vt:lpstr>The Apostles are Arrested (Acts 5:17-42)</vt:lpstr>
      <vt:lpstr>The Apostles are Arrested (Acts 5:17-42)</vt:lpstr>
      <vt:lpstr>The Apostles deal with the problem of neglected widows (Acts 6:1-6)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49</cp:revision>
  <cp:lastPrinted>2017-03-21T18:15:19Z</cp:lastPrinted>
  <dcterms:created xsi:type="dcterms:W3CDTF">2017-02-28T16:48:13Z</dcterms:created>
  <dcterms:modified xsi:type="dcterms:W3CDTF">2017-03-21T18:23:40Z</dcterms:modified>
</cp:coreProperties>
</file>