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377" r:id="rId3"/>
    <p:sldId id="261" r:id="rId4"/>
    <p:sldId id="390" r:id="rId5"/>
    <p:sldId id="515" r:id="rId6"/>
    <p:sldId id="478" r:id="rId7"/>
    <p:sldId id="408" r:id="rId8"/>
    <p:sldId id="410" r:id="rId9"/>
    <p:sldId id="494" r:id="rId10"/>
    <p:sldId id="495" r:id="rId11"/>
    <p:sldId id="496" r:id="rId12"/>
    <p:sldId id="497" r:id="rId13"/>
    <p:sldId id="539" r:id="rId14"/>
    <p:sldId id="498" r:id="rId15"/>
    <p:sldId id="499" r:id="rId16"/>
    <p:sldId id="500" r:id="rId17"/>
    <p:sldId id="525" r:id="rId18"/>
    <p:sldId id="537" r:id="rId19"/>
    <p:sldId id="538" r:id="rId20"/>
    <p:sldId id="526" r:id="rId21"/>
    <p:sldId id="527" r:id="rId22"/>
    <p:sldId id="528" r:id="rId23"/>
    <p:sldId id="530" r:id="rId24"/>
    <p:sldId id="531" r:id="rId25"/>
    <p:sldId id="532" r:id="rId26"/>
    <p:sldId id="533" r:id="rId27"/>
    <p:sldId id="534" r:id="rId28"/>
    <p:sldId id="535" r:id="rId29"/>
    <p:sldId id="536" r:id="rId30"/>
    <p:sldId id="457" r:id="rId31"/>
    <p:sldId id="435" r:id="rId32"/>
    <p:sldId id="493" r:id="rId33"/>
    <p:sldId id="471" r:id="rId34"/>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A50021"/>
    <a:srgbClr val="CCFFFF"/>
    <a:srgbClr val="502800"/>
    <a:srgbClr val="996600"/>
    <a:srgbClr val="002776"/>
    <a:srgbClr val="66FFFF"/>
    <a:srgbClr val="00FFFF"/>
    <a:srgbClr val="000022"/>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7" autoAdjust="0"/>
    <p:restoredTop sz="83138" autoAdjust="0"/>
  </p:normalViewPr>
  <p:slideViewPr>
    <p:cSldViewPr snapToGrid="0">
      <p:cViewPr varScale="1">
        <p:scale>
          <a:sx n="95" d="100"/>
          <a:sy n="95" d="100"/>
        </p:scale>
        <p:origin x="230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9A8E27B-7C77-CC41-A39D-023AFAB36DE6}" type="datetimeFigureOut">
              <a:rPr lang="en-US" smtClean="0"/>
              <a:t>1/18/2023</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3B0DF07B-44A8-418D-9259-E344039DF6BB}" type="datetimeFigureOut">
              <a:rPr lang="en-US" smtClean="0"/>
              <a:t>1/18/2023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DCF57502-5810-4ACC-BFD7-246A8329DD4D}" type="slidenum">
              <a:rPr lang="en-US" smtClean="0"/>
              <a:t>‹#›</a:t>
            </a:fld>
            <a:endParaRPr lang="en-US"/>
          </a:p>
        </p:txBody>
      </p:sp>
    </p:spTree>
    <p:extLst>
      <p:ext uri="{BB962C8B-B14F-4D97-AF65-F5344CB8AC3E}">
        <p14:creationId xmlns:p14="http://schemas.microsoft.com/office/powerpoint/2010/main" val="187132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1</a:t>
            </a:fld>
            <a:endParaRPr lang="en-US"/>
          </a:p>
        </p:txBody>
      </p:sp>
    </p:spTree>
    <p:extLst>
      <p:ext uri="{BB962C8B-B14F-4D97-AF65-F5344CB8AC3E}">
        <p14:creationId xmlns:p14="http://schemas.microsoft.com/office/powerpoint/2010/main" val="395305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10</a:t>
            </a:fld>
            <a:endParaRPr lang="en-US"/>
          </a:p>
        </p:txBody>
      </p:sp>
    </p:spTree>
    <p:extLst>
      <p:ext uri="{BB962C8B-B14F-4D97-AF65-F5344CB8AC3E}">
        <p14:creationId xmlns:p14="http://schemas.microsoft.com/office/powerpoint/2010/main" val="45100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41-1-7 Strange illustrations using Cows which would never eat each other and grain which would never eat each other! Definitely something that would catch your attention!</a:t>
            </a:r>
            <a:r>
              <a:rPr lang="en-US" dirty="0"/>
              <a:t> </a:t>
            </a:r>
          </a:p>
          <a:p>
            <a:endParaRPr lang="en-US" dirty="0"/>
          </a:p>
          <a:p>
            <a:r>
              <a:rPr lang="en-US" sz="1800" dirty="0">
                <a:solidFill>
                  <a:srgbClr val="000000"/>
                </a:solidFill>
                <a:latin typeface="Calibri" panose="020F0502020204030204" pitchFamily="34" charset="0"/>
              </a:rPr>
              <a:t>Gen 41:14 Can you imagine what state Joseph was in? He had been in the dungeon for AT LEAST 2 years. Doubtful he was buying a new suit every year or even being able to do much basic personal </a:t>
            </a:r>
            <a:r>
              <a:rPr lang="en-US" sz="1800" dirty="0" err="1">
                <a:solidFill>
                  <a:srgbClr val="000000"/>
                </a:solidFill>
                <a:latin typeface="Calibri" panose="020F0502020204030204" pitchFamily="34" charset="0"/>
              </a:rPr>
              <a:t>hygeine</a:t>
            </a:r>
            <a:r>
              <a:rPr lang="en-US" sz="1800" dirty="0">
                <a:solidFill>
                  <a:srgbClr val="000000"/>
                </a:solidFill>
                <a:latin typeface="Calibri" panose="020F0502020204030204" pitchFamily="34" charset="0"/>
              </a:rPr>
              <a:t>. Now he is going before the ruler of the land and he has to get cleaned up!</a:t>
            </a:r>
            <a:r>
              <a:rPr lang="en-US" dirty="0"/>
              <a:t> </a:t>
            </a:r>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11</a:t>
            </a:fld>
            <a:endParaRPr lang="en-US"/>
          </a:p>
        </p:txBody>
      </p:sp>
    </p:spTree>
    <p:extLst>
      <p:ext uri="{BB962C8B-B14F-4D97-AF65-F5344CB8AC3E}">
        <p14:creationId xmlns:p14="http://schemas.microsoft.com/office/powerpoint/2010/main" val="422490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Iraq, Turkey, Syria, Jordan, Israel, Egypt</a:t>
            </a:r>
          </a:p>
        </p:txBody>
      </p:sp>
      <p:sp>
        <p:nvSpPr>
          <p:cNvPr id="4" name="Slide Number Placeholder 3"/>
          <p:cNvSpPr>
            <a:spLocks noGrp="1"/>
          </p:cNvSpPr>
          <p:nvPr>
            <p:ph type="sldNum" sz="quarter" idx="5"/>
          </p:nvPr>
        </p:nvSpPr>
        <p:spPr/>
        <p:txBody>
          <a:bodyPr/>
          <a:lstStyle/>
          <a:p>
            <a:pPr defTabSz="465887"/>
            <a:fld id="{DCF57502-5810-4ACC-BFD7-246A8329DD4D}" type="slidenum">
              <a:rPr lang="en-US">
                <a:solidFill>
                  <a:prstClr val="black"/>
                </a:solidFill>
                <a:latin typeface="Calibri" panose="020F0502020204030204"/>
              </a:rPr>
              <a:pPr defTabSz="465887"/>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818333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41:16 Joseph show by a couple of different things his humility 1) First, he brings the attention to God! God will provide the interpretation 2) God would provide "an answer of PEACE". Even after all he had been through in Egypt, Joseph still wanted an answer of peace for Pharaoh!</a:t>
            </a:r>
            <a:r>
              <a:rPr lang="en-US" dirty="0"/>
              <a:t> </a:t>
            </a:r>
          </a:p>
          <a:p>
            <a:endParaRPr lang="en-US" dirty="0"/>
          </a:p>
          <a:p>
            <a:r>
              <a:rPr lang="en-US" sz="1800" dirty="0">
                <a:solidFill>
                  <a:srgbClr val="000000"/>
                </a:solidFill>
                <a:latin typeface="Calibri" panose="020F0502020204030204" pitchFamily="34" charset="0"/>
              </a:rPr>
              <a:t>Gen 41:25 "God has shown…"</a:t>
            </a:r>
            <a:r>
              <a:rPr lang="en-US" dirty="0"/>
              <a:t> </a:t>
            </a:r>
          </a:p>
          <a:p>
            <a:r>
              <a:rPr lang="en-US" sz="1800" dirty="0">
                <a:solidFill>
                  <a:srgbClr val="000000"/>
                </a:solidFill>
                <a:latin typeface="Calibri" panose="020F0502020204030204" pitchFamily="34" charset="0"/>
              </a:rPr>
              <a:t>Gen 41:28 "God has shown…"</a:t>
            </a:r>
            <a:r>
              <a:rPr lang="en-US" dirty="0"/>
              <a:t> </a:t>
            </a:r>
          </a:p>
          <a:p>
            <a:r>
              <a:rPr lang="en-US" sz="1800" dirty="0">
                <a:solidFill>
                  <a:srgbClr val="000000"/>
                </a:solidFill>
                <a:latin typeface="Calibri" panose="020F0502020204030204" pitchFamily="34" charset="0"/>
              </a:rPr>
              <a:t>Gen 41:32 "the thing is established by God, and God will shortly bring it to pass"</a:t>
            </a:r>
            <a:r>
              <a:rPr lang="en-US" dirty="0"/>
              <a:t> </a:t>
            </a:r>
          </a:p>
        </p:txBody>
      </p:sp>
      <p:sp>
        <p:nvSpPr>
          <p:cNvPr id="4" name="Slide Number Placeholder 3"/>
          <p:cNvSpPr>
            <a:spLocks noGrp="1"/>
          </p:cNvSpPr>
          <p:nvPr>
            <p:ph type="sldNum" sz="quarter" idx="5"/>
          </p:nvPr>
        </p:nvSpPr>
        <p:spPr/>
        <p:txBody>
          <a:bodyPr/>
          <a:lstStyle/>
          <a:p>
            <a:fld id="{DCF57502-5810-4ACC-BFD7-246A8329DD4D}" type="slidenum">
              <a:rPr lang="en-US" smtClean="0"/>
              <a:t>13</a:t>
            </a:fld>
            <a:endParaRPr lang="en-US"/>
          </a:p>
        </p:txBody>
      </p:sp>
    </p:spTree>
    <p:extLst>
      <p:ext uri="{BB962C8B-B14F-4D97-AF65-F5344CB8AC3E}">
        <p14:creationId xmlns:p14="http://schemas.microsoft.com/office/powerpoint/2010/main" val="118679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14</a:t>
            </a:fld>
            <a:endParaRPr lang="en-US"/>
          </a:p>
        </p:txBody>
      </p:sp>
    </p:spTree>
    <p:extLst>
      <p:ext uri="{BB962C8B-B14F-4D97-AF65-F5344CB8AC3E}">
        <p14:creationId xmlns:p14="http://schemas.microsoft.com/office/powerpoint/2010/main" val="279761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defTabSz="931774">
              <a:defRPr/>
            </a:pPr>
            <a:r>
              <a:rPr lang="en-US" dirty="0">
                <a:solidFill>
                  <a:srgbClr val="000000"/>
                </a:solidFill>
                <a:latin typeface="Calibri" panose="020F0502020204030204" pitchFamily="34" charset="0"/>
              </a:rPr>
              <a:t>Gen 41:38 Pharaoh mentions the "Spirit of God". Which god would he be referring to? Amen-Ra? RA = sun god of the Egyptians</a:t>
            </a:r>
            <a:r>
              <a:rPr lang="en-US" dirty="0"/>
              <a:t> </a:t>
            </a:r>
          </a:p>
          <a:p>
            <a:pPr defTabSz="931774">
              <a:defRPr/>
            </a:pPr>
            <a:endParaRPr lang="en-US" dirty="0"/>
          </a:p>
          <a:p>
            <a:pPr defTabSz="931774">
              <a:defRPr/>
            </a:pPr>
            <a:r>
              <a:rPr lang="en-US" sz="1800" dirty="0">
                <a:solidFill>
                  <a:srgbClr val="000000"/>
                </a:solidFill>
                <a:latin typeface="Calibri" panose="020F0502020204030204" pitchFamily="34" charset="0"/>
              </a:rPr>
              <a:t>Gen 41:41 Seemingly, in one day, Joseph goes from being a prisoner in the dungeon to "over all the land of Egypt"?</a:t>
            </a:r>
            <a:r>
              <a:rPr lang="en-US" dirty="0"/>
              <a:t> </a:t>
            </a:r>
          </a:p>
          <a:p>
            <a:pPr defTabSz="931774">
              <a:defRPr/>
            </a:pPr>
            <a:endParaRPr lang="en-US" dirty="0"/>
          </a:p>
          <a:p>
            <a:pPr defTabSz="931774">
              <a:defRPr/>
            </a:pPr>
            <a:r>
              <a:rPr lang="en-US" sz="1800" dirty="0">
                <a:solidFill>
                  <a:srgbClr val="000000"/>
                </a:solidFill>
                <a:latin typeface="Calibri" panose="020F0502020204030204" pitchFamily="34" charset="0"/>
              </a:rPr>
              <a:t>Gen 41:41 If Potiphar is still alive, OR his wife, you wonder what they are thinking?</a:t>
            </a:r>
            <a:r>
              <a:rPr lang="en-US" dirty="0"/>
              <a:t> </a:t>
            </a:r>
          </a:p>
          <a:p>
            <a:pPr defTabSz="931774">
              <a:defRPr/>
            </a:pPr>
            <a:r>
              <a:rPr lang="en-US" sz="1800" dirty="0">
                <a:solidFill>
                  <a:srgbClr val="000000"/>
                </a:solidFill>
                <a:latin typeface="Calibri" panose="020F0502020204030204" pitchFamily="34" charset="0"/>
              </a:rPr>
              <a:t>Gen 41:41 Did Pharaoh care that Joseph was in the prison for some reason?</a:t>
            </a:r>
            <a:r>
              <a:rPr lang="en-US" dirty="0"/>
              <a:t> </a:t>
            </a:r>
          </a:p>
          <a:p>
            <a:pPr defTabSz="931774">
              <a:defRPr/>
            </a:pPr>
            <a:r>
              <a:rPr lang="en-US" sz="1800" dirty="0">
                <a:solidFill>
                  <a:srgbClr val="000000"/>
                </a:solidFill>
                <a:latin typeface="Calibri" panose="020F0502020204030204" pitchFamily="34" charset="0"/>
              </a:rPr>
              <a:t>Gen 41:41 Did Pharaoh care that Joseph was a Hebrew(v12) - an abomination to the Egyptians?</a:t>
            </a:r>
            <a:r>
              <a:rPr lang="en-US" dirty="0"/>
              <a:t> </a:t>
            </a:r>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15</a:t>
            </a:fld>
            <a:endParaRPr lang="en-US"/>
          </a:p>
        </p:txBody>
      </p:sp>
    </p:spTree>
    <p:extLst>
      <p:ext uri="{BB962C8B-B14F-4D97-AF65-F5344CB8AC3E}">
        <p14:creationId xmlns:p14="http://schemas.microsoft.com/office/powerpoint/2010/main" val="366103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41:14-41 Just from the reading, it seems like it's a matter of minutes or at most hours that Joseph goes from being in the dungeon to being 2nd in command in Egypt. </a:t>
            </a:r>
          </a:p>
          <a:p>
            <a:r>
              <a:rPr lang="en-US" sz="1800" dirty="0">
                <a:solidFill>
                  <a:srgbClr val="000000"/>
                </a:solidFill>
                <a:latin typeface="Calibri" panose="020F0502020204030204" pitchFamily="34" charset="0"/>
              </a:rPr>
              <a:t>Pharaoh knows very little about Joseph other than he had interpreted the butler's dream and he had interpreted Pharaoh's dream. </a:t>
            </a:r>
            <a:r>
              <a:rPr lang="en-US" sz="1800" b="1" dirty="0">
                <a:solidFill>
                  <a:srgbClr val="000000"/>
                </a:solidFill>
                <a:latin typeface="Calibri" panose="020F0502020204030204" pitchFamily="34" charset="0"/>
              </a:rPr>
              <a:t>That seems pretty impulsive! </a:t>
            </a:r>
          </a:p>
          <a:p>
            <a:r>
              <a:rPr lang="en-US" sz="1800" b="1" dirty="0">
                <a:solidFill>
                  <a:srgbClr val="000000"/>
                </a:solidFill>
                <a:latin typeface="Calibri" panose="020F0502020204030204" pitchFamily="34" charset="0"/>
              </a:rPr>
              <a:t>But, it was part of God's plan. </a:t>
            </a:r>
          </a:p>
          <a:p>
            <a:r>
              <a:rPr lang="en-US" sz="1800" dirty="0">
                <a:solidFill>
                  <a:srgbClr val="000000"/>
                </a:solidFill>
                <a:latin typeface="Calibri" panose="020F0502020204030204" pitchFamily="34" charset="0"/>
              </a:rPr>
              <a:t>    1) He had told Abraham his seed would be in a foreign country for 400 years </a:t>
            </a:r>
          </a:p>
          <a:p>
            <a:r>
              <a:rPr lang="en-US" sz="1800" dirty="0">
                <a:solidFill>
                  <a:srgbClr val="000000"/>
                </a:solidFill>
                <a:latin typeface="Calibri" panose="020F0502020204030204" pitchFamily="34" charset="0"/>
              </a:rPr>
              <a:t>    2) to save them alive during the famine.</a:t>
            </a:r>
            <a:r>
              <a:rPr lang="en-US" sz="1800" dirty="0"/>
              <a:t>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Gen 41:43 Seems like what happened to Mordecai in Esther 6:6-11.</a:t>
            </a:r>
            <a:r>
              <a:rPr lang="en-US" dirty="0"/>
              <a:t> </a:t>
            </a:r>
          </a:p>
        </p:txBody>
      </p:sp>
      <p:sp>
        <p:nvSpPr>
          <p:cNvPr id="4" name="Slide Number Placeholder 3"/>
          <p:cNvSpPr>
            <a:spLocks noGrp="1"/>
          </p:cNvSpPr>
          <p:nvPr>
            <p:ph type="sldNum" sz="quarter" idx="5"/>
          </p:nvPr>
        </p:nvSpPr>
        <p:spPr/>
        <p:txBody>
          <a:bodyPr/>
          <a:lstStyle/>
          <a:p>
            <a:fld id="{DCF57502-5810-4ACC-BFD7-246A8329DD4D}" type="slidenum">
              <a:rPr lang="en-US" smtClean="0"/>
              <a:t>16</a:t>
            </a:fld>
            <a:endParaRPr lang="en-US"/>
          </a:p>
        </p:txBody>
      </p:sp>
    </p:spTree>
    <p:extLst>
      <p:ext uri="{BB962C8B-B14F-4D97-AF65-F5344CB8AC3E}">
        <p14:creationId xmlns:p14="http://schemas.microsoft.com/office/powerpoint/2010/main" val="47815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41:43 Seems like what happened to Mordecai in Esther 6:6-11.</a:t>
            </a:r>
          </a:p>
          <a:p>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Erudition</a:t>
            </a:r>
          </a:p>
          <a:p>
            <a:pPr algn="l" fontAlgn="base">
              <a:buFont typeface="+mj-lt"/>
              <a:buAutoNum type="arabicPeriod"/>
            </a:pPr>
            <a:r>
              <a:rPr lang="en-US" b="0" i="0" dirty="0">
                <a:solidFill>
                  <a:srgbClr val="222222"/>
                </a:solidFill>
                <a:effectLst/>
                <a:latin typeface="inherit"/>
              </a:rPr>
              <a:t>Deep, extensive learning. </a:t>
            </a:r>
            <a:r>
              <a:rPr lang="en-US" b="0" i="1" dirty="0">
                <a:solidFill>
                  <a:srgbClr val="222222"/>
                </a:solidFill>
                <a:effectLst/>
                <a:latin typeface="inherit"/>
              </a:rPr>
              <a:t>synonym</a:t>
            </a:r>
            <a:r>
              <a:rPr lang="en-US" b="0" i="0" dirty="0">
                <a:solidFill>
                  <a:srgbClr val="222222"/>
                </a:solidFill>
                <a:effectLst/>
                <a:latin typeface="inherit"/>
              </a:rPr>
              <a:t>: </a:t>
            </a:r>
            <a:r>
              <a:rPr lang="en-US" b="1" i="0" dirty="0">
                <a:solidFill>
                  <a:srgbClr val="222222"/>
                </a:solidFill>
                <a:effectLst/>
                <a:latin typeface="inherit"/>
              </a:rPr>
              <a:t>knowledge</a:t>
            </a:r>
            <a:r>
              <a:rPr lang="en-US" b="0" i="0" dirty="0">
                <a:solidFill>
                  <a:srgbClr val="222222"/>
                </a:solidFill>
                <a:effectLst/>
                <a:latin typeface="inherit"/>
              </a:rPr>
              <a:t>.</a:t>
            </a:r>
          </a:p>
          <a:p>
            <a:pPr algn="l" fontAlgn="base">
              <a:buFont typeface="+mj-lt"/>
              <a:buAutoNum type="arabicPeriod"/>
            </a:pPr>
            <a:r>
              <a:rPr lang="en-US" b="0" i="0" dirty="0">
                <a:solidFill>
                  <a:srgbClr val="222222"/>
                </a:solidFill>
                <a:effectLst/>
                <a:latin typeface="inherit"/>
              </a:rPr>
              <a:t>Learning; scholarship; knowledge gained by study or from books and instruction; particularly, learning in literature, history, antiquities, and languages, as distinct from knowledge of the mathematical and physical sciences.</a:t>
            </a:r>
          </a:p>
          <a:p>
            <a:pPr algn="l" fontAlgn="base">
              <a:buFont typeface="+mj-lt"/>
              <a:buAutoNum type="arabicPeriod"/>
            </a:pPr>
            <a:r>
              <a:rPr lang="en-US" b="1" i="0" dirty="0" err="1">
                <a:solidFill>
                  <a:srgbClr val="222222"/>
                </a:solidFill>
                <a:effectLst/>
                <a:latin typeface="inherit"/>
              </a:rPr>
              <a:t>Synonyms</a:t>
            </a:r>
            <a:r>
              <a:rPr lang="en-US" b="0" i="1" dirty="0" err="1">
                <a:solidFill>
                  <a:srgbClr val="222222"/>
                </a:solidFill>
                <a:effectLst/>
                <a:latin typeface="inherit"/>
              </a:rPr>
              <a:t>Learning</a:t>
            </a:r>
            <a:r>
              <a:rPr lang="en-US" b="0" i="1" dirty="0">
                <a:solidFill>
                  <a:srgbClr val="222222"/>
                </a:solidFill>
                <a:effectLst/>
                <a:latin typeface="inherit"/>
              </a:rPr>
              <a:t>, Scholarship, Lore</a:t>
            </a:r>
            <a:r>
              <a:rPr lang="en-US" b="0" i="0" dirty="0">
                <a:solidFill>
                  <a:srgbClr val="222222"/>
                </a:solidFill>
                <a:effectLst/>
                <a:latin typeface="inherit"/>
              </a:rPr>
              <a:t>, etc. See literature.</a:t>
            </a:r>
          </a:p>
          <a:p>
            <a:r>
              <a:rPr lang="en-US" dirty="0"/>
              <a:t> </a:t>
            </a:r>
          </a:p>
        </p:txBody>
      </p:sp>
      <p:sp>
        <p:nvSpPr>
          <p:cNvPr id="4" name="Slide Number Placeholder 3"/>
          <p:cNvSpPr>
            <a:spLocks noGrp="1"/>
          </p:cNvSpPr>
          <p:nvPr>
            <p:ph type="sldNum" sz="quarter" idx="5"/>
          </p:nvPr>
        </p:nvSpPr>
        <p:spPr/>
        <p:txBody>
          <a:bodyPr/>
          <a:lstStyle/>
          <a:p>
            <a:pPr defTabSz="465887">
              <a:defRPr/>
            </a:pPr>
            <a:fld id="{DCF57502-5810-4ACC-BFD7-246A8329DD4D}"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822166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DCF57502-5810-4ACC-BFD7-246A8329DD4D}"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19665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41:47-49 One of the things Egypt has going for it for keeping the grain a long time is how dry it is. That helps keep the grain from spoiling.</a:t>
            </a:r>
            <a:r>
              <a:rPr lang="en-US" dirty="0"/>
              <a:t> </a:t>
            </a:r>
          </a:p>
        </p:txBody>
      </p:sp>
      <p:sp>
        <p:nvSpPr>
          <p:cNvPr id="4" name="Slide Number Placeholder 3"/>
          <p:cNvSpPr>
            <a:spLocks noGrp="1"/>
          </p:cNvSpPr>
          <p:nvPr>
            <p:ph type="sldNum" sz="quarter" idx="5"/>
          </p:nvPr>
        </p:nvSpPr>
        <p:spPr/>
        <p:txBody>
          <a:bodyPr/>
          <a:lstStyle/>
          <a:p>
            <a:fld id="{DCF57502-5810-4ACC-BFD7-246A8329DD4D}" type="slidenum">
              <a:rPr lang="en-US" smtClean="0"/>
              <a:t>19</a:t>
            </a:fld>
            <a:endParaRPr lang="en-US"/>
          </a:p>
        </p:txBody>
      </p:sp>
    </p:spTree>
    <p:extLst>
      <p:ext uri="{BB962C8B-B14F-4D97-AF65-F5344CB8AC3E}">
        <p14:creationId xmlns:p14="http://schemas.microsoft.com/office/powerpoint/2010/main" val="53461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2</a:t>
            </a:fld>
            <a:endParaRPr lang="en-US"/>
          </a:p>
        </p:txBody>
      </p:sp>
    </p:spTree>
    <p:extLst>
      <p:ext uri="{BB962C8B-B14F-4D97-AF65-F5344CB8AC3E}">
        <p14:creationId xmlns:p14="http://schemas.microsoft.com/office/powerpoint/2010/main" val="295984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20</a:t>
            </a:fld>
            <a:endParaRPr lang="en-US"/>
          </a:p>
        </p:txBody>
      </p:sp>
    </p:spTree>
    <p:extLst>
      <p:ext uri="{BB962C8B-B14F-4D97-AF65-F5344CB8AC3E}">
        <p14:creationId xmlns:p14="http://schemas.microsoft.com/office/powerpoint/2010/main" val="4093087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41:55-57 Pharaoh told everyone to "Go to Joseph". </a:t>
            </a:r>
          </a:p>
          <a:p>
            <a:r>
              <a:rPr lang="en-US" sz="1800" dirty="0">
                <a:solidFill>
                  <a:srgbClr val="000000"/>
                </a:solidFill>
                <a:latin typeface="Calibri" panose="020F0502020204030204" pitchFamily="34" charset="0"/>
              </a:rPr>
              <a:t>There were so many people in Egypt and the surrounding countries, </a:t>
            </a:r>
          </a:p>
          <a:p>
            <a:r>
              <a:rPr lang="en-US" sz="1800" dirty="0">
                <a:solidFill>
                  <a:srgbClr val="000000"/>
                </a:solidFill>
                <a:latin typeface="Calibri" panose="020F0502020204030204" pitchFamily="34" charset="0"/>
              </a:rPr>
              <a:t>Joseph PROBABLY isn't doing all the selling himself. So for him to be there when his brothers come must've been providence. 42:6</a:t>
            </a:r>
            <a:r>
              <a:rPr lang="en-US" dirty="0"/>
              <a:t> </a:t>
            </a:r>
          </a:p>
          <a:p>
            <a:endParaRPr lang="en-US" dirty="0"/>
          </a:p>
          <a:p>
            <a:r>
              <a:rPr lang="en-US" sz="1800" dirty="0">
                <a:solidFill>
                  <a:srgbClr val="000000"/>
                </a:solidFill>
                <a:latin typeface="Calibri" panose="020F0502020204030204" pitchFamily="34" charset="0"/>
              </a:rPr>
              <a:t>Gen 42:6 Joseph sold to everyone. Surely he had help doing this. </a:t>
            </a:r>
            <a:r>
              <a:rPr lang="en-US" sz="1800" dirty="0" err="1">
                <a:solidFill>
                  <a:srgbClr val="000000"/>
                </a:solidFill>
                <a:latin typeface="Calibri" panose="020F0502020204030204" pitchFamily="34" charset="0"/>
              </a:rPr>
              <a:t>Kinda</a:t>
            </a:r>
            <a:r>
              <a:rPr lang="en-US" sz="1800" dirty="0">
                <a:solidFill>
                  <a:srgbClr val="000000"/>
                </a:solidFill>
                <a:latin typeface="Calibri" panose="020F0502020204030204" pitchFamily="34" charset="0"/>
              </a:rPr>
              <a:t> like when Moses father-in-law came to him and gave him advice to find other people help him judge the people.</a:t>
            </a:r>
            <a:r>
              <a:rPr lang="en-US" dirty="0"/>
              <a:t>  Ex 18:13-27</a:t>
            </a:r>
          </a:p>
        </p:txBody>
      </p:sp>
      <p:sp>
        <p:nvSpPr>
          <p:cNvPr id="4" name="Slide Number Placeholder 3"/>
          <p:cNvSpPr>
            <a:spLocks noGrp="1"/>
          </p:cNvSpPr>
          <p:nvPr>
            <p:ph type="sldNum" sz="quarter" idx="5"/>
          </p:nvPr>
        </p:nvSpPr>
        <p:spPr/>
        <p:txBody>
          <a:bodyPr/>
          <a:lstStyle/>
          <a:p>
            <a:fld id="{DCF57502-5810-4ACC-BFD7-246A8329DD4D}" type="slidenum">
              <a:rPr lang="en-US" smtClean="0"/>
              <a:t>21</a:t>
            </a:fld>
            <a:endParaRPr lang="en-US"/>
          </a:p>
        </p:txBody>
      </p:sp>
    </p:spTree>
    <p:extLst>
      <p:ext uri="{BB962C8B-B14F-4D97-AF65-F5344CB8AC3E}">
        <p14:creationId xmlns:p14="http://schemas.microsoft.com/office/powerpoint/2010/main" val="75281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a:p>
            <a:r>
              <a:rPr lang="en-US" sz="1800" dirty="0">
                <a:solidFill>
                  <a:srgbClr val="000000"/>
                </a:solidFill>
                <a:latin typeface="Calibri" panose="020F0502020204030204" pitchFamily="34" charset="0"/>
              </a:rPr>
              <a:t>Gen 42:7 "Joseph saw his brothers and recognized them". It's been at least 20 years since he saw his brothers. He was approximately 17 when he was sold into Egypt (37:2). He was 30 when he stood before Pharoah (41:46) The seven years of plenty have already passed. We don't know how many years of famine have passed.</a:t>
            </a:r>
            <a:r>
              <a:rPr lang="en-US" dirty="0"/>
              <a:t> </a:t>
            </a:r>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22</a:t>
            </a:fld>
            <a:endParaRPr lang="en-US"/>
          </a:p>
        </p:txBody>
      </p:sp>
    </p:spTree>
    <p:extLst>
      <p:ext uri="{BB962C8B-B14F-4D97-AF65-F5344CB8AC3E}">
        <p14:creationId xmlns:p14="http://schemas.microsoft.com/office/powerpoint/2010/main" val="420712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23</a:t>
            </a:fld>
            <a:endParaRPr lang="en-US"/>
          </a:p>
        </p:txBody>
      </p:sp>
    </p:spTree>
    <p:extLst>
      <p:ext uri="{BB962C8B-B14F-4D97-AF65-F5344CB8AC3E}">
        <p14:creationId xmlns:p14="http://schemas.microsoft.com/office/powerpoint/2010/main" val="2642222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Gen 42:17 I bet that was a long 3 days in prison for the brothers!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24</a:t>
            </a:fld>
            <a:endParaRPr lang="en-US"/>
          </a:p>
        </p:txBody>
      </p:sp>
    </p:spTree>
    <p:extLst>
      <p:ext uri="{BB962C8B-B14F-4D97-AF65-F5344CB8AC3E}">
        <p14:creationId xmlns:p14="http://schemas.microsoft.com/office/powerpoint/2010/main" val="88717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defTabSz="931774">
              <a:defRPr/>
            </a:pPr>
            <a:r>
              <a:rPr lang="en-US" sz="1800" dirty="0">
                <a:solidFill>
                  <a:srgbClr val="000000"/>
                </a:solidFill>
                <a:latin typeface="Calibri" panose="020F0502020204030204" pitchFamily="34" charset="0"/>
              </a:rPr>
              <a:t>Gen 42:21-22 Joseph had probably been on the brothers consciences ever since they sold him.</a:t>
            </a:r>
            <a:r>
              <a:rPr lang="en-US" sz="1800" dirty="0"/>
              <a:t>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Gen 42:24 I wonder why Joseph picked Simeon to stay in Egypt in prison? Judah was the one who talked the brothers into selling Joseph (37:26-27)</a:t>
            </a:r>
            <a:r>
              <a:rPr lang="en-US" dirty="0"/>
              <a:t>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Gen 42:24 You wonder how the brothers felt when they saw Simeon being bound "before their eyes"?</a:t>
            </a:r>
            <a:r>
              <a:rPr lang="en-US" dirty="0"/>
              <a:t> </a:t>
            </a:r>
          </a:p>
        </p:txBody>
      </p:sp>
      <p:sp>
        <p:nvSpPr>
          <p:cNvPr id="4" name="Slide Number Placeholder 3"/>
          <p:cNvSpPr>
            <a:spLocks noGrp="1"/>
          </p:cNvSpPr>
          <p:nvPr>
            <p:ph type="sldNum" sz="quarter" idx="5"/>
          </p:nvPr>
        </p:nvSpPr>
        <p:spPr/>
        <p:txBody>
          <a:bodyPr/>
          <a:lstStyle/>
          <a:p>
            <a:fld id="{DCF57502-5810-4ACC-BFD7-246A8329DD4D}" type="slidenum">
              <a:rPr lang="en-US" smtClean="0"/>
              <a:t>25</a:t>
            </a:fld>
            <a:endParaRPr lang="en-US"/>
          </a:p>
        </p:txBody>
      </p:sp>
    </p:spTree>
    <p:extLst>
      <p:ext uri="{BB962C8B-B14F-4D97-AF65-F5344CB8AC3E}">
        <p14:creationId xmlns:p14="http://schemas.microsoft.com/office/powerpoint/2010/main" val="627538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Gen 42:28 We begin to see how concerned they were when the money was found in their sacks because "their hearts failed them". 42:35 they were "afraid"</a:t>
            </a:r>
            <a:r>
              <a:rPr lang="en-US" dirty="0"/>
              <a:t> </a:t>
            </a:r>
          </a:p>
          <a:p>
            <a:endParaRPr lang="en-US" dirty="0"/>
          </a:p>
          <a:p>
            <a:r>
              <a:rPr lang="en-US" sz="1800" dirty="0">
                <a:solidFill>
                  <a:srgbClr val="000000"/>
                </a:solidFill>
                <a:latin typeface="Calibri" panose="020F0502020204030204" pitchFamily="34" charset="0"/>
              </a:rPr>
              <a:t>Gen 42 Seems like through all of this that Joseph was extracting his ounce of blood from the brothers for selling him.</a:t>
            </a:r>
            <a:r>
              <a:rPr lang="en-US" dirty="0"/>
              <a:t> </a:t>
            </a:r>
          </a:p>
          <a:p>
            <a:endParaRPr lang="en-US" dirty="0"/>
          </a:p>
          <a:p>
            <a:r>
              <a:rPr lang="en-US" sz="1800" dirty="0">
                <a:solidFill>
                  <a:srgbClr val="000000"/>
                </a:solidFill>
                <a:latin typeface="Calibri" panose="020F0502020204030204" pitchFamily="34" charset="0"/>
              </a:rPr>
              <a:t>Gen 42:30 The brothers referred to Joseph as "The man who is lord of the land".</a:t>
            </a:r>
            <a:r>
              <a:rPr lang="en-US" dirty="0"/>
              <a:t> </a:t>
            </a:r>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26</a:t>
            </a:fld>
            <a:endParaRPr lang="en-US"/>
          </a:p>
        </p:txBody>
      </p:sp>
    </p:spTree>
    <p:extLst>
      <p:ext uri="{BB962C8B-B14F-4D97-AF65-F5344CB8AC3E}">
        <p14:creationId xmlns:p14="http://schemas.microsoft.com/office/powerpoint/2010/main" val="3961005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27</a:t>
            </a:fld>
            <a:endParaRPr lang="en-US"/>
          </a:p>
        </p:txBody>
      </p:sp>
    </p:spTree>
    <p:extLst>
      <p:ext uri="{BB962C8B-B14F-4D97-AF65-F5344CB8AC3E}">
        <p14:creationId xmlns:p14="http://schemas.microsoft.com/office/powerpoint/2010/main" val="1828250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Gen 42:38 "his brother is dead and he is left alone". Joseph and Benjamin were the only sons of Rachel.</a:t>
            </a:r>
            <a:r>
              <a:rPr lang="en-US" dirty="0"/>
              <a:t> </a:t>
            </a:r>
          </a:p>
          <a:p>
            <a:endParaRPr lang="en-US" dirty="0"/>
          </a:p>
          <a:p>
            <a:r>
              <a:rPr lang="en-US" dirty="0">
                <a:solidFill>
                  <a:srgbClr val="000000"/>
                </a:solidFill>
                <a:latin typeface="Calibri" panose="020F0502020204030204" pitchFamily="34" charset="0"/>
              </a:rPr>
              <a:t>Gen 42 Benjamin would be over 20 years old.</a:t>
            </a:r>
            <a:r>
              <a:rPr lang="en-US" dirty="0"/>
              <a:t> </a:t>
            </a:r>
          </a:p>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28</a:t>
            </a:fld>
            <a:endParaRPr lang="en-US"/>
          </a:p>
        </p:txBody>
      </p:sp>
    </p:spTree>
    <p:extLst>
      <p:ext uri="{BB962C8B-B14F-4D97-AF65-F5344CB8AC3E}">
        <p14:creationId xmlns:p14="http://schemas.microsoft.com/office/powerpoint/2010/main" val="869124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29</a:t>
            </a:fld>
            <a:endParaRPr lang="en-US"/>
          </a:p>
        </p:txBody>
      </p:sp>
    </p:spTree>
    <p:extLst>
      <p:ext uri="{BB962C8B-B14F-4D97-AF65-F5344CB8AC3E}">
        <p14:creationId xmlns:p14="http://schemas.microsoft.com/office/powerpoint/2010/main" val="419301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3</a:t>
            </a:fld>
            <a:endParaRPr lang="en-US"/>
          </a:p>
        </p:txBody>
      </p:sp>
    </p:spTree>
    <p:extLst>
      <p:ext uri="{BB962C8B-B14F-4D97-AF65-F5344CB8AC3E}">
        <p14:creationId xmlns:p14="http://schemas.microsoft.com/office/powerpoint/2010/main" val="1917193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30</a:t>
            </a:fld>
            <a:endParaRPr lang="en-US"/>
          </a:p>
        </p:txBody>
      </p:sp>
    </p:spTree>
    <p:extLst>
      <p:ext uri="{BB962C8B-B14F-4D97-AF65-F5344CB8AC3E}">
        <p14:creationId xmlns:p14="http://schemas.microsoft.com/office/powerpoint/2010/main" val="2154200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31</a:t>
            </a:fld>
            <a:endParaRPr lang="en-US"/>
          </a:p>
        </p:txBody>
      </p:sp>
    </p:spTree>
    <p:extLst>
      <p:ext uri="{BB962C8B-B14F-4D97-AF65-F5344CB8AC3E}">
        <p14:creationId xmlns:p14="http://schemas.microsoft.com/office/powerpoint/2010/main" val="338644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32</a:t>
            </a:fld>
            <a:endParaRPr lang="en-US"/>
          </a:p>
        </p:txBody>
      </p:sp>
    </p:spTree>
    <p:extLst>
      <p:ext uri="{BB962C8B-B14F-4D97-AF65-F5344CB8AC3E}">
        <p14:creationId xmlns:p14="http://schemas.microsoft.com/office/powerpoint/2010/main" val="25426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4</a:t>
            </a:fld>
            <a:endParaRPr lang="en-US"/>
          </a:p>
        </p:txBody>
      </p:sp>
    </p:spTree>
    <p:extLst>
      <p:ext uri="{BB962C8B-B14F-4D97-AF65-F5344CB8AC3E}">
        <p14:creationId xmlns:p14="http://schemas.microsoft.com/office/powerpoint/2010/main" val="242588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5</a:t>
            </a:fld>
            <a:endParaRPr lang="en-US"/>
          </a:p>
        </p:txBody>
      </p:sp>
    </p:spTree>
    <p:extLst>
      <p:ext uri="{BB962C8B-B14F-4D97-AF65-F5344CB8AC3E}">
        <p14:creationId xmlns:p14="http://schemas.microsoft.com/office/powerpoint/2010/main" val="245222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6</a:t>
            </a:fld>
            <a:endParaRPr lang="en-US"/>
          </a:p>
        </p:txBody>
      </p:sp>
    </p:spTree>
    <p:extLst>
      <p:ext uri="{BB962C8B-B14F-4D97-AF65-F5344CB8AC3E}">
        <p14:creationId xmlns:p14="http://schemas.microsoft.com/office/powerpoint/2010/main" val="372317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7</a:t>
            </a:fld>
            <a:endParaRPr lang="en-US"/>
          </a:p>
        </p:txBody>
      </p:sp>
    </p:spTree>
    <p:extLst>
      <p:ext uri="{BB962C8B-B14F-4D97-AF65-F5344CB8AC3E}">
        <p14:creationId xmlns:p14="http://schemas.microsoft.com/office/powerpoint/2010/main" val="250168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8</a:t>
            </a:fld>
            <a:endParaRPr lang="en-US"/>
          </a:p>
        </p:txBody>
      </p:sp>
    </p:spTree>
    <p:extLst>
      <p:ext uri="{BB962C8B-B14F-4D97-AF65-F5344CB8AC3E}">
        <p14:creationId xmlns:p14="http://schemas.microsoft.com/office/powerpoint/2010/main" val="94002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sz="1800" dirty="0"/>
              <a:t>Joseph could have just thought they were sad because they were used to living around the King, probably a pretty good job. Now they are in a dungeon!! </a:t>
            </a:r>
          </a:p>
          <a:p>
            <a:r>
              <a:rPr lang="en-US" sz="1800" dirty="0"/>
              <a:t>Pharaoh will lift up your head.</a:t>
            </a:r>
          </a:p>
          <a:p>
            <a:endParaRPr lang="en-US" sz="1800" dirty="0"/>
          </a:p>
          <a:p>
            <a:r>
              <a:rPr lang="en-US" sz="1800" dirty="0">
                <a:solidFill>
                  <a:srgbClr val="000000"/>
                </a:solidFill>
              </a:rPr>
              <a:t>Gen 40:14 Joseph asked the butler to "remember me" and "please show kindness to me". Could Joseph have asked these things if he had mistreated the butler? There was no reason before this to believe the butler or the baker would have any pull to get Joseph out of prison. He treated them well because of who he was.</a:t>
            </a:r>
            <a:r>
              <a:rPr lang="en-US" sz="1800" dirty="0"/>
              <a:t> </a:t>
            </a:r>
          </a:p>
          <a:p>
            <a:endParaRPr lang="en-US" dirty="0"/>
          </a:p>
          <a:p>
            <a:r>
              <a:rPr lang="en-US" sz="1800" dirty="0">
                <a:solidFill>
                  <a:srgbClr val="000000"/>
                </a:solidFill>
                <a:latin typeface="Calibri" panose="020F0502020204030204" pitchFamily="34" charset="0"/>
              </a:rPr>
              <a:t>Gen 40:15 Joseph refers to the jail as a dungeon. It wasn't the brightly lit prison of our day with TVs and work out facility!</a:t>
            </a:r>
            <a:r>
              <a:rPr lang="en-US" sz="2900" dirty="0"/>
              <a:t> </a:t>
            </a:r>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9</a:t>
            </a:fld>
            <a:endParaRPr lang="en-US"/>
          </a:p>
        </p:txBody>
      </p:sp>
    </p:spTree>
    <p:extLst>
      <p:ext uri="{BB962C8B-B14F-4D97-AF65-F5344CB8AC3E}">
        <p14:creationId xmlns:p14="http://schemas.microsoft.com/office/powerpoint/2010/main" val="308247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54316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0756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81790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B177-531A-35AD-95ED-6A343B32719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3A2831E-052C-9041-E83C-FF94F94C29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DFAC20-CABA-6D4D-72BC-7943FDC85E95}"/>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CA447A57-A086-C4AF-F969-5F9D2A02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CE0A0-F6B4-6730-4000-1F8FAD1CA4EC}"/>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54703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BAB-80AB-E0AB-BE1F-C7F99FD9F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F1C0E-F129-EF3B-BAF1-C3D337933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5149C-61A7-9283-DE57-B20E91C804B1}"/>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D8F4C06B-8F69-2CBF-37AB-3FD7EE78C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7FD67-469E-430B-062C-213166B96450}"/>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900257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F519-8898-DCAC-DF99-E2E918FBC0D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7AA346-3376-4CEF-5066-096F73320C3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1717-F64C-9B8C-9A1E-90247A43FF6B}"/>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E51213D0-2376-4E96-D460-780B930C8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CF53B-BA71-56F5-5AB1-D53D584BBCFA}"/>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9564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410B-8178-E109-9485-7CF16FA23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B5B85-0477-BE59-AD0C-67403BAFFC0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10AF5-8B4F-E315-024E-F49B8529AAF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E7A4F-8D46-C49C-E81B-9B554187AE73}"/>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a:extLst>
              <a:ext uri="{FF2B5EF4-FFF2-40B4-BE49-F238E27FC236}">
                <a16:creationId xmlns:a16="http://schemas.microsoft.com/office/drawing/2014/main" id="{4ABE662B-9DE9-6684-BEE4-F9346ADCE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AB841-451B-2351-9542-B4CA23CBB31E}"/>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74823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7840-977D-0868-D920-B1235273A49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1D267-DD59-A001-096D-CD99041601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AD56E-CEA0-2D36-528C-0F10C204D5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A0916-AB50-96C8-6148-CD3504B9BB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C5A26-1AD7-7B18-DDA2-C6E6A185B4F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1C4-4356-03B9-DFCC-35BFFA3642F8}"/>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8" name="Footer Placeholder 7">
            <a:extLst>
              <a:ext uri="{FF2B5EF4-FFF2-40B4-BE49-F238E27FC236}">
                <a16:creationId xmlns:a16="http://schemas.microsoft.com/office/drawing/2014/main" id="{3A980856-2DC9-E596-EC81-B67ED93AD1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130D0-5A0C-C7E4-17B0-B3640F8CAF07}"/>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84844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1F2E-0A30-B54A-084A-097276CE7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8D359-A3C1-6F32-E0BD-6FB5ACABCF32}"/>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4" name="Footer Placeholder 3">
            <a:extLst>
              <a:ext uri="{FF2B5EF4-FFF2-40B4-BE49-F238E27FC236}">
                <a16:creationId xmlns:a16="http://schemas.microsoft.com/office/drawing/2014/main" id="{4A2DF307-D90F-B242-5E6F-BD182113A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47F44-0C97-4398-F8EC-111B21358B76}"/>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744934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3244C-21C9-C363-61DB-00D9153EFE30}"/>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3" name="Footer Placeholder 2">
            <a:extLst>
              <a:ext uri="{FF2B5EF4-FFF2-40B4-BE49-F238E27FC236}">
                <a16:creationId xmlns:a16="http://schemas.microsoft.com/office/drawing/2014/main" id="{105B5AF4-4ED6-13E3-664C-63616DC0C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8E1594-FEEE-24C4-688C-2265E96060CB}"/>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1362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94D1-5D22-20E7-6A37-E2411AE3E3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A26CD5F-B211-F35E-74C1-646914F73E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B475C-5740-ED2D-8698-EA9E910E58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907CB-262D-E670-1E56-11D69983C309}"/>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a:extLst>
              <a:ext uri="{FF2B5EF4-FFF2-40B4-BE49-F238E27FC236}">
                <a16:creationId xmlns:a16="http://schemas.microsoft.com/office/drawing/2014/main" id="{CC54005F-E896-EE72-AAAB-B913E2C9E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36087-6081-B158-40C9-A192D49274BE}"/>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97531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20738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C258-A677-774C-7249-D5014A28F8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9EB7A7-BBD5-D892-DF38-574373B3B5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E575289-DA90-F47B-C588-E97CDB934A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6A2FB6-8132-BF73-0459-DB5C6FFD96EA}"/>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a:extLst>
              <a:ext uri="{FF2B5EF4-FFF2-40B4-BE49-F238E27FC236}">
                <a16:creationId xmlns:a16="http://schemas.microsoft.com/office/drawing/2014/main" id="{E0106CF7-DB4F-3809-741D-0D3309426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40DA6-5287-2C81-8B83-31FF4F43E5FA}"/>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32208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4513-2BBB-8A3B-EA4A-5FEBA7848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9D77F-7EE7-D928-B1A2-ECAF8EF9FC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191C7-F9F6-326C-13B5-7B01165121BC}"/>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AE74989E-9ACC-1B20-A161-92BBED815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9F2C2-F4A3-FA17-DC20-DB810DF4D485}"/>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07592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CFDAA-E24D-33CE-FE29-5DC1D760705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EC961-476B-F8C2-FCCE-EE0505B74CE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3B4CD-2DE6-5F25-2A17-D30181B4B8BB}"/>
              </a:ext>
            </a:extLst>
          </p:cNvPr>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24916E63-4021-7C64-AFB0-F6D0AF56E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0C9F9-B5AE-1A51-4B06-D9911B501F36}"/>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8264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384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652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7277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8364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A548-3128-4156-934E-086DD6725C1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3217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3587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5925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3D81ECA5-3135-6448-8FC7-A0F6868D39FC}"/>
              </a:ext>
            </a:extLst>
          </p:cNvPr>
          <p:cNvGrpSpPr/>
          <p:nvPr userDrawn="1"/>
        </p:nvGrpSpPr>
        <p:grpSpPr>
          <a:xfrm>
            <a:off x="7620" y="0"/>
            <a:ext cx="9144000" cy="6858000"/>
            <a:chOff x="10160" y="0"/>
            <a:chExt cx="12192000" cy="6858000"/>
          </a:xfrm>
        </p:grpSpPr>
        <p:sp>
          <p:nvSpPr>
            <p:cNvPr id="8" name="Rectangle 7">
              <a:extLst>
                <a:ext uri="{FF2B5EF4-FFF2-40B4-BE49-F238E27FC236}">
                  <a16:creationId xmlns:a16="http://schemas.microsoft.com/office/drawing/2014/main" id="{E827B787-1E3E-D99A-724D-B4035566A964}"/>
                </a:ext>
              </a:extLst>
            </p:cNvPr>
            <p:cNvSpPr/>
            <p:nvPr/>
          </p:nvSpPr>
          <p:spPr>
            <a:xfrm>
              <a:off x="1016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E2C500-C44F-AC95-1DC1-D289D1B349AE}"/>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61F2C13F-1253-25F1-A340-5879DDB82520}"/>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Box 10">
              <a:extLst>
                <a:ext uri="{FF2B5EF4-FFF2-40B4-BE49-F238E27FC236}">
                  <a16:creationId xmlns:a16="http://schemas.microsoft.com/office/drawing/2014/main" id="{1394B184-E4E6-A048-E03F-746AC16C5941}"/>
                </a:ext>
              </a:extLst>
            </p:cNvPr>
            <p:cNvSpPr txBox="1"/>
            <p:nvPr/>
          </p:nvSpPr>
          <p:spPr>
            <a:xfrm>
              <a:off x="507999" y="436880"/>
              <a:ext cx="10344485" cy="400110"/>
            </a:xfrm>
            <a:prstGeom prst="rect">
              <a:avLst/>
            </a:prstGeom>
            <a:noFill/>
          </p:spPr>
          <p:txBody>
            <a:bodyPr wrap="square" rtlCol="0">
              <a:spAutoFit/>
            </a:bodyPr>
            <a:lstStyle/>
            <a:p>
              <a:r>
                <a:rPr lang="en-US" sz="2000" b="1" dirty="0">
                  <a:solidFill>
                    <a:srgbClr val="FFFFE1"/>
                  </a:solidFill>
                  <a:latin typeface="Times" pitchFamily="2" charset="0"/>
                </a:rPr>
                <a:t>GENESIS:  Lesson 20 – Chapters 40-42</a:t>
              </a:r>
              <a:r>
                <a:rPr lang="en-US" sz="1800" b="1" dirty="0">
                  <a:solidFill>
                    <a:srgbClr val="FFFFE1"/>
                  </a:solidFill>
                  <a:latin typeface="Times" pitchFamily="2" charset="0"/>
                </a:rPr>
                <a:t>	</a:t>
              </a:r>
            </a:p>
          </p:txBody>
        </p:sp>
      </p:grpSp>
      <p:sp>
        <p:nvSpPr>
          <p:cNvPr id="12" name="Rectangle 11">
            <a:extLst>
              <a:ext uri="{FF2B5EF4-FFF2-40B4-BE49-F238E27FC236}">
                <a16:creationId xmlns:a16="http://schemas.microsoft.com/office/drawing/2014/main" id="{C11EB576-515B-A2EF-D261-1E3F13C1143F}"/>
              </a:ext>
            </a:extLst>
          </p:cNvPr>
          <p:cNvSpPr/>
          <p:nvPr userDrawn="1"/>
        </p:nvSpPr>
        <p:spPr>
          <a:xfrm>
            <a:off x="320040" y="1646238"/>
            <a:ext cx="851916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Box 12">
            <a:extLst>
              <a:ext uri="{FF2B5EF4-FFF2-40B4-BE49-F238E27FC236}">
                <a16:creationId xmlns:a16="http://schemas.microsoft.com/office/drawing/2014/main" id="{1C5E4CD7-0953-AAC5-0A69-632EEF65EA01}"/>
              </a:ext>
            </a:extLst>
          </p:cNvPr>
          <p:cNvSpPr txBox="1"/>
          <p:nvPr userDrawn="1"/>
        </p:nvSpPr>
        <p:spPr>
          <a:xfrm>
            <a:off x="6877575" y="467658"/>
            <a:ext cx="1414430" cy="369332"/>
          </a:xfrm>
          <a:prstGeom prst="rect">
            <a:avLst/>
          </a:prstGeom>
          <a:noFill/>
        </p:spPr>
        <p:txBody>
          <a:bodyPr wrap="square" rtlCol="0">
            <a:spAutoFit/>
          </a:bodyPr>
          <a:lstStyle/>
          <a:p>
            <a:r>
              <a:rPr lang="en-US" sz="1800" dirty="0">
                <a:solidFill>
                  <a:schemeClr val="bg1"/>
                </a:solidFill>
                <a:latin typeface="Times" pitchFamily="2" charset="0"/>
              </a:rPr>
              <a:t>Quarter 1</a:t>
            </a:r>
          </a:p>
        </p:txBody>
      </p:sp>
    </p:spTree>
    <p:extLst>
      <p:ext uri="{BB962C8B-B14F-4D97-AF65-F5344CB8AC3E}">
        <p14:creationId xmlns:p14="http://schemas.microsoft.com/office/powerpoint/2010/main" val="4254386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1957A-D5F1-7CDC-5D38-FBAAB41011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389E57-E740-F4B4-55A8-06900B849F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9F39-5A2C-5CF4-442D-2E217129C8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DCA548-3128-4156-934E-086DD6725C1A}" type="datetimeFigureOut">
              <a:rPr lang="en-US" smtClean="0"/>
              <a:t>1/18/2023</a:t>
            </a:fld>
            <a:endParaRPr lang="en-US"/>
          </a:p>
        </p:txBody>
      </p:sp>
      <p:sp>
        <p:nvSpPr>
          <p:cNvPr id="5" name="Footer Placeholder 4">
            <a:extLst>
              <a:ext uri="{FF2B5EF4-FFF2-40B4-BE49-F238E27FC236}">
                <a16:creationId xmlns:a16="http://schemas.microsoft.com/office/drawing/2014/main" id="{BBCC7DAE-EA3A-129F-6EF9-79C618A524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576BC-890A-6BF7-2C91-359D6D545C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820C9863-AD47-6FEF-9356-D38F468B58C5}"/>
              </a:ext>
            </a:extLst>
          </p:cNvPr>
          <p:cNvGrpSpPr/>
          <p:nvPr userDrawn="1"/>
        </p:nvGrpSpPr>
        <p:grpSpPr>
          <a:xfrm>
            <a:off x="0" y="0"/>
            <a:ext cx="9144000" cy="6858000"/>
            <a:chOff x="0" y="0"/>
            <a:chExt cx="12192000" cy="6858000"/>
          </a:xfrm>
        </p:grpSpPr>
        <p:sp>
          <p:nvSpPr>
            <p:cNvPr id="8" name="Rectangle 7">
              <a:extLst>
                <a:ext uri="{FF2B5EF4-FFF2-40B4-BE49-F238E27FC236}">
                  <a16:creationId xmlns:a16="http://schemas.microsoft.com/office/drawing/2014/main" id="{DB2C6203-8A5F-10D1-B106-79626E3786E0}"/>
                </a:ext>
              </a:extLst>
            </p:cNvPr>
            <p:cNvSpPr/>
            <p:nvPr/>
          </p:nvSpPr>
          <p:spPr>
            <a:xfrm>
              <a:off x="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39F6DA8-3398-8A31-0FC4-64FAF7EA7888}"/>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E8BD60B-FA97-49AB-482C-F58347170BFF}"/>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C30A2CE-4DA7-2B6C-3B08-0203B957066C}"/>
                </a:ext>
              </a:extLst>
            </p:cNvPr>
            <p:cNvSpPr txBox="1"/>
            <p:nvPr/>
          </p:nvSpPr>
          <p:spPr>
            <a:xfrm>
              <a:off x="508000" y="436880"/>
              <a:ext cx="6949440" cy="461665"/>
            </a:xfrm>
            <a:prstGeom prst="rect">
              <a:avLst/>
            </a:prstGeom>
            <a:noFill/>
          </p:spPr>
          <p:txBody>
            <a:bodyPr wrap="square" rtlCol="0">
              <a:spAutoFit/>
            </a:bodyPr>
            <a:lstStyle/>
            <a:p>
              <a:r>
                <a:rPr lang="en-US" sz="2400" b="1" dirty="0">
                  <a:solidFill>
                    <a:srgbClr val="FFFFE1"/>
                  </a:solidFill>
                  <a:latin typeface="Bell MT" panose="02020503060305020303" pitchFamily="18" charset="0"/>
                </a:rPr>
                <a:t>GENESIS:  The Book Of Beginnings</a:t>
              </a:r>
            </a:p>
          </p:txBody>
        </p:sp>
        <p:sp>
          <p:nvSpPr>
            <p:cNvPr id="12" name="TextBox 11">
              <a:extLst>
                <a:ext uri="{FF2B5EF4-FFF2-40B4-BE49-F238E27FC236}">
                  <a16:creationId xmlns:a16="http://schemas.microsoft.com/office/drawing/2014/main" id="{97D05C69-92E5-7A39-21CB-83DD103DD134}"/>
                </a:ext>
              </a:extLst>
            </p:cNvPr>
            <p:cNvSpPr txBox="1"/>
            <p:nvPr/>
          </p:nvSpPr>
          <p:spPr>
            <a:xfrm>
              <a:off x="10454640" y="371061"/>
              <a:ext cx="1280160" cy="553998"/>
            </a:xfrm>
            <a:prstGeom prst="rect">
              <a:avLst/>
            </a:prstGeom>
            <a:noFill/>
          </p:spPr>
          <p:txBody>
            <a:bodyPr wrap="square" rtlCol="0">
              <a:spAutoFit/>
            </a:bodyPr>
            <a:lstStyle/>
            <a:p>
              <a:pPr algn="r"/>
              <a:r>
                <a:rPr lang="en-US" sz="1500" b="1" dirty="0">
                  <a:solidFill>
                    <a:srgbClr val="FFFFE1"/>
                  </a:solidFill>
                  <a:latin typeface="Bell MT" panose="02020503060305020303" pitchFamily="18" charset="0"/>
                </a:rPr>
                <a:t>Quarter 1</a:t>
              </a:r>
            </a:p>
          </p:txBody>
        </p:sp>
        <p:sp>
          <p:nvSpPr>
            <p:cNvPr id="13" name="TextBox 12">
              <a:extLst>
                <a:ext uri="{FF2B5EF4-FFF2-40B4-BE49-F238E27FC236}">
                  <a16:creationId xmlns:a16="http://schemas.microsoft.com/office/drawing/2014/main" id="{0E94753F-D199-6315-C3FC-9D5D6FA4BCFD}"/>
                </a:ext>
              </a:extLst>
            </p:cNvPr>
            <p:cNvSpPr txBox="1"/>
            <p:nvPr/>
          </p:nvSpPr>
          <p:spPr>
            <a:xfrm>
              <a:off x="7374835" y="654878"/>
              <a:ext cx="4370125" cy="288541"/>
            </a:xfrm>
            <a:prstGeom prst="rect">
              <a:avLst/>
            </a:prstGeom>
            <a:noFill/>
          </p:spPr>
          <p:txBody>
            <a:bodyPr wrap="square" rtlCol="0">
              <a:spAutoFit/>
            </a:bodyPr>
            <a:lstStyle/>
            <a:p>
              <a:pPr algn="r">
                <a:spcBef>
                  <a:spcPts val="450"/>
                </a:spcBef>
              </a:pPr>
              <a:r>
                <a:rPr lang="en-US" sz="1275" b="1" dirty="0">
                  <a:solidFill>
                    <a:srgbClr val="FFFFE1"/>
                  </a:solidFill>
                  <a:latin typeface="Bell MT" panose="02020503060305020303" pitchFamily="18" charset="0"/>
                </a:rPr>
                <a:t>Lesson 6 – Genesis 6-9</a:t>
              </a:r>
            </a:p>
          </p:txBody>
        </p:sp>
      </p:grpSp>
    </p:spTree>
    <p:extLst>
      <p:ext uri="{BB962C8B-B14F-4D97-AF65-F5344CB8AC3E}">
        <p14:creationId xmlns:p14="http://schemas.microsoft.com/office/powerpoint/2010/main" val="3185368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174E-FAA2-E44B-BE3D-2E054496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663" y="1500188"/>
            <a:ext cx="3857625" cy="3857625"/>
          </a:xfrm>
          <a:prstGeom prst="rect">
            <a:avLst/>
          </a:prstGeom>
        </p:spPr>
      </p:pic>
      <p:sp>
        <p:nvSpPr>
          <p:cNvPr id="4" name="TextBox 3">
            <a:extLst>
              <a:ext uri="{FF2B5EF4-FFF2-40B4-BE49-F238E27FC236}">
                <a16:creationId xmlns:a16="http://schemas.microsoft.com/office/drawing/2014/main" id="{F15C078D-9997-BA4C-93C5-0EB5A75597FD}"/>
              </a:ext>
            </a:extLst>
          </p:cNvPr>
          <p:cNvSpPr txBox="1"/>
          <p:nvPr/>
        </p:nvSpPr>
        <p:spPr>
          <a:xfrm>
            <a:off x="1283322" y="4030355"/>
            <a:ext cx="5268952" cy="10964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prstClr val="white"/>
                </a:solidFill>
                <a:effectLst/>
                <a:uLnTx/>
                <a:uFillTx/>
                <a:latin typeface="Times" pitchFamily="2" charset="0"/>
                <a:ea typeface="+mn-ea"/>
                <a:cs typeface="+mn-cs"/>
              </a:rPr>
              <a:t>GENESIS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75" b="0" i="1" u="none" strike="noStrike" kern="1200" cap="none" spc="0" normalizeH="0" baseline="0" noProof="0" dirty="0">
                <a:ln>
                  <a:noFill/>
                </a:ln>
                <a:solidFill>
                  <a:prstClr val="white"/>
                </a:solidFill>
                <a:effectLst/>
                <a:uLnTx/>
                <a:uFillTx/>
                <a:latin typeface="Times" pitchFamily="2" charset="0"/>
                <a:ea typeface="+mn-ea"/>
                <a:cs typeface="+mn-cs"/>
              </a:rPr>
              <a:t>”In the beginning God…”</a:t>
            </a:r>
          </a:p>
        </p:txBody>
      </p:sp>
    </p:spTree>
    <p:extLst>
      <p:ext uri="{BB962C8B-B14F-4D97-AF65-F5344CB8AC3E}">
        <p14:creationId xmlns:p14="http://schemas.microsoft.com/office/powerpoint/2010/main" val="37373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Interprets Butler and Baker’s Dreams</a:t>
            </a:r>
            <a:endParaRPr lang="en-US" sz="3200" u="sng" dirty="0"/>
          </a:p>
          <a:p>
            <a:r>
              <a:rPr lang="en-US" sz="3200" dirty="0"/>
              <a:t>Pharaoh’s birthday was 3 days later</a:t>
            </a:r>
          </a:p>
          <a:p>
            <a:r>
              <a:rPr lang="en-US" sz="3200" dirty="0"/>
              <a:t>Pharaoh had a feast for all his servants</a:t>
            </a:r>
          </a:p>
          <a:p>
            <a:r>
              <a:rPr lang="en-US" sz="3200" dirty="0"/>
              <a:t>Pharaoh put the butler back in his position</a:t>
            </a:r>
          </a:p>
          <a:p>
            <a:r>
              <a:rPr lang="en-US" sz="3200" dirty="0"/>
              <a:t>Pharaoh hanged the baker</a:t>
            </a:r>
          </a:p>
          <a:p>
            <a:r>
              <a:rPr lang="en-US" sz="3200" dirty="0"/>
              <a:t>The butler did not remember Joseph</a:t>
            </a:r>
          </a:p>
          <a:p>
            <a:endParaRPr lang="en-US" sz="3200" dirty="0"/>
          </a:p>
          <a:p>
            <a:pPr marL="0" indent="0">
              <a:buNone/>
            </a:pPr>
            <a:endParaRPr lang="en-US" sz="2800" dirty="0"/>
          </a:p>
        </p:txBody>
      </p:sp>
    </p:spTree>
    <p:extLst>
      <p:ext uri="{BB962C8B-B14F-4D97-AF65-F5344CB8AC3E}">
        <p14:creationId xmlns:p14="http://schemas.microsoft.com/office/powerpoint/2010/main" val="275198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10000"/>
          </a:bodyPr>
          <a:lstStyle/>
          <a:p>
            <a:pPr marL="0" indent="0">
              <a:buNone/>
            </a:pPr>
            <a:r>
              <a:rPr lang="en-US" sz="3600" b="1" dirty="0"/>
              <a:t>Joseph Interprets Pharaoh’s Dreams</a:t>
            </a:r>
            <a:endParaRPr lang="en-US" sz="3200" b="1" u="sng" dirty="0"/>
          </a:p>
          <a:p>
            <a:r>
              <a:rPr lang="en-US" sz="3200" dirty="0"/>
              <a:t>2 years later, Pharaoh had 2 dreams – fat and skinny cows, plump and thin heads of grain</a:t>
            </a:r>
          </a:p>
          <a:p>
            <a:r>
              <a:rPr lang="en-US" sz="3200" dirty="0"/>
              <a:t>gaunt = "thin or emaciated“</a:t>
            </a:r>
          </a:p>
          <a:p>
            <a:r>
              <a:rPr lang="en-US" sz="3200" dirty="0"/>
              <a:t>blighted = "in a badly damaged or deteriorated condition"</a:t>
            </a:r>
          </a:p>
          <a:p>
            <a:r>
              <a:rPr lang="en-US" sz="3200" dirty="0"/>
              <a:t>None of the magicians or wise men of Egypt could interpret the dream</a:t>
            </a:r>
          </a:p>
          <a:p>
            <a:r>
              <a:rPr lang="en-US" sz="3200" dirty="0"/>
              <a:t>The butler remembered Joseph and told Pharaoh how Joseph had interpreted the butler and baker’s dreams</a:t>
            </a:r>
          </a:p>
          <a:p>
            <a:r>
              <a:rPr lang="en-US" sz="3200" dirty="0"/>
              <a:t>Pharaoh sent for Joseph</a:t>
            </a:r>
          </a:p>
          <a:p>
            <a:r>
              <a:rPr lang="en-US" sz="3200" dirty="0"/>
              <a:t>Joseph is now 30 years old</a:t>
            </a:r>
          </a:p>
          <a:p>
            <a:endParaRPr lang="en-US" sz="3200" dirty="0"/>
          </a:p>
          <a:p>
            <a:pPr marL="0" indent="0">
              <a:buNone/>
            </a:pPr>
            <a:endParaRPr lang="en-US" sz="2800" dirty="0"/>
          </a:p>
        </p:txBody>
      </p:sp>
    </p:spTree>
    <p:extLst>
      <p:ext uri="{BB962C8B-B14F-4D97-AF65-F5344CB8AC3E}">
        <p14:creationId xmlns:p14="http://schemas.microsoft.com/office/powerpoint/2010/main" val="29921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21326-1426-9E5F-6132-62FC5F09AB5E}"/>
              </a:ext>
            </a:extLst>
          </p:cNvPr>
          <p:cNvSpPr>
            <a:spLocks noGrp="1"/>
          </p:cNvSpPr>
          <p:nvPr>
            <p:ph idx="1"/>
          </p:nvPr>
        </p:nvSpPr>
        <p:spPr/>
        <p:txBody>
          <a:bodyPr/>
          <a:lstStyle/>
          <a:p>
            <a:endParaRPr lang="en-US"/>
          </a:p>
        </p:txBody>
      </p:sp>
      <p:pic>
        <p:nvPicPr>
          <p:cNvPr id="1026" name="Picture 2" descr="Why the Daniel Plan Might Make you Fat | Our Rabbi Jesus">
            <a:extLst>
              <a:ext uri="{FF2B5EF4-FFF2-40B4-BE49-F238E27FC236}">
                <a16:creationId xmlns:a16="http://schemas.microsoft.com/office/drawing/2014/main" id="{961A2DA8-3665-EFF8-572B-7FFE87F16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22" y="70338"/>
            <a:ext cx="8762163" cy="681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43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Interprets Pharaoh’s Dreams</a:t>
            </a:r>
            <a:endParaRPr lang="en-US" sz="3200" b="1" u="sng" dirty="0"/>
          </a:p>
          <a:p>
            <a:r>
              <a:rPr lang="en-US" sz="3200" dirty="0"/>
              <a:t>“</a:t>
            </a:r>
            <a:r>
              <a:rPr lang="en-US" sz="3200" b="0" i="0" dirty="0">
                <a:solidFill>
                  <a:srgbClr val="000000"/>
                </a:solidFill>
                <a:effectLst/>
              </a:rPr>
              <a:t>So Joseph answered Pharaoh, saying, “</a:t>
            </a:r>
            <a:r>
              <a:rPr lang="en-US" sz="3200" b="0" i="1" dirty="0">
                <a:solidFill>
                  <a:srgbClr val="000000"/>
                </a:solidFill>
                <a:effectLst/>
              </a:rPr>
              <a:t>It is</a:t>
            </a:r>
            <a:r>
              <a:rPr lang="en-US" sz="3200" b="0" i="0" dirty="0">
                <a:solidFill>
                  <a:srgbClr val="000000"/>
                </a:solidFill>
                <a:effectLst/>
              </a:rPr>
              <a:t> not in me; God will give Pharaoh an answer of peace.”</a:t>
            </a:r>
          </a:p>
          <a:p>
            <a:r>
              <a:rPr lang="en-US" sz="3200" dirty="0">
                <a:solidFill>
                  <a:srgbClr val="000000"/>
                </a:solidFill>
              </a:rPr>
              <a:t>Pharaoh told Joseph the dreams</a:t>
            </a:r>
          </a:p>
          <a:p>
            <a:r>
              <a:rPr lang="en-US" sz="3200" dirty="0">
                <a:solidFill>
                  <a:srgbClr val="000000"/>
                </a:solidFill>
              </a:rPr>
              <a:t>Joseph told Pharaoh about the 7 years of plenty and the 7 years of famine</a:t>
            </a:r>
          </a:p>
          <a:p>
            <a:r>
              <a:rPr lang="en-US" sz="3200" dirty="0">
                <a:solidFill>
                  <a:srgbClr val="000000"/>
                </a:solidFill>
              </a:rPr>
              <a:t>“</a:t>
            </a:r>
            <a:r>
              <a:rPr lang="en-US" sz="3200" b="0" i="0" dirty="0">
                <a:solidFill>
                  <a:srgbClr val="000000"/>
                </a:solidFill>
                <a:effectLst/>
              </a:rPr>
              <a:t>And the dream was repeated to Pharaoh twice because the thing </a:t>
            </a:r>
            <a:r>
              <a:rPr lang="en-US" sz="3200" b="0" i="1" dirty="0">
                <a:solidFill>
                  <a:srgbClr val="000000"/>
                </a:solidFill>
                <a:effectLst/>
              </a:rPr>
              <a:t>is</a:t>
            </a:r>
            <a:r>
              <a:rPr lang="en-US" sz="3200" b="0" i="0" dirty="0">
                <a:solidFill>
                  <a:srgbClr val="000000"/>
                </a:solidFill>
                <a:effectLst/>
              </a:rPr>
              <a:t> established by God, and God will shortly bring it to pass.”</a:t>
            </a:r>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1759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Interprets Pharaoh’s Dreams</a:t>
            </a:r>
            <a:endParaRPr lang="en-US" sz="3200" u="sng" dirty="0"/>
          </a:p>
          <a:p>
            <a:r>
              <a:rPr lang="en-US" sz="3200" dirty="0"/>
              <a:t>Joseph advised Pharaoh to:</a:t>
            </a:r>
          </a:p>
          <a:p>
            <a:pPr lvl="1"/>
            <a:r>
              <a:rPr lang="en-US" sz="3200" dirty="0"/>
              <a:t>Select a “discerning and wise man” to put over the land of Egypt</a:t>
            </a:r>
          </a:p>
          <a:p>
            <a:pPr lvl="1"/>
            <a:r>
              <a:rPr lang="en-US" sz="3200" dirty="0"/>
              <a:t>Appoint officers to collect 1/5 of the produce during the 7 plentiful years</a:t>
            </a:r>
          </a:p>
          <a:p>
            <a:pPr lvl="1"/>
            <a:r>
              <a:rPr lang="en-US" sz="3200" dirty="0"/>
              <a:t>Store up grain under Pharaoh’s authority</a:t>
            </a:r>
          </a:p>
          <a:p>
            <a:pPr lvl="1"/>
            <a:r>
              <a:rPr lang="en-US" sz="3200" dirty="0"/>
              <a:t>Keep food in the cities for a reserve during the famine years</a:t>
            </a:r>
          </a:p>
          <a:p>
            <a:endParaRPr lang="en-US" dirty="0"/>
          </a:p>
          <a:p>
            <a:pPr lvl="1"/>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8034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r>
              <a:rPr lang="en-US" sz="3200" dirty="0"/>
              <a:t>“</a:t>
            </a:r>
            <a:r>
              <a:rPr lang="en-US" sz="3200" b="0" i="0" dirty="0">
                <a:solidFill>
                  <a:srgbClr val="000000"/>
                </a:solidFill>
                <a:effectLst/>
              </a:rPr>
              <a:t>Can we find </a:t>
            </a:r>
            <a:r>
              <a:rPr lang="en-US" sz="3200" b="0" i="1" dirty="0">
                <a:solidFill>
                  <a:srgbClr val="000000"/>
                </a:solidFill>
                <a:effectLst/>
              </a:rPr>
              <a:t>such a one</a:t>
            </a:r>
            <a:r>
              <a:rPr lang="en-US" sz="3200" b="0" i="0" dirty="0">
                <a:solidFill>
                  <a:srgbClr val="000000"/>
                </a:solidFill>
                <a:effectLst/>
              </a:rPr>
              <a:t> as this, a man in whom </a:t>
            </a:r>
            <a:r>
              <a:rPr lang="en-US" sz="3200" b="0" i="1" dirty="0">
                <a:solidFill>
                  <a:srgbClr val="000000"/>
                </a:solidFill>
                <a:effectLst/>
              </a:rPr>
              <a:t>is</a:t>
            </a:r>
            <a:r>
              <a:rPr lang="en-US" sz="3200" b="0" i="0" dirty="0">
                <a:solidFill>
                  <a:srgbClr val="000000"/>
                </a:solidFill>
                <a:effectLst/>
              </a:rPr>
              <a:t> the Spirit of God?”</a:t>
            </a:r>
          </a:p>
          <a:p>
            <a:r>
              <a:rPr lang="en-US" sz="3200" dirty="0">
                <a:solidFill>
                  <a:srgbClr val="000000"/>
                </a:solidFill>
              </a:rPr>
              <a:t>Pharaoh said Joseph would be:</a:t>
            </a:r>
          </a:p>
          <a:p>
            <a:pPr lvl="1"/>
            <a:r>
              <a:rPr lang="en-US" sz="3200" b="0" i="0" dirty="0">
                <a:solidFill>
                  <a:srgbClr val="000000"/>
                </a:solidFill>
                <a:effectLst/>
              </a:rPr>
              <a:t>Over Pharaoh’s house</a:t>
            </a:r>
          </a:p>
          <a:p>
            <a:pPr lvl="1"/>
            <a:r>
              <a:rPr lang="en-US" sz="3200" dirty="0">
                <a:solidFill>
                  <a:srgbClr val="000000"/>
                </a:solidFill>
              </a:rPr>
              <a:t>All the people would be ruled by Joseph’s word</a:t>
            </a:r>
          </a:p>
          <a:p>
            <a:pPr lvl="1"/>
            <a:r>
              <a:rPr lang="en-US" sz="3200" b="0" i="0" dirty="0">
                <a:solidFill>
                  <a:srgbClr val="000000"/>
                </a:solidFill>
                <a:effectLst/>
              </a:rPr>
              <a:t>Second only in the throne to Pharaoh</a:t>
            </a:r>
          </a:p>
          <a:p>
            <a:r>
              <a:rPr lang="en-US" sz="3600" dirty="0">
                <a:solidFill>
                  <a:srgbClr val="000000"/>
                </a:solidFill>
              </a:rPr>
              <a:t>“</a:t>
            </a:r>
            <a:r>
              <a:rPr lang="en-US" sz="3600" b="0" i="0" dirty="0">
                <a:solidFill>
                  <a:srgbClr val="000000"/>
                </a:solidFill>
                <a:effectLst/>
              </a:rPr>
              <a:t>See, I have set you over all the land of Egypt</a:t>
            </a:r>
            <a:r>
              <a:rPr lang="en-US" sz="3600" dirty="0">
                <a:solidFill>
                  <a:srgbClr val="000000"/>
                </a:solidFill>
              </a:rPr>
              <a:t>”</a:t>
            </a:r>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7002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r>
              <a:rPr lang="en-US" sz="3200" dirty="0"/>
              <a:t>Pharaoh Gave Joseph:</a:t>
            </a:r>
          </a:p>
          <a:p>
            <a:pPr lvl="1"/>
            <a:r>
              <a:rPr lang="en-US" sz="3200" b="0" i="0" dirty="0">
                <a:solidFill>
                  <a:srgbClr val="000000"/>
                </a:solidFill>
                <a:effectLst/>
              </a:rPr>
              <a:t>Signet Ring</a:t>
            </a:r>
          </a:p>
          <a:p>
            <a:pPr lvl="1"/>
            <a:r>
              <a:rPr lang="en-US" sz="3200" dirty="0">
                <a:solidFill>
                  <a:srgbClr val="000000"/>
                </a:solidFill>
              </a:rPr>
              <a:t>Garments of Fine Linen</a:t>
            </a:r>
          </a:p>
          <a:p>
            <a:pPr lvl="1"/>
            <a:r>
              <a:rPr lang="en-US" sz="3200" b="0" i="0" dirty="0">
                <a:solidFill>
                  <a:srgbClr val="000000"/>
                </a:solidFill>
                <a:effectLst/>
              </a:rPr>
              <a:t>Gold Neck Chain</a:t>
            </a:r>
          </a:p>
          <a:p>
            <a:pPr lvl="1"/>
            <a:r>
              <a:rPr lang="en-US" sz="3200" dirty="0">
                <a:solidFill>
                  <a:srgbClr val="000000"/>
                </a:solidFill>
              </a:rPr>
              <a:t>The Second Chariot to Ride in</a:t>
            </a:r>
          </a:p>
          <a:p>
            <a:pPr lvl="1"/>
            <a:r>
              <a:rPr lang="en-US" sz="3200" dirty="0">
                <a:solidFill>
                  <a:srgbClr val="000000"/>
                </a:solidFill>
              </a:rPr>
              <a:t>A wife – </a:t>
            </a:r>
            <a:r>
              <a:rPr lang="en-US" sz="3200" dirty="0" err="1">
                <a:solidFill>
                  <a:srgbClr val="000000"/>
                </a:solidFill>
              </a:rPr>
              <a:t>Asenath</a:t>
            </a:r>
            <a:r>
              <a:rPr lang="en-US" sz="3200" dirty="0">
                <a:solidFill>
                  <a:srgbClr val="000000"/>
                </a:solidFill>
              </a:rPr>
              <a:t>, daughter of Poti-</a:t>
            </a:r>
            <a:r>
              <a:rPr lang="en-US" sz="3200" dirty="0" err="1">
                <a:solidFill>
                  <a:srgbClr val="000000"/>
                </a:solidFill>
              </a:rPr>
              <a:t>Pherah</a:t>
            </a:r>
            <a:r>
              <a:rPr lang="en-US" sz="3200" dirty="0">
                <a:solidFill>
                  <a:srgbClr val="000000"/>
                </a:solidFill>
              </a:rPr>
              <a:t> priest of On</a:t>
            </a:r>
          </a:p>
          <a:p>
            <a:r>
              <a:rPr lang="en-US" sz="3600" b="0" i="0" dirty="0">
                <a:solidFill>
                  <a:srgbClr val="000000"/>
                </a:solidFill>
                <a:effectLst/>
              </a:rPr>
              <a:t>“</a:t>
            </a:r>
            <a:r>
              <a:rPr lang="en-US" sz="3600" dirty="0">
                <a:solidFill>
                  <a:srgbClr val="000000"/>
                </a:solidFill>
              </a:rPr>
              <a:t>Bow the knee!”</a:t>
            </a: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309989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pPr marL="0" indent="0">
              <a:buNone/>
            </a:pPr>
            <a:r>
              <a:rPr lang="en-US" sz="3200" b="0" i="0" dirty="0">
                <a:solidFill>
                  <a:srgbClr val="081C2A"/>
                </a:solidFill>
                <a:effectLst/>
              </a:rPr>
              <a:t>The priest of On led the worship of the Egyptian sun god…..</a:t>
            </a:r>
          </a:p>
          <a:p>
            <a:pPr marL="0" indent="0">
              <a:buNone/>
            </a:pPr>
            <a:r>
              <a:rPr lang="en-US" sz="3200" b="0" i="0">
                <a:solidFill>
                  <a:srgbClr val="081C2A"/>
                </a:solidFill>
                <a:effectLst/>
              </a:rPr>
              <a:t>The </a:t>
            </a:r>
            <a:r>
              <a:rPr lang="en-US" sz="3200" b="0" i="0" dirty="0">
                <a:solidFill>
                  <a:srgbClr val="081C2A"/>
                </a:solidFill>
                <a:effectLst/>
              </a:rPr>
              <a:t>city of On was also known as Heliopolis, “The City of the Sun.” It was the center of worship of the sun god, Ra, and was located 10 miles northeast of modern Cairo. The priests of On were considered to be among the most intelligent and cultured persons in Egypt, and their erudition was second to none. </a:t>
            </a:r>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6499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Joseph Becomes Second In Command Over Egypt</a:t>
            </a:r>
          </a:p>
          <a:p>
            <a:pPr marL="0" indent="0">
              <a:buNone/>
            </a:pPr>
            <a:r>
              <a:rPr lang="en-US" sz="3200" b="0" i="0" dirty="0">
                <a:solidFill>
                  <a:srgbClr val="081C2A"/>
                </a:solidFill>
                <a:effectLst/>
              </a:rPr>
              <a:t>The ancient historian Herodotus reported that “the men of Heliopolis are said to be the most learned in records of the Egyptians” (</a:t>
            </a:r>
            <a:r>
              <a:rPr lang="en-US" sz="3200" b="0" i="1" dirty="0">
                <a:solidFill>
                  <a:srgbClr val="081C2A"/>
                </a:solidFill>
                <a:effectLst/>
              </a:rPr>
              <a:t>History</a:t>
            </a:r>
            <a:r>
              <a:rPr lang="en-US" sz="3200" b="0" i="0" dirty="0">
                <a:solidFill>
                  <a:srgbClr val="081C2A"/>
                </a:solidFill>
                <a:effectLst/>
              </a:rPr>
              <a:t> 2:3, trans. by G. Macaulay). The high priest in On held the title of “Greatest of Seers.” When Joseph married into this family, he joined a social class befitting a national leader. Also implied in the marriage arrangement was Pharaoh’s confidence that Joseph, too, was a “seer,” or prophet, of the highest caliber.</a:t>
            </a:r>
            <a:endParaRPr lang="en-US" sz="3200" b="0" i="0" dirty="0">
              <a:solidFill>
                <a:srgbClr val="000000"/>
              </a:solidFill>
              <a:effectLst/>
            </a:endParaRPr>
          </a:p>
          <a:p>
            <a:pPr marL="0" indent="0">
              <a:buNone/>
            </a:pPr>
            <a:r>
              <a:rPr lang="en-US" sz="3200" dirty="0"/>
              <a:t>		-- </a:t>
            </a:r>
            <a:r>
              <a:rPr lang="en-US" sz="3200" b="1" dirty="0"/>
              <a:t>GotQuestions.org</a:t>
            </a:r>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15291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r>
              <a:rPr lang="en-US" sz="3200" dirty="0"/>
              <a:t>Joseph:</a:t>
            </a:r>
          </a:p>
          <a:p>
            <a:pPr lvl="1"/>
            <a:r>
              <a:rPr lang="en-US" sz="3200" dirty="0"/>
              <a:t>Went throughout all the land of Egypt</a:t>
            </a:r>
          </a:p>
          <a:p>
            <a:pPr lvl="1"/>
            <a:r>
              <a:rPr lang="en-US" sz="3200" dirty="0"/>
              <a:t>Gathered food during the years of plenty</a:t>
            </a:r>
          </a:p>
          <a:p>
            <a:pPr lvl="1"/>
            <a:r>
              <a:rPr lang="en-US" sz="3200" dirty="0"/>
              <a:t>Placed the food in the cities near the fields</a:t>
            </a:r>
          </a:p>
          <a:p>
            <a:pPr lvl="1"/>
            <a:r>
              <a:rPr lang="en-US" sz="3200" dirty="0"/>
              <a:t>Gathered grain “as the sand of the sea, until he stopped counting”</a:t>
            </a:r>
          </a:p>
          <a:p>
            <a:pPr lvl="1"/>
            <a:r>
              <a:rPr lang="en-US" sz="3200" dirty="0"/>
              <a:t>Egypt is dry so grain could last longer</a:t>
            </a:r>
          </a:p>
          <a:p>
            <a:endParaRPr lang="en-US" sz="36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82415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r>
              <a:rPr lang="en-US" sz="3600" b="1" dirty="0">
                <a:solidFill>
                  <a:srgbClr val="502800"/>
                </a:solidFill>
              </a:rPr>
              <a:t>Review</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806412"/>
      </p:ext>
    </p:extLst>
  </p:cSld>
  <p:clrMapOvr>
    <a:masterClrMapping/>
  </p:clrMapOvr>
  <p:transition spd="slow">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r>
              <a:rPr lang="en-US" sz="3200" dirty="0"/>
              <a:t>Joseph had 2 sons before the famine years – Manasseh (the firstborn) and Ephraim</a:t>
            </a:r>
          </a:p>
          <a:p>
            <a:r>
              <a:rPr lang="en-US" sz="3200" dirty="0"/>
              <a:t>Manasseh – “God has made me forget all my toil and all my father’s house”</a:t>
            </a:r>
          </a:p>
          <a:p>
            <a:r>
              <a:rPr lang="en-US" sz="3200" dirty="0"/>
              <a:t>Ephraim – “God has caused me to be fruitful in the land of my affliction”</a:t>
            </a:r>
            <a:endParaRPr lang="en-US" sz="2800" dirty="0"/>
          </a:p>
          <a:p>
            <a:endParaRPr lang="en-US" sz="36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2656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Becomes Second In Command Over Egypt</a:t>
            </a:r>
          </a:p>
          <a:p>
            <a:r>
              <a:rPr lang="en-US" sz="3200" dirty="0"/>
              <a:t>The Years of Famine Began</a:t>
            </a:r>
          </a:p>
          <a:p>
            <a:r>
              <a:rPr lang="en-US" sz="3200" dirty="0"/>
              <a:t>“The famine was in all lands, but in all the land of Egypt there was bread”</a:t>
            </a:r>
          </a:p>
          <a:p>
            <a:r>
              <a:rPr lang="en-US" sz="3200" dirty="0"/>
              <a:t>Pharaoh sent the people to Joseph who needed food</a:t>
            </a:r>
          </a:p>
          <a:p>
            <a:r>
              <a:rPr lang="en-US" sz="3200" dirty="0"/>
              <a:t>Joseph opened the storehouses and sold to the Egyptians</a:t>
            </a:r>
          </a:p>
          <a:p>
            <a:r>
              <a:rPr lang="en-US" sz="3200" dirty="0"/>
              <a:t>All countries came to Joseph to buy grain</a:t>
            </a:r>
            <a:endParaRPr lang="en-US" sz="2800" dirty="0"/>
          </a:p>
          <a:p>
            <a:endParaRPr lang="en-US" sz="36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95834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20000"/>
          </a:bodyPr>
          <a:lstStyle/>
          <a:p>
            <a:pPr marL="0" indent="0">
              <a:buNone/>
            </a:pPr>
            <a:r>
              <a:rPr lang="en-US" sz="3600" b="1" dirty="0"/>
              <a:t>Joseph’s Brothers Come to Egypt for Food</a:t>
            </a:r>
          </a:p>
          <a:p>
            <a:r>
              <a:rPr lang="en-US" sz="3200" dirty="0"/>
              <a:t>Joseph is now at least 37 years old</a:t>
            </a:r>
          </a:p>
          <a:p>
            <a:r>
              <a:rPr lang="en-US" sz="3200" dirty="0"/>
              <a:t>Jacob sent 10 of Joseph’s brothers to Egypt to buy grain</a:t>
            </a:r>
          </a:p>
          <a:p>
            <a:r>
              <a:rPr lang="en-US" sz="3200" dirty="0"/>
              <a:t>Jacob didn’t send Benjamin “Lest some calamity befall him”</a:t>
            </a:r>
          </a:p>
          <a:p>
            <a:r>
              <a:rPr lang="en-US" sz="3200" dirty="0"/>
              <a:t>The famine was in the land of Canaan</a:t>
            </a:r>
          </a:p>
          <a:p>
            <a:r>
              <a:rPr lang="en-US" sz="3200" dirty="0"/>
              <a:t>Joseph was the one who sold to all the people</a:t>
            </a:r>
          </a:p>
          <a:p>
            <a:r>
              <a:rPr lang="en-US" sz="3200" dirty="0"/>
              <a:t>“And Joseph’s brothers came and bowed down before him with their faces to the earth”  </a:t>
            </a:r>
            <a:r>
              <a:rPr lang="en-US" sz="3200" dirty="0">
                <a:solidFill>
                  <a:srgbClr val="FF0000"/>
                </a:solidFill>
              </a:rPr>
              <a:t>42:6</a:t>
            </a:r>
          </a:p>
          <a:p>
            <a:r>
              <a:rPr lang="en-US" sz="3200" dirty="0">
                <a:solidFill>
                  <a:srgbClr val="000000"/>
                </a:solidFill>
              </a:rPr>
              <a:t>Joseph recognized his brothers BUT they didn’t recognize him</a:t>
            </a:r>
          </a:p>
          <a:p>
            <a:r>
              <a:rPr lang="en-US" sz="3200" dirty="0">
                <a:solidFill>
                  <a:srgbClr val="000000"/>
                </a:solidFill>
              </a:rPr>
              <a:t>It’s been at least 20 years since they saw each other</a:t>
            </a: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65318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2"/>
            <a:ext cx="8868792" cy="5535227"/>
          </a:xfrm>
        </p:spPr>
        <p:txBody>
          <a:bodyPr>
            <a:normAutofit lnSpcReduction="10000"/>
          </a:bodyPr>
          <a:lstStyle/>
          <a:p>
            <a:pPr marL="0" indent="0">
              <a:buNone/>
            </a:pPr>
            <a:r>
              <a:rPr lang="en-US" sz="3600" b="1" dirty="0"/>
              <a:t>Joseph’s Brothers Come to Egypt for Food</a:t>
            </a:r>
          </a:p>
          <a:p>
            <a:r>
              <a:rPr lang="en-US" sz="3200" dirty="0"/>
              <a:t>Joseph spoke roughly to his brothers – through an interpreter</a:t>
            </a:r>
          </a:p>
          <a:p>
            <a:r>
              <a:rPr lang="en-US" sz="3200" dirty="0">
                <a:solidFill>
                  <a:srgbClr val="000000"/>
                </a:solidFill>
              </a:rPr>
              <a:t>Joseph remembered the dreams he had about his brothers</a:t>
            </a:r>
          </a:p>
          <a:p>
            <a:r>
              <a:rPr lang="en-US" sz="3200" dirty="0">
                <a:solidFill>
                  <a:srgbClr val="000000"/>
                </a:solidFill>
              </a:rPr>
              <a:t>“You are spies”</a:t>
            </a:r>
          </a:p>
          <a:p>
            <a:r>
              <a:rPr lang="en-US" sz="3200" dirty="0">
                <a:solidFill>
                  <a:srgbClr val="000000"/>
                </a:solidFill>
              </a:rPr>
              <a:t>The brothers mentioned they were part of 12 brothers</a:t>
            </a:r>
          </a:p>
          <a:p>
            <a:r>
              <a:rPr lang="en-US" sz="3200" dirty="0">
                <a:solidFill>
                  <a:srgbClr val="000000"/>
                </a:solidFill>
              </a:rPr>
              <a:t>Joseph told them they would be tested by one of them going after the younger brother and the rest would be put in prison until their return</a:t>
            </a:r>
            <a:endParaRPr lang="en-US" sz="36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12725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Joseph’s Brothers Come to Egypt for Food</a:t>
            </a:r>
          </a:p>
          <a:p>
            <a:r>
              <a:rPr lang="en-US" sz="3200" dirty="0"/>
              <a:t>Joseph put all his brothers in prison for 3 days</a:t>
            </a:r>
          </a:p>
          <a:p>
            <a:r>
              <a:rPr lang="en-US" sz="3200" dirty="0">
                <a:solidFill>
                  <a:srgbClr val="000000"/>
                </a:solidFill>
              </a:rPr>
              <a:t>On the third day Joseph told them:</a:t>
            </a:r>
          </a:p>
          <a:p>
            <a:pPr lvl="1"/>
            <a:r>
              <a:rPr lang="en-US" sz="3200" dirty="0">
                <a:solidFill>
                  <a:srgbClr val="000000"/>
                </a:solidFill>
              </a:rPr>
              <a:t>One of you will be confined to the prison</a:t>
            </a:r>
          </a:p>
          <a:p>
            <a:pPr lvl="1"/>
            <a:r>
              <a:rPr lang="en-US" sz="3200" dirty="0">
                <a:solidFill>
                  <a:srgbClr val="000000"/>
                </a:solidFill>
              </a:rPr>
              <a:t>The rest carry grain home to your houses</a:t>
            </a:r>
          </a:p>
          <a:p>
            <a:pPr lvl="1"/>
            <a:r>
              <a:rPr lang="en-US" sz="3200" dirty="0">
                <a:solidFill>
                  <a:srgbClr val="000000"/>
                </a:solidFill>
              </a:rPr>
              <a:t>Bring your youngest brother to me to verify your story</a:t>
            </a:r>
          </a:p>
          <a:p>
            <a:pPr lvl="1"/>
            <a:r>
              <a:rPr lang="en-US" sz="3200" dirty="0">
                <a:solidFill>
                  <a:srgbClr val="000000"/>
                </a:solidFill>
              </a:rPr>
              <a:t>If you do that, “you shall not die”</a:t>
            </a:r>
          </a:p>
          <a:p>
            <a:pPr marL="457200" lvl="1" indent="0">
              <a:buNone/>
            </a:pPr>
            <a:endParaRPr lang="en-US" sz="32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49223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20000"/>
          </a:bodyPr>
          <a:lstStyle/>
          <a:p>
            <a:pPr marL="0" indent="0">
              <a:buNone/>
            </a:pPr>
            <a:r>
              <a:rPr lang="en-US" sz="3600" b="1" dirty="0"/>
              <a:t>Joseph’s Brothers Come to Egypt for Food</a:t>
            </a:r>
          </a:p>
          <a:p>
            <a:r>
              <a:rPr lang="en-US" sz="3500" dirty="0"/>
              <a:t>The brothers now felt guilty concerning how they treated/sold Joseph</a:t>
            </a:r>
          </a:p>
          <a:p>
            <a:r>
              <a:rPr lang="en-US" sz="3500" dirty="0">
                <a:solidFill>
                  <a:srgbClr val="000000"/>
                </a:solidFill>
              </a:rPr>
              <a:t>Reuben said because they sinned against Joseph, his blood is now required of them</a:t>
            </a:r>
          </a:p>
          <a:p>
            <a:r>
              <a:rPr lang="en-US" sz="3500" dirty="0">
                <a:solidFill>
                  <a:srgbClr val="000000"/>
                </a:solidFill>
              </a:rPr>
              <a:t>The brothers didn’t realize that Joseph understood them because he talked to them through an interpreter</a:t>
            </a:r>
          </a:p>
          <a:p>
            <a:r>
              <a:rPr lang="en-US" sz="3500" dirty="0">
                <a:solidFill>
                  <a:srgbClr val="000000"/>
                </a:solidFill>
              </a:rPr>
              <a:t>Joseph:</a:t>
            </a:r>
          </a:p>
          <a:p>
            <a:pPr lvl="1"/>
            <a:r>
              <a:rPr lang="en-US" sz="3500" dirty="0">
                <a:solidFill>
                  <a:srgbClr val="000000"/>
                </a:solidFill>
              </a:rPr>
              <a:t>Turned away from them and wept</a:t>
            </a:r>
          </a:p>
          <a:p>
            <a:pPr lvl="1"/>
            <a:r>
              <a:rPr lang="en-US" sz="3500" dirty="0">
                <a:solidFill>
                  <a:srgbClr val="000000"/>
                </a:solidFill>
              </a:rPr>
              <a:t>Returned to them</a:t>
            </a:r>
          </a:p>
          <a:p>
            <a:pPr lvl="1"/>
            <a:r>
              <a:rPr lang="en-US" sz="3500" dirty="0">
                <a:solidFill>
                  <a:srgbClr val="000000"/>
                </a:solidFill>
              </a:rPr>
              <a:t>Took Simeon and bound him in front of the other brothers</a:t>
            </a:r>
          </a:p>
          <a:p>
            <a:pPr marL="457200" lvl="1" indent="0">
              <a:buNone/>
            </a:pPr>
            <a:endParaRPr lang="en-US" sz="32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29271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10000"/>
          </a:bodyPr>
          <a:lstStyle/>
          <a:p>
            <a:pPr marL="0" indent="0">
              <a:buNone/>
            </a:pPr>
            <a:r>
              <a:rPr lang="en-US" sz="3600" b="1" dirty="0"/>
              <a:t>Joseph’s Brothers Return Home</a:t>
            </a:r>
          </a:p>
          <a:p>
            <a:r>
              <a:rPr lang="en-US" sz="3200" dirty="0"/>
              <a:t>Joseph commanded his servant to:</a:t>
            </a:r>
          </a:p>
          <a:p>
            <a:pPr lvl="1"/>
            <a:r>
              <a:rPr lang="en-US" sz="3200" dirty="0">
                <a:solidFill>
                  <a:srgbClr val="000000"/>
                </a:solidFill>
              </a:rPr>
              <a:t>Fill his brother’s sacks</a:t>
            </a:r>
          </a:p>
          <a:p>
            <a:pPr lvl="1"/>
            <a:r>
              <a:rPr lang="en-US" sz="3200" dirty="0">
                <a:solidFill>
                  <a:srgbClr val="000000"/>
                </a:solidFill>
              </a:rPr>
              <a:t>Put their money back in their sacks</a:t>
            </a:r>
          </a:p>
          <a:p>
            <a:pPr lvl="1"/>
            <a:r>
              <a:rPr lang="en-US" sz="3200" dirty="0">
                <a:solidFill>
                  <a:srgbClr val="000000"/>
                </a:solidFill>
              </a:rPr>
              <a:t>Give them provisions for the journey</a:t>
            </a:r>
          </a:p>
          <a:p>
            <a:r>
              <a:rPr lang="en-US" sz="3200" dirty="0">
                <a:solidFill>
                  <a:srgbClr val="000000"/>
                </a:solidFill>
              </a:rPr>
              <a:t>The brothers loaded their donkeys and left</a:t>
            </a:r>
          </a:p>
          <a:p>
            <a:r>
              <a:rPr lang="en-US" sz="3200" dirty="0">
                <a:solidFill>
                  <a:srgbClr val="000000"/>
                </a:solidFill>
              </a:rPr>
              <a:t>At a camp, one of them found his money in his sack</a:t>
            </a:r>
          </a:p>
          <a:p>
            <a:r>
              <a:rPr lang="en-US" sz="3200" dirty="0">
                <a:solidFill>
                  <a:srgbClr val="000000"/>
                </a:solidFill>
              </a:rPr>
              <a:t>“their hearts failed them and they were afraid”  </a:t>
            </a:r>
            <a:r>
              <a:rPr lang="en-US" sz="3200" dirty="0">
                <a:solidFill>
                  <a:srgbClr val="FF0000"/>
                </a:solidFill>
              </a:rPr>
              <a:t>42:28</a:t>
            </a:r>
          </a:p>
          <a:p>
            <a:r>
              <a:rPr lang="en-US" sz="3200" dirty="0">
                <a:solidFill>
                  <a:srgbClr val="000000"/>
                </a:solidFill>
              </a:rPr>
              <a:t>When they got home, they told Jacob the whole story, in particular about having to take Benjamin back to Egypt</a:t>
            </a:r>
          </a:p>
          <a:p>
            <a:pPr marL="457200" lvl="1" indent="0">
              <a:buNone/>
            </a:pPr>
            <a:endParaRPr lang="en-US" sz="32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32604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Joseph’s Brothers Return Home</a:t>
            </a:r>
          </a:p>
          <a:p>
            <a:r>
              <a:rPr lang="en-US" sz="3200" dirty="0"/>
              <a:t>The brothers emptied their sacks and they all found their money</a:t>
            </a:r>
          </a:p>
          <a:p>
            <a:r>
              <a:rPr lang="en-US" sz="3200" dirty="0">
                <a:solidFill>
                  <a:srgbClr val="000000"/>
                </a:solidFill>
              </a:rPr>
              <a:t>They were afraid</a:t>
            </a:r>
          </a:p>
          <a:p>
            <a:r>
              <a:rPr lang="en-US" sz="3200" dirty="0">
                <a:solidFill>
                  <a:srgbClr val="000000"/>
                </a:solidFill>
              </a:rPr>
              <a:t>“You have bereaved me: Joseph is no more, Simeon is no more, and you want to take Benjamin. All these things are against me.”  </a:t>
            </a:r>
            <a:r>
              <a:rPr lang="en-US" sz="3200" dirty="0">
                <a:solidFill>
                  <a:srgbClr val="FF0000"/>
                </a:solidFill>
              </a:rPr>
              <a:t>42:36</a:t>
            </a:r>
          </a:p>
          <a:p>
            <a:r>
              <a:rPr lang="en-US" sz="3200" dirty="0">
                <a:solidFill>
                  <a:srgbClr val="000000"/>
                </a:solidFill>
              </a:rPr>
              <a:t>Reuben begged Jacob to send Benjamin back with him to Egypt</a:t>
            </a:r>
          </a:p>
          <a:p>
            <a:r>
              <a:rPr lang="en-US" sz="3200" dirty="0">
                <a:solidFill>
                  <a:srgbClr val="000000"/>
                </a:solidFill>
              </a:rPr>
              <a:t>Jacob would not let him go</a:t>
            </a:r>
          </a:p>
          <a:p>
            <a:pPr marL="457200" lvl="1" indent="0">
              <a:buNone/>
            </a:pPr>
            <a:endParaRPr lang="en-US" sz="3200" dirty="0">
              <a:solidFill>
                <a:srgbClr val="000000"/>
              </a:solidFill>
            </a:endParaRPr>
          </a:p>
          <a:p>
            <a:endParaRPr lang="en-US" sz="3600" b="0" i="0" dirty="0">
              <a:solidFill>
                <a:srgbClr val="000000"/>
              </a:solidFill>
              <a:effectLst/>
            </a:endParaRPr>
          </a:p>
          <a:p>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3266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Joseph’s Brothers Return Home</a:t>
            </a:r>
          </a:p>
          <a:p>
            <a:r>
              <a:rPr lang="en-US" sz="3200" dirty="0"/>
              <a:t>“My son shall not go down with you, for his brother is dead, and he is left alone. If any calamity should befall him along the way in which you go, then you would bring down my gray hair with sorrow to the grave.”  </a:t>
            </a:r>
            <a:r>
              <a:rPr lang="en-US" sz="3200" dirty="0">
                <a:solidFill>
                  <a:srgbClr val="FF0000"/>
                </a:solidFill>
              </a:rPr>
              <a:t>42:38</a:t>
            </a:r>
          </a:p>
          <a:p>
            <a:pPr marL="457200" lvl="1" indent="0">
              <a:buNone/>
            </a:pPr>
            <a:endParaRPr lang="en-US" sz="3200" dirty="0">
              <a:solidFill>
                <a:srgbClr val="000000"/>
              </a:solidFill>
            </a:endParaRPr>
          </a:p>
          <a:p>
            <a:r>
              <a:rPr lang="en-US" sz="3200" b="0" i="0" dirty="0">
                <a:solidFill>
                  <a:srgbClr val="000000"/>
                </a:solidFill>
                <a:effectLst/>
              </a:rPr>
              <a:t>Benjamin would be over 20 years old at this time</a:t>
            </a:r>
          </a:p>
          <a:p>
            <a:pPr marL="0" indent="0">
              <a:buNone/>
            </a:pPr>
            <a:endParaRPr lang="en-US" sz="3200" dirty="0"/>
          </a:p>
          <a:p>
            <a:pPr marL="457200" lvl="1" indent="0">
              <a:buNone/>
            </a:pPr>
            <a:endParaRPr lang="en-US" sz="3200" dirty="0"/>
          </a:p>
          <a:p>
            <a:pPr lvl="1"/>
            <a:endParaRPr lang="en-US" sz="3200" dirty="0"/>
          </a:p>
          <a:p>
            <a:pPr marL="0" indent="0">
              <a:buNone/>
            </a:pPr>
            <a:endParaRPr lang="en-US" sz="2800" dirty="0"/>
          </a:p>
        </p:txBody>
      </p:sp>
    </p:spTree>
    <p:extLst>
      <p:ext uri="{BB962C8B-B14F-4D97-AF65-F5344CB8AC3E}">
        <p14:creationId xmlns:p14="http://schemas.microsoft.com/office/powerpoint/2010/main" val="143583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pPr marL="0" indent="0">
              <a:buNone/>
            </a:pPr>
            <a:r>
              <a:rPr lang="en-US" sz="3600" b="1" dirty="0">
                <a:solidFill>
                  <a:srgbClr val="502800"/>
                </a:solidFill>
              </a:rPr>
              <a:t>Summary and Application</a:t>
            </a:r>
            <a:endParaRPr lang="en-US" sz="3600" b="1" i="1" dirty="0">
              <a:solidFill>
                <a:srgbClr val="C00000"/>
              </a:solidFill>
            </a:endParaRPr>
          </a:p>
        </p:txBody>
      </p:sp>
    </p:spTree>
    <p:extLst>
      <p:ext uri="{BB962C8B-B14F-4D97-AF65-F5344CB8AC3E}">
        <p14:creationId xmlns:p14="http://schemas.microsoft.com/office/powerpoint/2010/main" val="428867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02FFB-802B-9BA8-C9B5-47EFB82EB8DB}"/>
              </a:ext>
            </a:extLst>
          </p:cNvPr>
          <p:cNvSpPr/>
          <p:nvPr/>
        </p:nvSpPr>
        <p:spPr>
          <a:xfrm>
            <a:off x="0" y="0"/>
            <a:ext cx="9144000" cy="7177966"/>
          </a:xfrm>
          <a:prstGeom prst="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3" name="TextBox 2">
            <a:extLst>
              <a:ext uri="{FF2B5EF4-FFF2-40B4-BE49-F238E27FC236}">
                <a16:creationId xmlns:a16="http://schemas.microsoft.com/office/drawing/2014/main" id="{48B0FA33-26A6-17F9-2A25-9078EFAD19A4}"/>
              </a:ext>
            </a:extLst>
          </p:cNvPr>
          <p:cNvSpPr txBox="1"/>
          <p:nvPr/>
        </p:nvSpPr>
        <p:spPr>
          <a:xfrm>
            <a:off x="845198" y="960595"/>
            <a:ext cx="7264454" cy="461665"/>
          </a:xfrm>
          <a:prstGeom prst="rect">
            <a:avLst/>
          </a:prstGeom>
          <a:noFill/>
        </p:spPr>
        <p:txBody>
          <a:bodyPr wrap="square" rtlCol="0">
            <a:spAutoFit/>
          </a:bodyPr>
          <a:lstStyle/>
          <a:p>
            <a:r>
              <a:rPr lang="en-US" sz="2400" b="1" dirty="0">
                <a:solidFill>
                  <a:srgbClr val="002776"/>
                </a:solidFill>
                <a:latin typeface="Tahoma" panose="020B0604030504040204" pitchFamily="34" charset="0"/>
                <a:ea typeface="Tahoma" panose="020B0604030504040204" pitchFamily="34" charset="0"/>
                <a:cs typeface="Tahoma" panose="020B0604030504040204" pitchFamily="34" charset="0"/>
              </a:rPr>
              <a:t>Four year study of the Bible - 17 Periods</a:t>
            </a:r>
          </a:p>
        </p:txBody>
      </p:sp>
      <p:cxnSp>
        <p:nvCxnSpPr>
          <p:cNvPr id="5" name="Straight Connector 4">
            <a:extLst>
              <a:ext uri="{FF2B5EF4-FFF2-40B4-BE49-F238E27FC236}">
                <a16:creationId xmlns:a16="http://schemas.microsoft.com/office/drawing/2014/main" id="{F951DDA4-59F9-013D-DD5B-4C3C39BAC6A3}"/>
              </a:ext>
            </a:extLst>
          </p:cNvPr>
          <p:cNvCxnSpPr>
            <a:cxnSpLocks/>
          </p:cNvCxnSpPr>
          <p:nvPr/>
        </p:nvCxnSpPr>
        <p:spPr>
          <a:xfrm flipV="1">
            <a:off x="925451" y="1461711"/>
            <a:ext cx="7103948" cy="21034"/>
          </a:xfrm>
          <a:prstGeom prst="line">
            <a:avLst/>
          </a:prstGeom>
          <a:ln w="57150">
            <a:solidFill>
              <a:srgbClr val="0027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A1B358-4113-CAEB-C7B4-8383877516E2}"/>
              </a:ext>
            </a:extLst>
          </p:cNvPr>
          <p:cNvSpPr txBox="1"/>
          <p:nvPr/>
        </p:nvSpPr>
        <p:spPr>
          <a:xfrm>
            <a:off x="794819" y="1806763"/>
            <a:ext cx="457200" cy="3924151"/>
          </a:xfrm>
          <a:prstGeom prst="rect">
            <a:avLst/>
          </a:prstGeom>
          <a:noFill/>
        </p:spPr>
        <p:txBody>
          <a:bodyPr wrap="square" rtlCol="0">
            <a:spAutoFit/>
          </a:bodyPr>
          <a:lstStyle/>
          <a:p>
            <a:pPr algn="r">
              <a:spcAft>
                <a:spcPts val="900"/>
              </a:spcAft>
            </a:pPr>
            <a:r>
              <a:rPr lang="en-US" sz="2100" b="1" dirty="0">
                <a:solidFill>
                  <a:srgbClr val="002776"/>
                </a:solidFill>
              </a:rPr>
              <a:t>1)</a:t>
            </a:r>
          </a:p>
          <a:p>
            <a:pPr algn="r">
              <a:spcAft>
                <a:spcPts val="900"/>
              </a:spcAft>
            </a:pPr>
            <a:r>
              <a:rPr lang="en-US" sz="2100" b="1" dirty="0">
                <a:solidFill>
                  <a:srgbClr val="002776"/>
                </a:solidFill>
              </a:rPr>
              <a:t>2)</a:t>
            </a:r>
          </a:p>
          <a:p>
            <a:pPr algn="r">
              <a:spcAft>
                <a:spcPts val="900"/>
              </a:spcAft>
            </a:pPr>
            <a:r>
              <a:rPr lang="en-US" sz="2100" b="1" dirty="0">
                <a:solidFill>
                  <a:srgbClr val="002776"/>
                </a:solidFill>
              </a:rPr>
              <a:t>3)</a:t>
            </a:r>
          </a:p>
          <a:p>
            <a:pPr algn="r">
              <a:spcAft>
                <a:spcPts val="900"/>
              </a:spcAft>
            </a:pPr>
            <a:r>
              <a:rPr lang="en-US" sz="2100" b="1" dirty="0">
                <a:solidFill>
                  <a:srgbClr val="002776"/>
                </a:solidFill>
              </a:rPr>
              <a:t>4)</a:t>
            </a:r>
          </a:p>
          <a:p>
            <a:pPr algn="r">
              <a:spcAft>
                <a:spcPts val="900"/>
              </a:spcAft>
            </a:pPr>
            <a:r>
              <a:rPr lang="en-US" sz="2100" b="1" dirty="0">
                <a:solidFill>
                  <a:srgbClr val="002776"/>
                </a:solidFill>
              </a:rPr>
              <a:t>5)</a:t>
            </a:r>
          </a:p>
          <a:p>
            <a:pPr algn="r">
              <a:spcAft>
                <a:spcPts val="900"/>
              </a:spcAft>
            </a:pPr>
            <a:r>
              <a:rPr lang="en-US" sz="2100" b="1" dirty="0">
                <a:solidFill>
                  <a:srgbClr val="002776"/>
                </a:solidFill>
              </a:rPr>
              <a:t>6)</a:t>
            </a:r>
          </a:p>
          <a:p>
            <a:pPr algn="r">
              <a:spcAft>
                <a:spcPts val="900"/>
              </a:spcAft>
            </a:pPr>
            <a:r>
              <a:rPr lang="en-US" sz="2100" b="1" dirty="0">
                <a:solidFill>
                  <a:srgbClr val="002776"/>
                </a:solidFill>
              </a:rPr>
              <a:t>7)</a:t>
            </a:r>
          </a:p>
          <a:p>
            <a:pPr algn="r">
              <a:spcAft>
                <a:spcPts val="900"/>
              </a:spcAft>
            </a:pPr>
            <a:r>
              <a:rPr lang="en-US" sz="2100" b="1" dirty="0">
                <a:solidFill>
                  <a:srgbClr val="002776"/>
                </a:solidFill>
              </a:rPr>
              <a:t>8)</a:t>
            </a:r>
          </a:p>
          <a:p>
            <a:pPr algn="r">
              <a:spcAft>
                <a:spcPts val="900"/>
              </a:spcAft>
            </a:pPr>
            <a:r>
              <a:rPr lang="en-US" sz="2100" b="1" dirty="0">
                <a:solidFill>
                  <a:srgbClr val="002776"/>
                </a:solidFill>
              </a:rPr>
              <a:t>9)</a:t>
            </a:r>
          </a:p>
        </p:txBody>
      </p:sp>
      <p:sp>
        <p:nvSpPr>
          <p:cNvPr id="8" name="TextBox 7">
            <a:extLst>
              <a:ext uri="{FF2B5EF4-FFF2-40B4-BE49-F238E27FC236}">
                <a16:creationId xmlns:a16="http://schemas.microsoft.com/office/drawing/2014/main" id="{08DF4168-D332-F894-9B67-F5642027DC52}"/>
              </a:ext>
            </a:extLst>
          </p:cNvPr>
          <p:cNvSpPr txBox="1"/>
          <p:nvPr/>
        </p:nvSpPr>
        <p:spPr>
          <a:xfrm>
            <a:off x="1244675" y="1806763"/>
            <a:ext cx="4099560" cy="3924151"/>
          </a:xfrm>
          <a:prstGeom prst="rect">
            <a:avLst/>
          </a:prstGeom>
          <a:noFill/>
        </p:spPr>
        <p:txBody>
          <a:bodyPr wrap="square" rtlCol="0">
            <a:spAutoFit/>
          </a:bodyPr>
          <a:lstStyle/>
          <a:p>
            <a:pPr>
              <a:spcAft>
                <a:spcPts val="900"/>
              </a:spcAft>
            </a:pPr>
            <a:r>
              <a:rPr lang="en-US" sz="2100" b="1" dirty="0">
                <a:solidFill>
                  <a:srgbClr val="002776"/>
                </a:solidFill>
              </a:rPr>
              <a:t>Before The Flood</a:t>
            </a:r>
          </a:p>
          <a:p>
            <a:pPr>
              <a:spcAft>
                <a:spcPts val="900"/>
              </a:spcAft>
            </a:pPr>
            <a:r>
              <a:rPr lang="en-US" sz="2100" b="1" dirty="0">
                <a:solidFill>
                  <a:srgbClr val="002776"/>
                </a:solidFill>
              </a:rPr>
              <a:t>The Flood</a:t>
            </a:r>
          </a:p>
          <a:p>
            <a:pPr>
              <a:spcAft>
                <a:spcPts val="900"/>
              </a:spcAft>
            </a:pPr>
            <a:r>
              <a:rPr lang="en-US" sz="2100" b="1" dirty="0">
                <a:solidFill>
                  <a:srgbClr val="002776"/>
                </a:solidFill>
              </a:rPr>
              <a:t>The Scattering Of The People</a:t>
            </a:r>
          </a:p>
          <a:p>
            <a:pPr>
              <a:spcAft>
                <a:spcPts val="900"/>
              </a:spcAft>
            </a:pPr>
            <a:r>
              <a:rPr lang="en-US" sz="2100" b="1" dirty="0">
                <a:solidFill>
                  <a:srgbClr val="002776"/>
                </a:solidFill>
              </a:rPr>
              <a:t>The Patriarchs</a:t>
            </a:r>
          </a:p>
          <a:p>
            <a:pPr>
              <a:spcAft>
                <a:spcPts val="900"/>
              </a:spcAft>
            </a:pPr>
            <a:r>
              <a:rPr lang="en-US" sz="2100" b="1" dirty="0">
                <a:solidFill>
                  <a:srgbClr val="002776"/>
                </a:solidFill>
              </a:rPr>
              <a:t>The Exodus</a:t>
            </a:r>
          </a:p>
          <a:p>
            <a:pPr>
              <a:spcAft>
                <a:spcPts val="900"/>
              </a:spcAft>
            </a:pPr>
            <a:r>
              <a:rPr lang="en-US" sz="2100" b="1" dirty="0">
                <a:solidFill>
                  <a:srgbClr val="002776"/>
                </a:solidFill>
              </a:rPr>
              <a:t>The Wandering In The Wilderness</a:t>
            </a:r>
          </a:p>
          <a:p>
            <a:pPr>
              <a:spcAft>
                <a:spcPts val="900"/>
              </a:spcAft>
            </a:pPr>
            <a:r>
              <a:rPr lang="en-US" sz="2100" b="1" dirty="0">
                <a:solidFill>
                  <a:srgbClr val="002776"/>
                </a:solidFill>
              </a:rPr>
              <a:t>Invasion &amp; Conquest</a:t>
            </a:r>
          </a:p>
          <a:p>
            <a:pPr>
              <a:spcAft>
                <a:spcPts val="900"/>
              </a:spcAft>
            </a:pPr>
            <a:r>
              <a:rPr lang="en-US" sz="2100" b="1" dirty="0">
                <a:solidFill>
                  <a:srgbClr val="002776"/>
                </a:solidFill>
              </a:rPr>
              <a:t>Judges</a:t>
            </a:r>
          </a:p>
          <a:p>
            <a:pPr>
              <a:spcAft>
                <a:spcPts val="900"/>
              </a:spcAft>
            </a:pPr>
            <a:r>
              <a:rPr lang="en-US" sz="2100" b="1" dirty="0">
                <a:solidFill>
                  <a:srgbClr val="002776"/>
                </a:solidFill>
              </a:rPr>
              <a:t>United Kingdom</a:t>
            </a:r>
          </a:p>
        </p:txBody>
      </p:sp>
      <p:sp>
        <p:nvSpPr>
          <p:cNvPr id="9" name="TextBox 8">
            <a:extLst>
              <a:ext uri="{FF2B5EF4-FFF2-40B4-BE49-F238E27FC236}">
                <a16:creationId xmlns:a16="http://schemas.microsoft.com/office/drawing/2014/main" id="{EDC4C28E-52BB-472C-2040-85E55CBC3D5C}"/>
              </a:ext>
            </a:extLst>
          </p:cNvPr>
          <p:cNvSpPr txBox="1"/>
          <p:nvPr/>
        </p:nvSpPr>
        <p:spPr>
          <a:xfrm>
            <a:off x="5504968" y="1786890"/>
            <a:ext cx="594360" cy="3485570"/>
          </a:xfrm>
          <a:prstGeom prst="rect">
            <a:avLst/>
          </a:prstGeom>
          <a:noFill/>
        </p:spPr>
        <p:txBody>
          <a:bodyPr wrap="square" rtlCol="0">
            <a:spAutoFit/>
          </a:bodyPr>
          <a:lstStyle/>
          <a:p>
            <a:pPr algn="r">
              <a:spcAft>
                <a:spcPts val="900"/>
              </a:spcAft>
            </a:pPr>
            <a:r>
              <a:rPr lang="en-US" sz="2100" b="1" dirty="0">
                <a:solidFill>
                  <a:srgbClr val="002776"/>
                </a:solidFill>
              </a:rPr>
              <a:t>10)</a:t>
            </a:r>
          </a:p>
          <a:p>
            <a:pPr algn="r">
              <a:spcAft>
                <a:spcPts val="900"/>
              </a:spcAft>
            </a:pPr>
            <a:r>
              <a:rPr lang="en-US" sz="2100" b="1" dirty="0">
                <a:solidFill>
                  <a:srgbClr val="002776"/>
                </a:solidFill>
              </a:rPr>
              <a:t>11)</a:t>
            </a:r>
          </a:p>
          <a:p>
            <a:pPr algn="r">
              <a:spcAft>
                <a:spcPts val="900"/>
              </a:spcAft>
            </a:pPr>
            <a:r>
              <a:rPr lang="en-US" sz="2100" b="1" dirty="0">
                <a:solidFill>
                  <a:srgbClr val="002776"/>
                </a:solidFill>
              </a:rPr>
              <a:t>12)</a:t>
            </a:r>
          </a:p>
          <a:p>
            <a:pPr algn="r">
              <a:spcAft>
                <a:spcPts val="900"/>
              </a:spcAft>
            </a:pPr>
            <a:r>
              <a:rPr lang="en-US" sz="2100" b="1" dirty="0">
                <a:solidFill>
                  <a:srgbClr val="002776"/>
                </a:solidFill>
              </a:rPr>
              <a:t>13)</a:t>
            </a:r>
          </a:p>
          <a:p>
            <a:pPr algn="r">
              <a:spcAft>
                <a:spcPts val="900"/>
              </a:spcAft>
            </a:pPr>
            <a:r>
              <a:rPr lang="en-US" sz="2100" b="1" dirty="0">
                <a:solidFill>
                  <a:srgbClr val="002776"/>
                </a:solidFill>
              </a:rPr>
              <a:t>14)</a:t>
            </a:r>
          </a:p>
          <a:p>
            <a:pPr algn="r">
              <a:spcAft>
                <a:spcPts val="900"/>
              </a:spcAft>
            </a:pPr>
            <a:r>
              <a:rPr lang="en-US" sz="2100" b="1" dirty="0">
                <a:solidFill>
                  <a:srgbClr val="002776"/>
                </a:solidFill>
              </a:rPr>
              <a:t>15)</a:t>
            </a:r>
          </a:p>
          <a:p>
            <a:pPr algn="r">
              <a:spcAft>
                <a:spcPts val="900"/>
              </a:spcAft>
            </a:pPr>
            <a:r>
              <a:rPr lang="en-US" sz="2100" b="1" dirty="0">
                <a:solidFill>
                  <a:srgbClr val="002776"/>
                </a:solidFill>
              </a:rPr>
              <a:t>16)</a:t>
            </a:r>
          </a:p>
          <a:p>
            <a:pPr algn="r">
              <a:spcAft>
                <a:spcPts val="900"/>
              </a:spcAft>
            </a:pPr>
            <a:r>
              <a:rPr lang="en-US" sz="2100" b="1" dirty="0">
                <a:solidFill>
                  <a:srgbClr val="002776"/>
                </a:solidFill>
              </a:rPr>
              <a:t>17)</a:t>
            </a:r>
          </a:p>
        </p:txBody>
      </p:sp>
      <p:sp>
        <p:nvSpPr>
          <p:cNvPr id="10" name="TextBox 9">
            <a:extLst>
              <a:ext uri="{FF2B5EF4-FFF2-40B4-BE49-F238E27FC236}">
                <a16:creationId xmlns:a16="http://schemas.microsoft.com/office/drawing/2014/main" id="{F71EAAB8-07B5-917E-9131-390D40099763}"/>
              </a:ext>
            </a:extLst>
          </p:cNvPr>
          <p:cNvSpPr txBox="1"/>
          <p:nvPr/>
        </p:nvSpPr>
        <p:spPr>
          <a:xfrm>
            <a:off x="6099328" y="1786890"/>
            <a:ext cx="3337560" cy="3808735"/>
          </a:xfrm>
          <a:prstGeom prst="rect">
            <a:avLst/>
          </a:prstGeom>
          <a:noFill/>
        </p:spPr>
        <p:txBody>
          <a:bodyPr wrap="square" rtlCol="0">
            <a:spAutoFit/>
          </a:bodyPr>
          <a:lstStyle/>
          <a:p>
            <a:pPr>
              <a:spcAft>
                <a:spcPts val="900"/>
              </a:spcAft>
            </a:pPr>
            <a:r>
              <a:rPr lang="en-US" sz="2100" b="1" dirty="0">
                <a:solidFill>
                  <a:srgbClr val="002776"/>
                </a:solidFill>
              </a:rPr>
              <a:t>Divided Kingdom</a:t>
            </a:r>
          </a:p>
          <a:p>
            <a:pPr>
              <a:spcAft>
                <a:spcPts val="900"/>
              </a:spcAft>
            </a:pPr>
            <a:r>
              <a:rPr lang="en-US" sz="2100" b="1" dirty="0">
                <a:solidFill>
                  <a:srgbClr val="002776"/>
                </a:solidFill>
              </a:rPr>
              <a:t>Judah Alone</a:t>
            </a:r>
          </a:p>
          <a:p>
            <a:pPr>
              <a:spcAft>
                <a:spcPts val="900"/>
              </a:spcAft>
            </a:pPr>
            <a:r>
              <a:rPr lang="en-US" sz="2100" b="1" dirty="0">
                <a:solidFill>
                  <a:srgbClr val="002776"/>
                </a:solidFill>
              </a:rPr>
              <a:t>Captivity</a:t>
            </a:r>
          </a:p>
          <a:p>
            <a:pPr>
              <a:spcAft>
                <a:spcPts val="900"/>
              </a:spcAft>
            </a:pPr>
            <a:r>
              <a:rPr lang="en-US" sz="2100" b="1" dirty="0">
                <a:solidFill>
                  <a:srgbClr val="002776"/>
                </a:solidFill>
              </a:rPr>
              <a:t>Return From Captivity</a:t>
            </a:r>
          </a:p>
          <a:p>
            <a:pPr>
              <a:spcAft>
                <a:spcPts val="900"/>
              </a:spcAft>
            </a:pPr>
            <a:r>
              <a:rPr lang="en-US" sz="2100" b="1" dirty="0">
                <a:solidFill>
                  <a:srgbClr val="002776"/>
                </a:solidFill>
              </a:rPr>
              <a:t>Years Of Silence</a:t>
            </a:r>
          </a:p>
          <a:p>
            <a:pPr>
              <a:spcAft>
                <a:spcPts val="900"/>
              </a:spcAft>
            </a:pPr>
            <a:r>
              <a:rPr lang="en-US" sz="2100" b="1" dirty="0">
                <a:solidFill>
                  <a:srgbClr val="002776"/>
                </a:solidFill>
              </a:rPr>
              <a:t>Life Of Christ</a:t>
            </a:r>
          </a:p>
          <a:p>
            <a:pPr>
              <a:spcAft>
                <a:spcPts val="900"/>
              </a:spcAft>
            </a:pPr>
            <a:r>
              <a:rPr lang="en-US" sz="2100" b="1" dirty="0">
                <a:solidFill>
                  <a:srgbClr val="002776"/>
                </a:solidFill>
              </a:rPr>
              <a:t>The Early Church</a:t>
            </a:r>
          </a:p>
          <a:p>
            <a:pPr>
              <a:spcAft>
                <a:spcPts val="900"/>
              </a:spcAft>
            </a:pPr>
            <a:r>
              <a:rPr lang="en-US" sz="2100" b="1" dirty="0">
                <a:solidFill>
                  <a:srgbClr val="002776"/>
                </a:solidFill>
              </a:rPr>
              <a:t>The Letters To The Christians</a:t>
            </a:r>
          </a:p>
        </p:txBody>
      </p:sp>
      <p:sp>
        <p:nvSpPr>
          <p:cNvPr id="11" name="Rectangle 10">
            <a:extLst>
              <a:ext uri="{FF2B5EF4-FFF2-40B4-BE49-F238E27FC236}">
                <a16:creationId xmlns:a16="http://schemas.microsoft.com/office/drawing/2014/main" id="{C735F1FF-B2DE-8305-E73C-732D298AA947}"/>
              </a:ext>
            </a:extLst>
          </p:cNvPr>
          <p:cNvSpPr/>
          <p:nvPr/>
        </p:nvSpPr>
        <p:spPr>
          <a:xfrm>
            <a:off x="721436" y="1802406"/>
            <a:ext cx="3947160" cy="1744979"/>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6930FB9E-3C15-758D-9A33-5723B10DEB90}"/>
              </a:ext>
            </a:extLst>
          </p:cNvPr>
          <p:cNvGrpSpPr/>
          <p:nvPr/>
        </p:nvGrpSpPr>
        <p:grpSpPr>
          <a:xfrm>
            <a:off x="3120674" y="1497200"/>
            <a:ext cx="2601107" cy="1303211"/>
            <a:chOff x="5552487" y="1050634"/>
            <a:chExt cx="3468142" cy="1737615"/>
          </a:xfrm>
        </p:grpSpPr>
        <p:sp>
          <p:nvSpPr>
            <p:cNvPr id="4" name="Arrow: Left 3">
              <a:extLst>
                <a:ext uri="{FF2B5EF4-FFF2-40B4-BE49-F238E27FC236}">
                  <a16:creationId xmlns:a16="http://schemas.microsoft.com/office/drawing/2014/main" id="{3D8F3140-758C-A134-92B4-0AB3360EEE6A}"/>
                </a:ext>
              </a:extLst>
            </p:cNvPr>
            <p:cNvSpPr/>
            <p:nvPr/>
          </p:nvSpPr>
          <p:spPr>
            <a:xfrm rot="20397386">
              <a:off x="5552487" y="1050634"/>
              <a:ext cx="3468142" cy="1737615"/>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115B228-E367-212B-2B4D-B5AFAA4ECF86}"/>
                </a:ext>
              </a:extLst>
            </p:cNvPr>
            <p:cNvSpPr txBox="1"/>
            <p:nvPr/>
          </p:nvSpPr>
          <p:spPr>
            <a:xfrm rot="20375093">
              <a:off x="6419371" y="1407010"/>
              <a:ext cx="2419829" cy="738664"/>
            </a:xfrm>
            <a:prstGeom prst="rect">
              <a:avLst/>
            </a:prstGeom>
            <a:noFill/>
          </p:spPr>
          <p:txBody>
            <a:bodyPr wrap="squar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Genesis</a:t>
              </a:r>
            </a:p>
          </p:txBody>
        </p:sp>
      </p:grpSp>
    </p:spTree>
    <p:extLst>
      <p:ext uri="{BB962C8B-B14F-4D97-AF65-F5344CB8AC3E}">
        <p14:creationId xmlns:p14="http://schemas.microsoft.com/office/powerpoint/2010/main" val="14252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pPr marL="0" indent="0">
              <a:buNone/>
            </a:pPr>
            <a:r>
              <a:rPr lang="en-US" sz="3600" b="1" dirty="0">
                <a:solidFill>
                  <a:srgbClr val="502800"/>
                </a:solidFill>
              </a:rPr>
              <a:t>Summary and Application</a:t>
            </a:r>
            <a:endParaRPr lang="en-US" sz="3600" b="1" i="1" dirty="0">
              <a:solidFill>
                <a:srgbClr val="C00000"/>
              </a:solidFill>
            </a:endParaRPr>
          </a:p>
          <a:p>
            <a:r>
              <a:rPr lang="en-US" sz="3200" dirty="0">
                <a:solidFill>
                  <a:srgbClr val="502800"/>
                </a:solidFill>
              </a:rPr>
              <a:t>We should try harder to understand other’s well-being and not just assume everything is ok – Joseph seeing the butler and the baker sad</a:t>
            </a:r>
          </a:p>
          <a:p>
            <a:r>
              <a:rPr lang="en-US" sz="3200" dirty="0">
                <a:solidFill>
                  <a:srgbClr val="502800"/>
                </a:solidFill>
              </a:rPr>
              <a:t>It’s easy to forget the kindness of others </a:t>
            </a:r>
            <a:r>
              <a:rPr lang="en-US" sz="3200">
                <a:solidFill>
                  <a:srgbClr val="502800"/>
                </a:solidFill>
              </a:rPr>
              <a:t>– butler </a:t>
            </a:r>
            <a:r>
              <a:rPr lang="en-US" sz="3200" dirty="0">
                <a:solidFill>
                  <a:srgbClr val="502800"/>
                </a:solidFill>
              </a:rPr>
              <a:t>forgot Joseph</a:t>
            </a:r>
          </a:p>
          <a:p>
            <a:r>
              <a:rPr lang="en-US" sz="3200" dirty="0">
                <a:solidFill>
                  <a:srgbClr val="502800"/>
                </a:solidFill>
              </a:rPr>
              <a:t>To God Be The Glory – Joseph was constantly bringing the focus back to God!</a:t>
            </a:r>
          </a:p>
          <a:p>
            <a:endParaRPr lang="en-US" sz="3200" dirty="0">
              <a:solidFill>
                <a:srgbClr val="502800"/>
              </a:solidFill>
            </a:endParaRPr>
          </a:p>
          <a:p>
            <a:endParaRPr lang="en-US" sz="3200" dirty="0">
              <a:solidFill>
                <a:srgbClr val="502800"/>
              </a:solidFill>
            </a:endParaRPr>
          </a:p>
          <a:p>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4805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endParaRPr lang="en-US" sz="3600" b="1" dirty="0">
              <a:solidFill>
                <a:srgbClr val="502800"/>
              </a:solidFill>
            </a:endParaRPr>
          </a:p>
          <a:p>
            <a:pPr marL="0" indent="0">
              <a:buNone/>
            </a:pPr>
            <a:endParaRPr lang="en-US" sz="3600" b="1" dirty="0">
              <a:solidFill>
                <a:srgbClr val="502800"/>
              </a:solidFill>
            </a:endParaRPr>
          </a:p>
          <a:p>
            <a:pPr marL="0" indent="0" algn="ctr">
              <a:buNone/>
            </a:pPr>
            <a:r>
              <a:rPr lang="en-US" sz="3600" b="1" dirty="0">
                <a:solidFill>
                  <a:srgbClr val="502800"/>
                </a:solidFill>
              </a:rPr>
              <a:t>Wednesday’s Lesson</a:t>
            </a:r>
          </a:p>
          <a:p>
            <a:pPr marL="0" indent="0" algn="ctr">
              <a:buNone/>
            </a:pPr>
            <a:r>
              <a:rPr lang="en-US" sz="3600" b="1" dirty="0">
                <a:solidFill>
                  <a:srgbClr val="502800"/>
                </a:solidFill>
              </a:rPr>
              <a:t>Genesis 43-46</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713129"/>
      </p:ext>
    </p:extLst>
  </p:cSld>
  <p:clrMapOvr>
    <a:masterClrMapping/>
  </p:clrMapOvr>
  <p:transition spd="slow">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r>
              <a:rPr lang="en-US" sz="4000" dirty="0"/>
              <a:t>Follow-Up</a:t>
            </a:r>
          </a:p>
        </p:txBody>
      </p:sp>
    </p:spTree>
    <p:extLst>
      <p:ext uri="{BB962C8B-B14F-4D97-AF65-F5344CB8AC3E}">
        <p14:creationId xmlns:p14="http://schemas.microsoft.com/office/powerpoint/2010/main" val="19276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14450"/>
            <a:ext cx="8671560" cy="4541520"/>
          </a:xfrm>
        </p:spPr>
        <p:txBody>
          <a:bodyPr/>
          <a:lstStyle/>
          <a:p>
            <a:pPr marL="0" indent="0">
              <a:buNone/>
            </a:pPr>
            <a:r>
              <a:rPr lang="en-US" sz="3200" b="1" dirty="0">
                <a:solidFill>
                  <a:srgbClr val="502800"/>
                </a:solidFill>
              </a:rPr>
              <a:t>Outline Of Genesis</a:t>
            </a:r>
          </a:p>
          <a:p>
            <a:pPr>
              <a:buClr>
                <a:srgbClr val="502800"/>
              </a:buClr>
            </a:pPr>
            <a:r>
              <a:rPr lang="en-US" b="1" dirty="0">
                <a:solidFill>
                  <a:srgbClr val="C00000"/>
                </a:solidFill>
              </a:rPr>
              <a:t>Genesis 1-11</a:t>
            </a:r>
          </a:p>
          <a:p>
            <a:pPr lvl="1">
              <a:buClr>
                <a:srgbClr val="502800"/>
              </a:buClr>
            </a:pPr>
            <a:r>
              <a:rPr lang="en-US" sz="2800" b="1" dirty="0">
                <a:solidFill>
                  <a:srgbClr val="502800"/>
                </a:solidFill>
              </a:rPr>
              <a:t>3 main stories   </a:t>
            </a:r>
            <a:r>
              <a:rPr lang="en-US" sz="2800" b="1" i="1" dirty="0">
                <a:solidFill>
                  <a:srgbClr val="002776"/>
                </a:solidFill>
              </a:rPr>
              <a:t>[Creation, Flood, Scattering of the People]</a:t>
            </a:r>
            <a:r>
              <a:rPr lang="en-US" sz="2800" b="1" dirty="0">
                <a:solidFill>
                  <a:srgbClr val="502800"/>
                </a:solidFill>
              </a:rPr>
              <a:t>	</a:t>
            </a:r>
          </a:p>
          <a:p>
            <a:pPr marL="342900" lvl="1" indent="0">
              <a:buClr>
                <a:srgbClr val="502800"/>
              </a:buClr>
              <a:buNone/>
            </a:pPr>
            <a:endParaRPr lang="en-US" sz="900" b="1" dirty="0">
              <a:solidFill>
                <a:srgbClr val="502800"/>
              </a:solidFill>
            </a:endParaRPr>
          </a:p>
          <a:p>
            <a:pPr>
              <a:buClr>
                <a:srgbClr val="502800"/>
              </a:buClr>
            </a:pPr>
            <a:r>
              <a:rPr lang="en-US" b="1" dirty="0">
                <a:solidFill>
                  <a:srgbClr val="C00000"/>
                </a:solidFill>
              </a:rPr>
              <a:t>Genesis 12-50</a:t>
            </a:r>
          </a:p>
          <a:p>
            <a:pPr lvl="1">
              <a:buClr>
                <a:srgbClr val="502800"/>
              </a:buClr>
            </a:pPr>
            <a:r>
              <a:rPr lang="en-US" sz="2800" b="1" dirty="0">
                <a:solidFill>
                  <a:srgbClr val="502800"/>
                </a:solidFill>
              </a:rPr>
              <a:t>4 main characters   </a:t>
            </a:r>
            <a:r>
              <a:rPr lang="en-US" sz="2800" b="1" i="1" dirty="0">
                <a:solidFill>
                  <a:srgbClr val="002776"/>
                </a:solidFill>
              </a:rPr>
              <a:t>[Abraham, Isaac, Jacob, Joseph]</a:t>
            </a:r>
          </a:p>
          <a:p>
            <a:pPr lvl="1">
              <a:buClr>
                <a:srgbClr val="502800"/>
              </a:buClr>
            </a:pPr>
            <a:r>
              <a:rPr lang="en-US" sz="2800" b="1" dirty="0">
                <a:solidFill>
                  <a:srgbClr val="502800"/>
                </a:solidFill>
              </a:rPr>
              <a:t>Divine promises are made and repeated to the Patriarchs (fathers)</a:t>
            </a:r>
          </a:p>
          <a:p>
            <a:pPr lvl="1">
              <a:buClr>
                <a:srgbClr val="502800"/>
              </a:buClr>
            </a:pPr>
            <a:r>
              <a:rPr lang="en-US" sz="2800" b="1" dirty="0">
                <a:solidFill>
                  <a:srgbClr val="502800"/>
                </a:solidFill>
              </a:rPr>
              <a:t>13 of the last 14 chapters focus on Joseph’s life</a:t>
            </a:r>
            <a:endParaRPr lang="en-US" sz="2800" b="1" i="1" dirty="0">
              <a:solidFill>
                <a:srgbClr val="002776"/>
              </a:solidFill>
            </a:endParaRPr>
          </a:p>
        </p:txBody>
      </p:sp>
      <p:sp>
        <p:nvSpPr>
          <p:cNvPr id="7" name="TextBox 6">
            <a:extLst>
              <a:ext uri="{FF2B5EF4-FFF2-40B4-BE49-F238E27FC236}">
                <a16:creationId xmlns:a16="http://schemas.microsoft.com/office/drawing/2014/main" id="{AF8D0737-D580-ED4A-BBCF-AE17770EEF39}"/>
              </a:ext>
            </a:extLst>
          </p:cNvPr>
          <p:cNvSpPr txBox="1"/>
          <p:nvPr/>
        </p:nvSpPr>
        <p:spPr>
          <a:xfrm>
            <a:off x="1219201" y="131445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86967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r>
              <a:rPr lang="en-US" sz="3600" b="1" dirty="0">
                <a:solidFill>
                  <a:srgbClr val="502800"/>
                </a:solidFill>
              </a:rPr>
              <a:t>Today’s Lesson - Genesis 40-42</a:t>
            </a:r>
          </a:p>
          <a:p>
            <a:pPr marL="0" indent="0">
              <a:buNone/>
            </a:pPr>
            <a:endParaRPr lang="en-US" sz="3600" b="1" dirty="0">
              <a:solidFill>
                <a:srgbClr val="502800"/>
              </a:solidFill>
            </a:endParaRPr>
          </a:p>
          <a:p>
            <a:pPr marL="0" indent="0">
              <a:buNone/>
            </a:pPr>
            <a:r>
              <a:rPr lang="en-US" sz="3600" b="1" dirty="0">
                <a:solidFill>
                  <a:srgbClr val="502800"/>
                </a:solidFill>
              </a:rPr>
              <a:t>Sunday’s Lesson – Genesis 43-46</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41304"/>
      </p:ext>
    </p:extLst>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06532" y="1340528"/>
            <a:ext cx="8877670" cy="5308847"/>
          </a:xfrm>
        </p:spPr>
        <p:txBody>
          <a:bodyPr>
            <a:normAutofit fontScale="85000" lnSpcReduction="20000"/>
          </a:bodyPr>
          <a:lstStyle/>
          <a:p>
            <a:pPr marL="0" indent="0">
              <a:buNone/>
            </a:pPr>
            <a:r>
              <a:rPr lang="en-US" sz="3600" b="1" dirty="0">
                <a:solidFill>
                  <a:srgbClr val="502800"/>
                </a:solidFill>
              </a:rPr>
              <a:t>Context</a:t>
            </a:r>
          </a:p>
          <a:p>
            <a:pPr marL="0" lvl="0" indent="0">
              <a:buNone/>
            </a:pPr>
            <a:r>
              <a:rPr lang="en-US" sz="3800" b="1" dirty="0">
                <a:solidFill>
                  <a:srgbClr val="502800"/>
                </a:solidFill>
              </a:rPr>
              <a:t>Who? </a:t>
            </a:r>
          </a:p>
          <a:p>
            <a:pPr lvl="1"/>
            <a:r>
              <a:rPr lang="en-US" sz="3800" b="1" dirty="0">
                <a:solidFill>
                  <a:srgbClr val="502800"/>
                </a:solidFill>
              </a:rPr>
              <a:t>God</a:t>
            </a:r>
          </a:p>
          <a:p>
            <a:pPr lvl="1"/>
            <a:r>
              <a:rPr lang="en-US" sz="3800" b="1" dirty="0">
                <a:solidFill>
                  <a:srgbClr val="502800"/>
                </a:solidFill>
              </a:rPr>
              <a:t>Joseph</a:t>
            </a:r>
          </a:p>
          <a:p>
            <a:pPr lvl="1"/>
            <a:r>
              <a:rPr lang="en-US" sz="3800" b="1" dirty="0">
                <a:solidFill>
                  <a:srgbClr val="502800"/>
                </a:solidFill>
              </a:rPr>
              <a:t>Butler, Baker</a:t>
            </a:r>
          </a:p>
          <a:p>
            <a:pPr lvl="1"/>
            <a:r>
              <a:rPr lang="en-US" sz="3800" b="1" dirty="0">
                <a:solidFill>
                  <a:srgbClr val="502800"/>
                </a:solidFill>
              </a:rPr>
              <a:t>Pharaoh</a:t>
            </a:r>
          </a:p>
          <a:p>
            <a:pPr lvl="1"/>
            <a:r>
              <a:rPr lang="en-US" sz="3800" b="1" dirty="0">
                <a:solidFill>
                  <a:srgbClr val="502800"/>
                </a:solidFill>
              </a:rPr>
              <a:t>Joseph’s Brothers</a:t>
            </a:r>
          </a:p>
          <a:p>
            <a:pPr marL="0" indent="0">
              <a:buNone/>
            </a:pPr>
            <a:r>
              <a:rPr lang="en-US" sz="4200" b="1" dirty="0">
                <a:solidFill>
                  <a:srgbClr val="502800"/>
                </a:solidFill>
              </a:rPr>
              <a:t>When?</a:t>
            </a:r>
          </a:p>
          <a:p>
            <a:pPr lvl="1"/>
            <a:r>
              <a:rPr lang="en-US" sz="3800" b="1" dirty="0">
                <a:solidFill>
                  <a:srgbClr val="502800"/>
                </a:solidFill>
              </a:rPr>
              <a:t>“Patriarchs” – 17 Periods</a:t>
            </a:r>
          </a:p>
          <a:p>
            <a:pPr lvl="1"/>
            <a:r>
              <a:rPr lang="en-US" sz="3800" b="1" dirty="0">
                <a:solidFill>
                  <a:srgbClr val="502800"/>
                </a:solidFill>
              </a:rPr>
              <a:t>Joseph is 28 years old at beginning</a:t>
            </a:r>
          </a:p>
          <a:p>
            <a:pPr marL="0" lvl="0" indent="0">
              <a:buNone/>
            </a:pPr>
            <a:r>
              <a:rPr lang="en-US" sz="3800" b="1" dirty="0">
                <a:solidFill>
                  <a:srgbClr val="502800"/>
                </a:solidFill>
              </a:rPr>
              <a:t>Where?</a:t>
            </a:r>
          </a:p>
          <a:p>
            <a:pPr lvl="1"/>
            <a:r>
              <a:rPr lang="en-US" sz="3800" b="1" dirty="0">
                <a:solidFill>
                  <a:srgbClr val="502800"/>
                </a:solidFill>
              </a:rPr>
              <a:t>Egypt, Canaan</a:t>
            </a:r>
          </a:p>
        </p:txBody>
      </p:sp>
    </p:spTree>
    <p:extLst>
      <p:ext uri="{BB962C8B-B14F-4D97-AF65-F5344CB8AC3E}">
        <p14:creationId xmlns:p14="http://schemas.microsoft.com/office/powerpoint/2010/main" val="233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solidFill>
                  <a:srgbClr val="502800"/>
                </a:solidFill>
              </a:rPr>
              <a:t>Today’s Outline</a:t>
            </a:r>
            <a:endParaRPr lang="en-US" sz="3600" b="1" dirty="0">
              <a:solidFill>
                <a:srgbClr val="C00000"/>
              </a:solidFill>
            </a:endParaRPr>
          </a:p>
          <a:p>
            <a:r>
              <a:rPr lang="en-US" sz="3200" dirty="0"/>
              <a:t>Joseph Interprets Butler and Baker’s Dreams</a:t>
            </a:r>
          </a:p>
          <a:p>
            <a:r>
              <a:rPr lang="en-US" sz="3200" dirty="0"/>
              <a:t>Joseph Interprets Pharaoh’s Dreams</a:t>
            </a:r>
          </a:p>
          <a:p>
            <a:r>
              <a:rPr lang="en-US" sz="3200" dirty="0"/>
              <a:t>Joseph Becomes Second In Command Over Egypt</a:t>
            </a:r>
          </a:p>
          <a:p>
            <a:r>
              <a:rPr lang="en-US" sz="3200" dirty="0"/>
              <a:t>Joseph’s Brothers Come to Egypt for Food</a:t>
            </a:r>
          </a:p>
          <a:p>
            <a:r>
              <a:rPr lang="en-US" sz="3200" dirty="0"/>
              <a:t>Joseph’s Brothers Return Home</a:t>
            </a:r>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91244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Joseph Interprets Butler and Baker’s Dreams</a:t>
            </a:r>
          </a:p>
          <a:p>
            <a:r>
              <a:rPr lang="en-US" sz="3200" dirty="0"/>
              <a:t>The Butler and Baker Offended the King and were put in prison (No mention of any trial)</a:t>
            </a:r>
          </a:p>
          <a:p>
            <a:r>
              <a:rPr lang="en-US" sz="3200" dirty="0"/>
              <a:t>The captain of the guard put Joseph in charge of them</a:t>
            </a:r>
          </a:p>
          <a:p>
            <a:r>
              <a:rPr lang="en-US" sz="3200" dirty="0"/>
              <a:t>The Butler and Baker each had a dream</a:t>
            </a:r>
          </a:p>
          <a:p>
            <a:r>
              <a:rPr lang="en-US" sz="3200" dirty="0"/>
              <a:t>Joseph could tell they were both sad the next morning and asked about it (Remember Joseph’s dreams? </a:t>
            </a:r>
            <a:r>
              <a:rPr lang="en-US" sz="3200" dirty="0">
                <a:solidFill>
                  <a:srgbClr val="FF0000"/>
                </a:solidFill>
              </a:rPr>
              <a:t>37:5-11</a:t>
            </a:r>
            <a:r>
              <a:rPr lang="en-US" sz="3200" dirty="0"/>
              <a:t>)</a:t>
            </a:r>
          </a:p>
          <a:p>
            <a:r>
              <a:rPr lang="en-US" sz="3200" dirty="0"/>
              <a:t>“</a:t>
            </a:r>
            <a:r>
              <a:rPr lang="en-US" sz="3200" b="0" i="0" dirty="0">
                <a:solidFill>
                  <a:srgbClr val="000000"/>
                </a:solidFill>
                <a:effectLst/>
              </a:rPr>
              <a:t>Do not interpretations belong to God? Tell </a:t>
            </a:r>
            <a:r>
              <a:rPr lang="en-US" sz="3200" b="0" i="1" dirty="0">
                <a:solidFill>
                  <a:srgbClr val="000000"/>
                </a:solidFill>
                <a:effectLst/>
              </a:rPr>
              <a:t>them</a:t>
            </a:r>
            <a:r>
              <a:rPr lang="en-US" sz="3200" b="0" i="0" dirty="0">
                <a:solidFill>
                  <a:srgbClr val="000000"/>
                </a:solidFill>
                <a:effectLst/>
              </a:rPr>
              <a:t> to me, please.”</a:t>
            </a: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4076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Joseph Interprets Butler and Baker’s Dreams</a:t>
            </a:r>
            <a:endParaRPr lang="en-US" u="sng" dirty="0"/>
          </a:p>
          <a:p>
            <a:r>
              <a:rPr lang="en-US" sz="3200" dirty="0"/>
              <a:t>The butler told Joseph his dream about a vine and Pharaoh’s cup</a:t>
            </a:r>
          </a:p>
          <a:p>
            <a:r>
              <a:rPr lang="en-US" sz="3200" dirty="0"/>
              <a:t>Joseph interpreted the butler’s dream – the butler would be serving Pharaoh again in 3 days</a:t>
            </a:r>
          </a:p>
          <a:p>
            <a:r>
              <a:rPr lang="en-US" sz="3200" dirty="0"/>
              <a:t>“</a:t>
            </a:r>
            <a:r>
              <a:rPr lang="en-US" sz="3200" b="0" i="0" dirty="0">
                <a:solidFill>
                  <a:srgbClr val="000000"/>
                </a:solidFill>
                <a:effectLst/>
              </a:rPr>
              <a:t>But remember me when it is well with you”</a:t>
            </a:r>
          </a:p>
          <a:p>
            <a:r>
              <a:rPr lang="en-US" sz="3200" dirty="0">
                <a:solidFill>
                  <a:srgbClr val="000000"/>
                </a:solidFill>
              </a:rPr>
              <a:t>The Baker told Joseph his dream about 3 white baskets and birds</a:t>
            </a:r>
          </a:p>
          <a:p>
            <a:r>
              <a:rPr lang="en-US" sz="3200" dirty="0">
                <a:solidFill>
                  <a:srgbClr val="000000"/>
                </a:solidFill>
              </a:rPr>
              <a:t>Joseph interpreted the bakers dream – in 3 days he would be hanged</a:t>
            </a:r>
          </a:p>
          <a:p>
            <a:pPr marL="0" indent="0">
              <a:buNone/>
            </a:pPr>
            <a:endParaRPr lang="en-US" sz="2800" dirty="0"/>
          </a:p>
          <a:p>
            <a:endParaRPr lang="en-US" sz="3200" dirty="0"/>
          </a:p>
          <a:p>
            <a:pPr marL="0" indent="0">
              <a:buNone/>
            </a:pPr>
            <a:endParaRPr lang="en-US" sz="2800" dirty="0"/>
          </a:p>
        </p:txBody>
      </p:sp>
    </p:spTree>
    <p:extLst>
      <p:ext uri="{BB962C8B-B14F-4D97-AF65-F5344CB8AC3E}">
        <p14:creationId xmlns:p14="http://schemas.microsoft.com/office/powerpoint/2010/main" val="74011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39303</TotalTime>
  <Words>2676</Words>
  <Application>Microsoft Office PowerPoint</Application>
  <PresentationFormat>On-screen Show (4:3)</PresentationFormat>
  <Paragraphs>342</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Bell MT</vt:lpstr>
      <vt:lpstr>Calibri</vt:lpstr>
      <vt:lpstr>Calibri Light</vt:lpstr>
      <vt:lpstr>inherit</vt:lpstr>
      <vt:lpstr>Tahoma</vt:lpstr>
      <vt:lpstr>Times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jgeorge</cp:lastModifiedBy>
  <cp:revision>1174</cp:revision>
  <cp:lastPrinted>2022-10-24T04:15:49Z</cp:lastPrinted>
  <dcterms:created xsi:type="dcterms:W3CDTF">2022-07-08T00:25:29Z</dcterms:created>
  <dcterms:modified xsi:type="dcterms:W3CDTF">2023-01-18T22:47:12Z</dcterms:modified>
</cp:coreProperties>
</file>