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  <p:sldMasterId id="2147483724" r:id="rId2"/>
  </p:sldMasterIdLst>
  <p:sldIdLst>
    <p:sldId id="256" r:id="rId3"/>
    <p:sldId id="258" r:id="rId4"/>
    <p:sldId id="276" r:id="rId5"/>
    <p:sldId id="290" r:id="rId6"/>
    <p:sldId id="281" r:id="rId7"/>
    <p:sldId id="291" r:id="rId8"/>
    <p:sldId id="292" r:id="rId9"/>
    <p:sldId id="293" r:id="rId10"/>
    <p:sldId id="294" r:id="rId11"/>
    <p:sldId id="295" r:id="rId12"/>
    <p:sldId id="299" r:id="rId13"/>
    <p:sldId id="296" r:id="rId14"/>
    <p:sldId id="297" r:id="rId15"/>
    <p:sldId id="298" r:id="rId16"/>
    <p:sldId id="300" r:id="rId17"/>
    <p:sldId id="301" r:id="rId18"/>
    <p:sldId id="302" r:id="rId19"/>
    <p:sldId id="303" r:id="rId20"/>
    <p:sldId id="304" r:id="rId21"/>
    <p:sldId id="305" r:id="rId22"/>
    <p:sldId id="306" r:id="rId23"/>
    <p:sldId id="307" r:id="rId24"/>
    <p:sldId id="308" r:id="rId25"/>
    <p:sldId id="309" r:id="rId26"/>
    <p:sldId id="310" r:id="rId27"/>
    <p:sldId id="311" r:id="rId28"/>
    <p:sldId id="312" r:id="rId29"/>
    <p:sldId id="313" r:id="rId30"/>
    <p:sldId id="314" r:id="rId31"/>
    <p:sldId id="315" r:id="rId32"/>
    <p:sldId id="316" r:id="rId33"/>
    <p:sldId id="317" r:id="rId34"/>
    <p:sldId id="318" r:id="rId35"/>
    <p:sldId id="319" r:id="rId36"/>
    <p:sldId id="320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acy Moyers" initials="TM" lastIdx="1" clrIdx="0">
    <p:extLst>
      <p:ext uri="{19B8F6BF-5375-455C-9EA6-DF929625EA0E}">
        <p15:presenceInfo xmlns:p15="http://schemas.microsoft.com/office/powerpoint/2012/main" userId="S::tracy.moyers@sirsidynix.com::ea578105-40fb-447a-9cf6-d2f7c5c69d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78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7/10/2022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966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7/10/2022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95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7/10/2022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203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6514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8331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747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3920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790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089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4875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65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7/10/2022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1958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2025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3147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2956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379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7/10/2022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737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7/10/2022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439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7/10/2022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09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7/10/2022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88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7/10/2022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01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7/10/2022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85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7/10/2022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282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7/10/2022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43481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74" r:id="rId7"/>
    <p:sldLayoutId id="2147483770" r:id="rId8"/>
    <p:sldLayoutId id="2147483771" r:id="rId9"/>
    <p:sldLayoutId id="2147483772" r:id="rId10"/>
    <p:sldLayoutId id="2147483773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6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45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heater_(structure)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heater_(structure)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heater_(structure)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6B4480E-B7FF-4481-890E-043A69AE6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A picture containing indoor, table, sitting, building&#10;&#10;Description generated with very high confidence">
            <a:extLst>
              <a:ext uri="{FF2B5EF4-FFF2-40B4-BE49-F238E27FC236}">
                <a16:creationId xmlns:a16="http://schemas.microsoft.com/office/drawing/2014/main" id="{3DA323A1-ABE7-4844-AB15-5708039E5E1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9256" r="9091" b="1442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64C13BAB-7C00-4D21-A857-E3D41C0A2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068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F1FF39A-AC3C-4066-9D4C-519AA2281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068" y="601201"/>
            <a:ext cx="3702134" cy="5791132"/>
          </a:xfrm>
          <a:prstGeom prst="rect">
            <a:avLst/>
          </a:prstGeom>
          <a:solidFill>
            <a:srgbClr val="465359">
              <a:alpha val="97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961D2D-BCF6-4077-98AD-299420E8C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5380" y="1524001"/>
            <a:ext cx="3509654" cy="3113512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 Study of Revelation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6ECD78-8602-41C6-992E-B4733B202E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1" y="5145513"/>
            <a:ext cx="3208866" cy="738820"/>
          </a:xfrm>
        </p:spPr>
        <p:txBody>
          <a:bodyPr>
            <a:normAutofit fontScale="92500"/>
          </a:bodyPr>
          <a:lstStyle/>
          <a:p>
            <a:pPr algn="ctr"/>
            <a:r>
              <a:rPr lang="en-US" sz="4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</a:t>
            </a:r>
            <a:r>
              <a:rPr lang="en-US" sz="4400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WinS</a:t>
            </a:r>
            <a:r>
              <a:rPr lang="en-US" sz="4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685809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Ephesus (2:1-7)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00456" y="1620255"/>
            <a:ext cx="7455901" cy="424079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(Holds the Seven Starts &amp; Walks in the midst of the seven golden lampstands)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4E2810-4BF9-45B1-8F65-1EB67D007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037094" y="1066882"/>
            <a:ext cx="3573713" cy="553373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Invitation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43B2BE-9C2C-4E46-9F4D-266415DF8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049126" y="1806561"/>
            <a:ext cx="3268913" cy="2428555"/>
          </a:xfrm>
        </p:spPr>
        <p:txBody>
          <a:bodyPr>
            <a:normAutofit/>
          </a:bodyPr>
          <a:lstStyle/>
          <a:p>
            <a:r>
              <a:rPr lang="en-US" sz="2400" dirty="0"/>
              <a:t>Hear what the Spirit says to the churches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BCD6C1F-FA0D-4EC0-BCA3-85EED9FE574F}"/>
              </a:ext>
            </a:extLst>
          </p:cNvPr>
          <p:cNvSpPr txBox="1">
            <a:spLocks/>
          </p:cNvSpPr>
          <p:nvPr/>
        </p:nvSpPr>
        <p:spPr>
          <a:xfrm>
            <a:off x="8049126" y="2959462"/>
            <a:ext cx="3573713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Promise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08B5F176-38DA-4AA6-8975-A82B4821260A}"/>
              </a:ext>
            </a:extLst>
          </p:cNvPr>
          <p:cNvSpPr txBox="1">
            <a:spLocks/>
          </p:cNvSpPr>
          <p:nvPr/>
        </p:nvSpPr>
        <p:spPr>
          <a:xfrm>
            <a:off x="8049127" y="3540029"/>
            <a:ext cx="3043990" cy="29971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Eat of the tree of life in the midst of the paradise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B3D3442E-1FB0-4EDB-89C2-8533522BBB36}"/>
              </a:ext>
            </a:extLst>
          </p:cNvPr>
          <p:cNvSpPr txBox="1">
            <a:spLocks/>
          </p:cNvSpPr>
          <p:nvPr/>
        </p:nvSpPr>
        <p:spPr>
          <a:xfrm>
            <a:off x="8049126" y="2959462"/>
            <a:ext cx="3842418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Promise for Overcoming</a:t>
            </a:r>
          </a:p>
        </p:txBody>
      </p:sp>
    </p:spTree>
    <p:extLst>
      <p:ext uri="{BB962C8B-B14F-4D97-AF65-F5344CB8AC3E}">
        <p14:creationId xmlns:p14="http://schemas.microsoft.com/office/powerpoint/2010/main" val="484841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484" y="154578"/>
            <a:ext cx="11243660" cy="1188720"/>
          </a:xfrm>
        </p:spPr>
        <p:txBody>
          <a:bodyPr>
            <a:normAutofit/>
          </a:bodyPr>
          <a:lstStyle/>
          <a:p>
            <a:r>
              <a:rPr lang="en-US" sz="3600" dirty="0"/>
              <a:t>Smyrna (2:8-11)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51284"/>
            <a:ext cx="6943251" cy="545213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(First &amp; Last, Who was dead, and came to life)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77608" y="6234984"/>
            <a:ext cx="479958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2020104020203"/>
                <a:ea typeface="+mn-ea"/>
                <a:cs typeface="+mn-cs"/>
              </a:rPr>
              <a:t>How would you respond? (v17)</a:t>
            </a: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FD0BBA55-7C4F-4E6F-948C-5170BF8CE8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42" r="4905"/>
          <a:stretch/>
        </p:blipFill>
        <p:spPr>
          <a:xfrm>
            <a:off x="6865326" y="0"/>
            <a:ext cx="53266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130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Smyrna (2:8-11)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00456" y="1620255"/>
            <a:ext cx="7455901" cy="424079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(First &amp; Last, Who was dead, and came to life)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4E2810-4BF9-45B1-8F65-1EB67D007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037094" y="1066882"/>
            <a:ext cx="3573713" cy="553373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I know your works …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43B2BE-9C2C-4E46-9F4D-266415DF8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049126" y="1806561"/>
            <a:ext cx="3268913" cy="2428555"/>
          </a:xfrm>
        </p:spPr>
        <p:txBody>
          <a:bodyPr>
            <a:normAutofit/>
          </a:bodyPr>
          <a:lstStyle/>
          <a:p>
            <a:r>
              <a:rPr lang="en-US" sz="2400" dirty="0"/>
              <a:t>Tribulation</a:t>
            </a:r>
          </a:p>
          <a:p>
            <a:r>
              <a:rPr lang="en-US" sz="2400" dirty="0"/>
              <a:t>Poverty (but rich)</a:t>
            </a:r>
          </a:p>
          <a:p>
            <a:r>
              <a:rPr lang="en-US" sz="2400" dirty="0"/>
              <a:t>Blasphemy of false Jews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BCD6C1F-FA0D-4EC0-BCA3-85EED9FE574F}"/>
              </a:ext>
            </a:extLst>
          </p:cNvPr>
          <p:cNvSpPr txBox="1">
            <a:spLocks/>
          </p:cNvSpPr>
          <p:nvPr/>
        </p:nvSpPr>
        <p:spPr>
          <a:xfrm>
            <a:off x="8037093" y="4196495"/>
            <a:ext cx="3573713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Commendations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08B5F176-38DA-4AA6-8975-A82B4821260A}"/>
              </a:ext>
            </a:extLst>
          </p:cNvPr>
          <p:cNvSpPr txBox="1">
            <a:spLocks/>
          </p:cNvSpPr>
          <p:nvPr/>
        </p:nvSpPr>
        <p:spPr>
          <a:xfrm>
            <a:off x="8049126" y="4646775"/>
            <a:ext cx="3653590" cy="242855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Perseverance of those living among the synagogue of Satan</a:t>
            </a:r>
          </a:p>
        </p:txBody>
      </p:sp>
    </p:spTree>
    <p:extLst>
      <p:ext uri="{BB962C8B-B14F-4D97-AF65-F5344CB8AC3E}">
        <p14:creationId xmlns:p14="http://schemas.microsoft.com/office/powerpoint/2010/main" val="3523087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Smyrna (2:8-11)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00456" y="1620255"/>
            <a:ext cx="7455901" cy="424079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(First &amp; Last, Who was dead, and came to life)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4E2810-4BF9-45B1-8F65-1EB67D007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037094" y="1066882"/>
            <a:ext cx="3573713" cy="553373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Condemnation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43B2BE-9C2C-4E46-9F4D-266415DF8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049126" y="1806561"/>
            <a:ext cx="3268913" cy="2428555"/>
          </a:xfrm>
        </p:spPr>
        <p:txBody>
          <a:bodyPr>
            <a:normAutofit/>
          </a:bodyPr>
          <a:lstStyle/>
          <a:p>
            <a:r>
              <a:rPr lang="en-US" sz="2400" dirty="0"/>
              <a:t>None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BCD6C1F-FA0D-4EC0-BCA3-85EED9FE574F}"/>
              </a:ext>
            </a:extLst>
          </p:cNvPr>
          <p:cNvSpPr txBox="1">
            <a:spLocks/>
          </p:cNvSpPr>
          <p:nvPr/>
        </p:nvSpPr>
        <p:spPr>
          <a:xfrm>
            <a:off x="8049126" y="2959462"/>
            <a:ext cx="3573713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Desired Response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08B5F176-38DA-4AA6-8975-A82B4821260A}"/>
              </a:ext>
            </a:extLst>
          </p:cNvPr>
          <p:cNvSpPr txBox="1">
            <a:spLocks/>
          </p:cNvSpPr>
          <p:nvPr/>
        </p:nvSpPr>
        <p:spPr>
          <a:xfrm>
            <a:off x="8049127" y="3540029"/>
            <a:ext cx="3043990" cy="29971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Do Not Fear what Satan is about to do (prison, tested, tribulation 10 days)</a:t>
            </a:r>
          </a:p>
          <a:p>
            <a:r>
              <a:rPr lang="en-US" sz="2400" dirty="0"/>
              <a:t>Faithful </a:t>
            </a:r>
            <a:r>
              <a:rPr lang="en-US" sz="2400" dirty="0">
                <a:solidFill>
                  <a:srgbClr val="FFC000"/>
                </a:solidFill>
              </a:rPr>
              <a:t>“till” </a:t>
            </a:r>
            <a:r>
              <a:rPr lang="en-US" sz="2400" dirty="0">
                <a:solidFill>
                  <a:schemeClr val="tx1"/>
                </a:solidFill>
              </a:rPr>
              <a:t>death</a:t>
            </a:r>
            <a:endParaRPr lang="en-US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3589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Smyrna (2:8-11)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00456" y="1620255"/>
            <a:ext cx="7455901" cy="424079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(First &amp; Last, Who was dead, and came to life)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4E2810-4BF9-45B1-8F65-1EB67D007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037094" y="1066882"/>
            <a:ext cx="3573713" cy="553373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Invitation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43B2BE-9C2C-4E46-9F4D-266415DF8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049126" y="1806561"/>
            <a:ext cx="3268913" cy="2428555"/>
          </a:xfrm>
        </p:spPr>
        <p:txBody>
          <a:bodyPr>
            <a:normAutofit/>
          </a:bodyPr>
          <a:lstStyle/>
          <a:p>
            <a:r>
              <a:rPr lang="en-US" sz="2400" dirty="0"/>
              <a:t>Hear what the Spirit says to the churches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BCD6C1F-FA0D-4EC0-BCA3-85EED9FE574F}"/>
              </a:ext>
            </a:extLst>
          </p:cNvPr>
          <p:cNvSpPr txBox="1">
            <a:spLocks/>
          </p:cNvSpPr>
          <p:nvPr/>
        </p:nvSpPr>
        <p:spPr>
          <a:xfrm>
            <a:off x="8049126" y="2959462"/>
            <a:ext cx="3573713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Promise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08B5F176-38DA-4AA6-8975-A82B4821260A}"/>
              </a:ext>
            </a:extLst>
          </p:cNvPr>
          <p:cNvSpPr txBox="1">
            <a:spLocks/>
          </p:cNvSpPr>
          <p:nvPr/>
        </p:nvSpPr>
        <p:spPr>
          <a:xfrm>
            <a:off x="8049127" y="3540029"/>
            <a:ext cx="3043990" cy="29971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Crown of Life</a:t>
            </a:r>
          </a:p>
          <a:p>
            <a:r>
              <a:rPr lang="en-US" sz="2400" dirty="0"/>
              <a:t>Not hurt by the second death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DC246296-9B52-401B-90B7-216128BB65CE}"/>
              </a:ext>
            </a:extLst>
          </p:cNvPr>
          <p:cNvSpPr txBox="1">
            <a:spLocks/>
          </p:cNvSpPr>
          <p:nvPr/>
        </p:nvSpPr>
        <p:spPr>
          <a:xfrm>
            <a:off x="8049126" y="2959462"/>
            <a:ext cx="3842418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Promise for Overcoming</a:t>
            </a:r>
          </a:p>
        </p:txBody>
      </p:sp>
    </p:spTree>
    <p:extLst>
      <p:ext uri="{BB962C8B-B14F-4D97-AF65-F5344CB8AC3E}">
        <p14:creationId xmlns:p14="http://schemas.microsoft.com/office/powerpoint/2010/main" val="1246143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484" y="154578"/>
            <a:ext cx="11243660" cy="1188720"/>
          </a:xfrm>
        </p:spPr>
        <p:txBody>
          <a:bodyPr>
            <a:normAutofit/>
          </a:bodyPr>
          <a:lstStyle/>
          <a:p>
            <a:r>
              <a:rPr lang="en-US" sz="3600" dirty="0"/>
              <a:t>Pergamos (2:12-17)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51284"/>
            <a:ext cx="6943251" cy="545213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(He who has a sharp two edged sword)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77608" y="6234984"/>
            <a:ext cx="479958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2020104020203"/>
                <a:ea typeface="+mn-ea"/>
                <a:cs typeface="+mn-cs"/>
              </a:rPr>
              <a:t>How would you respond? (v17)</a:t>
            </a: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FD0BBA55-7C4F-4E6F-948C-5170BF8CE8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42" r="4905"/>
          <a:stretch/>
        </p:blipFill>
        <p:spPr>
          <a:xfrm>
            <a:off x="6865326" y="0"/>
            <a:ext cx="53266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6702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Pergamos (2:12-17)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00456" y="1620255"/>
            <a:ext cx="7455901" cy="424079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(He who has a sharp two edged sword)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4E2810-4BF9-45B1-8F65-1EB67D007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037094" y="1066882"/>
            <a:ext cx="3573713" cy="553373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I know your works …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43B2BE-9C2C-4E46-9F4D-266415DF8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037094" y="1803394"/>
            <a:ext cx="3268913" cy="2428555"/>
          </a:xfrm>
        </p:spPr>
        <p:txBody>
          <a:bodyPr>
            <a:normAutofit/>
          </a:bodyPr>
          <a:lstStyle/>
          <a:p>
            <a:r>
              <a:rPr lang="en-US" sz="2400" dirty="0"/>
              <a:t>Dwell among Satan’s throne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BCD6C1F-FA0D-4EC0-BCA3-85EED9FE574F}"/>
              </a:ext>
            </a:extLst>
          </p:cNvPr>
          <p:cNvSpPr txBox="1">
            <a:spLocks/>
          </p:cNvSpPr>
          <p:nvPr/>
        </p:nvSpPr>
        <p:spPr>
          <a:xfrm>
            <a:off x="8049126" y="3429000"/>
            <a:ext cx="3573713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Commendations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08B5F176-38DA-4AA6-8975-A82B4821260A}"/>
              </a:ext>
            </a:extLst>
          </p:cNvPr>
          <p:cNvSpPr txBox="1">
            <a:spLocks/>
          </p:cNvSpPr>
          <p:nvPr/>
        </p:nvSpPr>
        <p:spPr>
          <a:xfrm>
            <a:off x="8049126" y="4165512"/>
            <a:ext cx="3653590" cy="242855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Hold Fast to My Name</a:t>
            </a:r>
          </a:p>
          <a:p>
            <a:r>
              <a:rPr lang="en-US" sz="2400" dirty="0"/>
              <a:t>Did not Deny My Faith (even when Antipas was martyred)</a:t>
            </a:r>
          </a:p>
        </p:txBody>
      </p:sp>
    </p:spTree>
    <p:extLst>
      <p:ext uri="{BB962C8B-B14F-4D97-AF65-F5344CB8AC3E}">
        <p14:creationId xmlns:p14="http://schemas.microsoft.com/office/powerpoint/2010/main" val="9793781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Pergamos (2:12-17)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00456" y="1620255"/>
            <a:ext cx="7455901" cy="424079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(He who has a sharp two edged sword)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4E2810-4BF9-45B1-8F65-1EB67D007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037094" y="1066882"/>
            <a:ext cx="3573713" cy="553373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Condemnation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43B2BE-9C2C-4E46-9F4D-266415DF8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049126" y="1806561"/>
            <a:ext cx="3268913" cy="2428555"/>
          </a:xfrm>
        </p:spPr>
        <p:txBody>
          <a:bodyPr>
            <a:normAutofit/>
          </a:bodyPr>
          <a:lstStyle/>
          <a:p>
            <a:r>
              <a:rPr lang="en-US" sz="2400" dirty="0"/>
              <a:t>“Those” who hold to the doctrine of Balaam (Nicolaitans)</a:t>
            </a:r>
          </a:p>
          <a:p>
            <a:endParaRPr lang="en-US" sz="2400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BCD6C1F-FA0D-4EC0-BCA3-85EED9FE574F}"/>
              </a:ext>
            </a:extLst>
          </p:cNvPr>
          <p:cNvSpPr txBox="1">
            <a:spLocks/>
          </p:cNvSpPr>
          <p:nvPr/>
        </p:nvSpPr>
        <p:spPr>
          <a:xfrm>
            <a:off x="8037093" y="3152313"/>
            <a:ext cx="3573713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Desired Response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08B5F176-38DA-4AA6-8975-A82B4821260A}"/>
              </a:ext>
            </a:extLst>
          </p:cNvPr>
          <p:cNvSpPr txBox="1">
            <a:spLocks/>
          </p:cNvSpPr>
          <p:nvPr/>
        </p:nvSpPr>
        <p:spPr>
          <a:xfrm>
            <a:off x="8101430" y="3740654"/>
            <a:ext cx="3043990" cy="29971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Repent (or I will come and fight with the sword of my mouth)</a:t>
            </a:r>
            <a:endParaRPr lang="en-US" sz="2400" dirty="0">
              <a:solidFill>
                <a:srgbClr val="FFC000"/>
              </a:solidFill>
            </a:endParaRP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49CF3EEE-B061-46EA-AC02-65B5B9D3D813}"/>
              </a:ext>
            </a:extLst>
          </p:cNvPr>
          <p:cNvSpPr/>
          <p:nvPr/>
        </p:nvSpPr>
        <p:spPr>
          <a:xfrm>
            <a:off x="3687097" y="2361170"/>
            <a:ext cx="3814917" cy="1994520"/>
          </a:xfrm>
          <a:prstGeom prst="wedgeRoundRectCallout">
            <a:avLst>
              <a:gd name="adj1" fmla="val 73892"/>
              <a:gd name="adj2" fmla="val -2800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Ephesians Hated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Pergamos Tolerated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Thyatira Was Guilty of It</a:t>
            </a:r>
          </a:p>
        </p:txBody>
      </p:sp>
    </p:spTree>
    <p:extLst>
      <p:ext uri="{BB962C8B-B14F-4D97-AF65-F5344CB8AC3E}">
        <p14:creationId xmlns:p14="http://schemas.microsoft.com/office/powerpoint/2010/main" val="1030103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Pergamos (2:12-17)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00456" y="1620255"/>
            <a:ext cx="7455901" cy="424079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(He who has a sharp two edged sword)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4E2810-4BF9-45B1-8F65-1EB67D007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037094" y="1066882"/>
            <a:ext cx="3573713" cy="553373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Invitation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43B2BE-9C2C-4E46-9F4D-266415DF8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049126" y="1806561"/>
            <a:ext cx="3268913" cy="2428555"/>
          </a:xfrm>
        </p:spPr>
        <p:txBody>
          <a:bodyPr>
            <a:normAutofit/>
          </a:bodyPr>
          <a:lstStyle/>
          <a:p>
            <a:r>
              <a:rPr lang="en-US" sz="2400" dirty="0"/>
              <a:t>Hear what the Spirit says to the churches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BCD6C1F-FA0D-4EC0-BCA3-85EED9FE574F}"/>
              </a:ext>
            </a:extLst>
          </p:cNvPr>
          <p:cNvSpPr txBox="1">
            <a:spLocks/>
          </p:cNvSpPr>
          <p:nvPr/>
        </p:nvSpPr>
        <p:spPr>
          <a:xfrm>
            <a:off x="8049126" y="2959462"/>
            <a:ext cx="3842418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Promise for Overcoming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08B5F176-38DA-4AA6-8975-A82B4821260A}"/>
              </a:ext>
            </a:extLst>
          </p:cNvPr>
          <p:cNvSpPr txBox="1">
            <a:spLocks/>
          </p:cNvSpPr>
          <p:nvPr/>
        </p:nvSpPr>
        <p:spPr>
          <a:xfrm>
            <a:off x="8049127" y="3540029"/>
            <a:ext cx="3043990" cy="29971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Hidden Manna</a:t>
            </a:r>
          </a:p>
          <a:p>
            <a:r>
              <a:rPr lang="en-US" sz="2400" dirty="0"/>
              <a:t>White stone with a new name</a:t>
            </a:r>
          </a:p>
        </p:txBody>
      </p:sp>
    </p:spTree>
    <p:extLst>
      <p:ext uri="{BB962C8B-B14F-4D97-AF65-F5344CB8AC3E}">
        <p14:creationId xmlns:p14="http://schemas.microsoft.com/office/powerpoint/2010/main" val="30726639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484" y="154578"/>
            <a:ext cx="11243660" cy="1188720"/>
          </a:xfrm>
        </p:spPr>
        <p:txBody>
          <a:bodyPr>
            <a:normAutofit/>
          </a:bodyPr>
          <a:lstStyle/>
          <a:p>
            <a:r>
              <a:rPr lang="en-US" sz="3600" dirty="0"/>
              <a:t>Thyatira (2:18-29)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51284"/>
            <a:ext cx="6943251" cy="545213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(Eyes like a flame of fire &amp; feet like fine brass)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77608" y="6234984"/>
            <a:ext cx="479958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2020104020203"/>
                <a:ea typeface="+mn-ea"/>
                <a:cs typeface="+mn-cs"/>
              </a:rPr>
              <a:t>How would you respond? (v17)</a:t>
            </a: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FD0BBA55-7C4F-4E6F-948C-5170BF8CE8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42" r="4905"/>
          <a:stretch/>
        </p:blipFill>
        <p:spPr>
          <a:xfrm>
            <a:off x="6865326" y="0"/>
            <a:ext cx="53266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561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6B4480E-B7FF-4481-890E-043A69AE6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A picture containing indoor, table, sitting, building&#10;&#10;Description generated with very high confidence">
            <a:extLst>
              <a:ext uri="{FF2B5EF4-FFF2-40B4-BE49-F238E27FC236}">
                <a16:creationId xmlns:a16="http://schemas.microsoft.com/office/drawing/2014/main" id="{3DA323A1-ABE7-4844-AB15-5708039E5E1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9256" r="9091" b="1442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64C13BAB-7C00-4D21-A857-E3D41C0A2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068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F1FF39A-AC3C-4066-9D4C-519AA2281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068" y="601201"/>
            <a:ext cx="3702134" cy="5791132"/>
          </a:xfrm>
          <a:prstGeom prst="rect">
            <a:avLst/>
          </a:prstGeom>
          <a:solidFill>
            <a:srgbClr val="465359">
              <a:alpha val="97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961D2D-BCF6-4077-98AD-299420E8C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942" y="710630"/>
            <a:ext cx="3509654" cy="3384205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 Revelation</a:t>
            </a:r>
            <a:br>
              <a:rPr lang="en-US" dirty="0">
                <a:solidFill>
                  <a:srgbClr val="FFFFFF"/>
                </a:solidFill>
              </a:rPr>
            </a:br>
            <a:br>
              <a:rPr lang="en-US" dirty="0"/>
            </a:br>
            <a:r>
              <a:rPr lang="en-US" sz="2000" i="1" dirty="0">
                <a:solidFill>
                  <a:srgbClr val="FFFFFF"/>
                </a:solidFill>
              </a:rPr>
              <a:t>gREEK "APOKALUPSIS"</a:t>
            </a:r>
            <a:br>
              <a:rPr lang="en-US" sz="2000" i="1" dirty="0">
                <a:solidFill>
                  <a:srgbClr val="FFFFFF"/>
                </a:solidFill>
              </a:rPr>
            </a:br>
            <a:br>
              <a:rPr lang="en-US" sz="2000" i="1" dirty="0">
                <a:solidFill>
                  <a:srgbClr val="FFFFFF"/>
                </a:solidFill>
              </a:rPr>
            </a:br>
            <a:r>
              <a:rPr lang="en-US" sz="2000" i="1" dirty="0">
                <a:solidFill>
                  <a:srgbClr val="FFFFFF"/>
                </a:solidFill>
              </a:rPr>
              <a:t>English "apocalypse"</a:t>
            </a:r>
            <a:br>
              <a:rPr lang="en-US" sz="2000" i="1" dirty="0">
                <a:solidFill>
                  <a:srgbClr val="FFFFFF"/>
                </a:solidFill>
              </a:rPr>
            </a:br>
            <a:br>
              <a:rPr lang="en-US" sz="2000" i="1" dirty="0"/>
            </a:br>
            <a:br>
              <a:rPr lang="en-US" sz="2000" i="1" dirty="0"/>
            </a:br>
            <a:br>
              <a:rPr lang="en-US" sz="2000" i="1" dirty="0"/>
            </a:br>
            <a:endParaRPr lang="en-US" sz="2000" i="1" dirty="0">
              <a:solidFill>
                <a:srgbClr val="FFFFFF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3087372-7959-407B-BD08-582529E19C5C}"/>
              </a:ext>
            </a:extLst>
          </p:cNvPr>
          <p:cNvSpPr txBox="1">
            <a:spLocks/>
          </p:cNvSpPr>
          <p:nvPr/>
        </p:nvSpPr>
        <p:spPr>
          <a:xfrm>
            <a:off x="395240" y="2917861"/>
            <a:ext cx="3706576" cy="15434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>
                <a:solidFill>
                  <a:srgbClr val="FFFFFF"/>
                </a:solidFill>
              </a:rPr>
              <a:t> </a:t>
            </a:r>
            <a:br>
              <a:rPr lang="en-US" sz="2000" i="1" dirty="0">
                <a:solidFill>
                  <a:srgbClr val="FFFFFF"/>
                </a:solidFill>
              </a:rPr>
            </a:br>
            <a:br>
              <a:rPr lang="en-US" sz="2000" i="1" dirty="0"/>
            </a:br>
            <a:r>
              <a:rPr lang="en-US" sz="3200" i="1" dirty="0" err="1">
                <a:solidFill>
                  <a:srgbClr val="FFFFFF"/>
                </a:solidFill>
              </a:rPr>
              <a:t>uNVEILING</a:t>
            </a:r>
            <a:br>
              <a:rPr lang="en-US" sz="3200" i="1" dirty="0"/>
            </a:br>
            <a:br>
              <a:rPr lang="en-US" sz="2000" i="1" dirty="0"/>
            </a:br>
            <a:endParaRPr lang="en-US" sz="2000" i="1" dirty="0">
              <a:solidFill>
                <a:srgbClr val="FFFFFF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CA3A898-E809-4C5F-B98A-6890C5272E87}"/>
              </a:ext>
            </a:extLst>
          </p:cNvPr>
          <p:cNvSpPr txBox="1">
            <a:spLocks/>
          </p:cNvSpPr>
          <p:nvPr/>
        </p:nvSpPr>
        <p:spPr>
          <a:xfrm>
            <a:off x="393528" y="4782621"/>
            <a:ext cx="3706576" cy="15434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>
                <a:solidFill>
                  <a:srgbClr val="FFFFFF"/>
                </a:solidFill>
              </a:rPr>
              <a:t> </a:t>
            </a:r>
            <a:br>
              <a:rPr lang="en-US" sz="2000" i="1" dirty="0">
                <a:solidFill>
                  <a:srgbClr val="FFFFFF"/>
                </a:solidFill>
              </a:rPr>
            </a:br>
            <a:br>
              <a:rPr lang="en-US" sz="2000" i="1" dirty="0"/>
            </a:br>
            <a:r>
              <a:rPr lang="en-US" sz="3200" i="1" dirty="0">
                <a:solidFill>
                  <a:srgbClr val="FFFFFF"/>
                </a:solidFill>
              </a:rPr>
              <a:t>Daniel, Ezekiel, Zechariah</a:t>
            </a:r>
            <a:br>
              <a:rPr lang="en-US" sz="2000" i="1" dirty="0"/>
            </a:br>
            <a:endParaRPr lang="en-US" sz="2000" i="1" dirty="0">
              <a:solidFill>
                <a:srgbClr val="FFFFFF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2269EAA-14C9-4C1A-94F5-B774DB8D651C}"/>
              </a:ext>
            </a:extLst>
          </p:cNvPr>
          <p:cNvSpPr txBox="1">
            <a:spLocks/>
          </p:cNvSpPr>
          <p:nvPr/>
        </p:nvSpPr>
        <p:spPr>
          <a:xfrm>
            <a:off x="434624" y="3453830"/>
            <a:ext cx="3706576" cy="15434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>
                <a:solidFill>
                  <a:srgbClr val="FFFFFF"/>
                </a:solidFill>
              </a:rPr>
              <a:t> </a:t>
            </a:r>
            <a:br>
              <a:rPr lang="en-US" sz="2000" i="1" dirty="0">
                <a:solidFill>
                  <a:srgbClr val="FFFFFF"/>
                </a:solidFill>
              </a:rPr>
            </a:br>
            <a:br>
              <a:rPr lang="en-US" sz="2000" i="1" dirty="0"/>
            </a:br>
            <a:r>
              <a:rPr lang="en-US" sz="3200" i="1" dirty="0">
                <a:solidFill>
                  <a:srgbClr val="FFFFFF"/>
                </a:solidFill>
              </a:rPr>
              <a:t>Signified – (1:1)</a:t>
            </a:r>
            <a:endParaRPr lang="en-US" sz="2000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3494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Thyatira (2:18-29)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00456" y="1620255"/>
            <a:ext cx="7455901" cy="424079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(Eyes like a flame of fire &amp; feet like fine brass)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4E2810-4BF9-45B1-8F65-1EB67D007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037094" y="1066882"/>
            <a:ext cx="3573713" cy="553373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I know your works …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43B2BE-9C2C-4E46-9F4D-266415DF8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037094" y="1803394"/>
            <a:ext cx="3268913" cy="2428555"/>
          </a:xfrm>
        </p:spPr>
        <p:txBody>
          <a:bodyPr>
            <a:normAutofit/>
          </a:bodyPr>
          <a:lstStyle/>
          <a:p>
            <a:r>
              <a:rPr lang="en-US" sz="2400" dirty="0"/>
              <a:t>Love</a:t>
            </a:r>
          </a:p>
          <a:p>
            <a:r>
              <a:rPr lang="en-US" sz="2400" dirty="0"/>
              <a:t>Service</a:t>
            </a:r>
          </a:p>
          <a:p>
            <a:r>
              <a:rPr lang="en-US" sz="2400" dirty="0"/>
              <a:t>Faith</a:t>
            </a:r>
          </a:p>
          <a:p>
            <a:r>
              <a:rPr lang="en-US" sz="2400" dirty="0"/>
              <a:t>Patients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BCD6C1F-FA0D-4EC0-BCA3-85EED9FE574F}"/>
              </a:ext>
            </a:extLst>
          </p:cNvPr>
          <p:cNvSpPr txBox="1">
            <a:spLocks/>
          </p:cNvSpPr>
          <p:nvPr/>
        </p:nvSpPr>
        <p:spPr>
          <a:xfrm>
            <a:off x="8077032" y="4461981"/>
            <a:ext cx="3573713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Commendations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08B5F176-38DA-4AA6-8975-A82B4821260A}"/>
              </a:ext>
            </a:extLst>
          </p:cNvPr>
          <p:cNvSpPr txBox="1">
            <a:spLocks/>
          </p:cNvSpPr>
          <p:nvPr/>
        </p:nvSpPr>
        <p:spPr>
          <a:xfrm>
            <a:off x="8037094" y="5245387"/>
            <a:ext cx="3653590" cy="131342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Last is more than the first (Growing)</a:t>
            </a:r>
          </a:p>
        </p:txBody>
      </p:sp>
    </p:spTree>
    <p:extLst>
      <p:ext uri="{BB962C8B-B14F-4D97-AF65-F5344CB8AC3E}">
        <p14:creationId xmlns:p14="http://schemas.microsoft.com/office/powerpoint/2010/main" val="11147132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Thyatira (2:18-29)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00456" y="1620255"/>
            <a:ext cx="7455901" cy="424079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(Eyes like a flame of fire &amp; feet like fine brass)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4E2810-4BF9-45B1-8F65-1EB67D007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049124" y="729658"/>
            <a:ext cx="3573713" cy="553373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Condemnation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43B2BE-9C2C-4E46-9F4D-266415DF8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037094" y="1278223"/>
            <a:ext cx="3725779" cy="2428555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Jezebel (called prophetess)</a:t>
            </a:r>
          </a:p>
          <a:p>
            <a:r>
              <a:rPr lang="en-US" sz="2400" dirty="0"/>
              <a:t>They allowed to teach and seduce</a:t>
            </a:r>
          </a:p>
          <a:p>
            <a:r>
              <a:rPr lang="en-US" sz="2400" dirty="0"/>
              <a:t>Doctrine of Nicolaitans?</a:t>
            </a:r>
          </a:p>
          <a:p>
            <a:endParaRPr lang="en-US" sz="2400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BCD6C1F-FA0D-4EC0-BCA3-85EED9FE574F}"/>
              </a:ext>
            </a:extLst>
          </p:cNvPr>
          <p:cNvSpPr txBox="1">
            <a:spLocks/>
          </p:cNvSpPr>
          <p:nvPr/>
        </p:nvSpPr>
        <p:spPr>
          <a:xfrm>
            <a:off x="7948862" y="3529475"/>
            <a:ext cx="3573713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Desired Response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08B5F176-38DA-4AA6-8975-A82B4821260A}"/>
              </a:ext>
            </a:extLst>
          </p:cNvPr>
          <p:cNvSpPr txBox="1">
            <a:spLocks/>
          </p:cNvSpPr>
          <p:nvPr/>
        </p:nvSpPr>
        <p:spPr>
          <a:xfrm>
            <a:off x="7978773" y="4019698"/>
            <a:ext cx="3842419" cy="29971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Her  and “those” time to Repent before judgement</a:t>
            </a:r>
          </a:p>
          <a:p>
            <a:r>
              <a:rPr lang="en-US" sz="2400" dirty="0"/>
              <a:t>Churches shall know He searched Minds and Hearts</a:t>
            </a:r>
          </a:p>
          <a:p>
            <a:r>
              <a:rPr lang="en-US" sz="2400" dirty="0"/>
              <a:t>To the Rest Hold Fast</a:t>
            </a:r>
          </a:p>
          <a:p>
            <a:endParaRPr lang="en-US" sz="2400" dirty="0">
              <a:solidFill>
                <a:srgbClr val="FFC000"/>
              </a:solidFill>
            </a:endParaRP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8514B5F3-AB2C-45AD-888A-976BDD27D291}"/>
              </a:ext>
            </a:extLst>
          </p:cNvPr>
          <p:cNvSpPr/>
          <p:nvPr/>
        </p:nvSpPr>
        <p:spPr>
          <a:xfrm>
            <a:off x="3687097" y="2361170"/>
            <a:ext cx="3814917" cy="1994520"/>
          </a:xfrm>
          <a:prstGeom prst="wedgeRoundRectCallout">
            <a:avLst>
              <a:gd name="adj1" fmla="val 71830"/>
              <a:gd name="adj2" fmla="val -385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Ephesians Hated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Pergamos Tolerated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Thyatira Was Guilty of It</a:t>
            </a:r>
          </a:p>
        </p:txBody>
      </p:sp>
    </p:spTree>
    <p:extLst>
      <p:ext uri="{BB962C8B-B14F-4D97-AF65-F5344CB8AC3E}">
        <p14:creationId xmlns:p14="http://schemas.microsoft.com/office/powerpoint/2010/main" val="4099844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Thyatira (2:18-29)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00456" y="1620255"/>
            <a:ext cx="7455901" cy="424079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(Eyes like a flame of fire &amp; feet like fine brass)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4E2810-4BF9-45B1-8F65-1EB67D007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037094" y="1066882"/>
            <a:ext cx="3573713" cy="553373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Invitation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43B2BE-9C2C-4E46-9F4D-266415DF8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049126" y="1806561"/>
            <a:ext cx="3268913" cy="2428555"/>
          </a:xfrm>
        </p:spPr>
        <p:txBody>
          <a:bodyPr>
            <a:normAutofit/>
          </a:bodyPr>
          <a:lstStyle/>
          <a:p>
            <a:r>
              <a:rPr lang="en-US" sz="2400" dirty="0"/>
              <a:t>Hear what the Spirit says to the churches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BCD6C1F-FA0D-4EC0-BCA3-85EED9FE574F}"/>
              </a:ext>
            </a:extLst>
          </p:cNvPr>
          <p:cNvSpPr txBox="1">
            <a:spLocks/>
          </p:cNvSpPr>
          <p:nvPr/>
        </p:nvSpPr>
        <p:spPr>
          <a:xfrm>
            <a:off x="8049126" y="2959462"/>
            <a:ext cx="3573713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Promise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08B5F176-38DA-4AA6-8975-A82B4821260A}"/>
              </a:ext>
            </a:extLst>
          </p:cNvPr>
          <p:cNvSpPr txBox="1">
            <a:spLocks/>
          </p:cNvSpPr>
          <p:nvPr/>
        </p:nvSpPr>
        <p:spPr>
          <a:xfrm>
            <a:off x="8049127" y="3540029"/>
            <a:ext cx="3043990" cy="29971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Power over nations</a:t>
            </a:r>
          </a:p>
          <a:p>
            <a:r>
              <a:rPr lang="en-US" sz="2400" dirty="0"/>
              <a:t>Morning Star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248AFD1-6A67-426D-A600-21005F6F8932}"/>
              </a:ext>
            </a:extLst>
          </p:cNvPr>
          <p:cNvSpPr txBox="1">
            <a:spLocks/>
          </p:cNvSpPr>
          <p:nvPr/>
        </p:nvSpPr>
        <p:spPr>
          <a:xfrm>
            <a:off x="8049126" y="2959462"/>
            <a:ext cx="3842418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Promise for Overcoming</a:t>
            </a:r>
          </a:p>
        </p:txBody>
      </p:sp>
    </p:spTree>
    <p:extLst>
      <p:ext uri="{BB962C8B-B14F-4D97-AF65-F5344CB8AC3E}">
        <p14:creationId xmlns:p14="http://schemas.microsoft.com/office/powerpoint/2010/main" val="4194314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484" y="154578"/>
            <a:ext cx="11243660" cy="1188720"/>
          </a:xfrm>
        </p:spPr>
        <p:txBody>
          <a:bodyPr>
            <a:normAutofit/>
          </a:bodyPr>
          <a:lstStyle/>
          <a:p>
            <a:r>
              <a:rPr lang="en-US" sz="3600" dirty="0"/>
              <a:t>Sardis (3:1-6)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51284"/>
            <a:ext cx="6943251" cy="545213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(Seven Spirits and Seven Stars)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77608" y="6234984"/>
            <a:ext cx="479958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2020104020203"/>
                <a:ea typeface="+mn-ea"/>
                <a:cs typeface="+mn-cs"/>
              </a:rPr>
              <a:t>How would you respond? (v17)</a:t>
            </a: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FD0BBA55-7C4F-4E6F-948C-5170BF8CE8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42" r="4905"/>
          <a:stretch/>
        </p:blipFill>
        <p:spPr>
          <a:xfrm>
            <a:off x="6865326" y="0"/>
            <a:ext cx="53266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400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Sardis (3:1-6)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00456" y="1620255"/>
            <a:ext cx="7455901" cy="424079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(Seven Spirits and Seven Stars)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4E2810-4BF9-45B1-8F65-1EB67D007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037094" y="1066882"/>
            <a:ext cx="3573713" cy="553373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I know your works …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43B2BE-9C2C-4E46-9F4D-266415DF8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037094" y="1803394"/>
            <a:ext cx="3268913" cy="2428555"/>
          </a:xfrm>
        </p:spPr>
        <p:txBody>
          <a:bodyPr>
            <a:normAutofit/>
          </a:bodyPr>
          <a:lstStyle/>
          <a:p>
            <a:r>
              <a:rPr lang="en-US" sz="2400" dirty="0"/>
              <a:t>Name that you are alive, but …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BCD6C1F-FA0D-4EC0-BCA3-85EED9FE574F}"/>
              </a:ext>
            </a:extLst>
          </p:cNvPr>
          <p:cNvSpPr txBox="1">
            <a:spLocks/>
          </p:cNvSpPr>
          <p:nvPr/>
        </p:nvSpPr>
        <p:spPr>
          <a:xfrm>
            <a:off x="8077032" y="4461981"/>
            <a:ext cx="3573713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Commendations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08B5F176-38DA-4AA6-8975-A82B4821260A}"/>
              </a:ext>
            </a:extLst>
          </p:cNvPr>
          <p:cNvSpPr txBox="1">
            <a:spLocks/>
          </p:cNvSpPr>
          <p:nvPr/>
        </p:nvSpPr>
        <p:spPr>
          <a:xfrm>
            <a:off x="8037094" y="5245387"/>
            <a:ext cx="3653590" cy="131342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23275940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Sardis (3:1-6)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00456" y="1620255"/>
            <a:ext cx="7455901" cy="424079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(Seven Spirits and Seven Stars)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4E2810-4BF9-45B1-8F65-1EB67D007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049124" y="729658"/>
            <a:ext cx="3573713" cy="553373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Condemnation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43B2BE-9C2C-4E46-9F4D-266415DF8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037094" y="1278224"/>
            <a:ext cx="3725779" cy="678914"/>
          </a:xfrm>
        </p:spPr>
        <p:txBody>
          <a:bodyPr>
            <a:normAutofit/>
          </a:bodyPr>
          <a:lstStyle/>
          <a:p>
            <a:r>
              <a:rPr lang="en-US" sz="2400" dirty="0"/>
              <a:t>You’re Dead</a:t>
            </a:r>
          </a:p>
          <a:p>
            <a:endParaRPr lang="en-US" sz="2400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BCD6C1F-FA0D-4EC0-BCA3-85EED9FE574F}"/>
              </a:ext>
            </a:extLst>
          </p:cNvPr>
          <p:cNvSpPr txBox="1">
            <a:spLocks/>
          </p:cNvSpPr>
          <p:nvPr/>
        </p:nvSpPr>
        <p:spPr>
          <a:xfrm>
            <a:off x="7978773" y="1831597"/>
            <a:ext cx="3573713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Desired Response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08B5F176-38DA-4AA6-8975-A82B4821260A}"/>
              </a:ext>
            </a:extLst>
          </p:cNvPr>
          <p:cNvSpPr txBox="1">
            <a:spLocks/>
          </p:cNvSpPr>
          <p:nvPr/>
        </p:nvSpPr>
        <p:spPr>
          <a:xfrm>
            <a:off x="7844419" y="2505704"/>
            <a:ext cx="3842419" cy="37186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Watchful</a:t>
            </a:r>
          </a:p>
          <a:p>
            <a:r>
              <a:rPr lang="en-US" sz="2400" dirty="0"/>
              <a:t>Strengthen what is ready to die</a:t>
            </a:r>
          </a:p>
          <a:p>
            <a:r>
              <a:rPr lang="en-US" sz="2400" dirty="0"/>
              <a:t>Remember</a:t>
            </a:r>
          </a:p>
          <a:p>
            <a:r>
              <a:rPr lang="en-US" sz="2400" dirty="0"/>
              <a:t>Repent</a:t>
            </a:r>
          </a:p>
          <a:p>
            <a:r>
              <a:rPr lang="en-US" sz="2400" dirty="0"/>
              <a:t>Hold Fast</a:t>
            </a:r>
          </a:p>
          <a:p>
            <a:pPr lvl="1"/>
            <a:r>
              <a:rPr lang="en-US" sz="2100" dirty="0"/>
              <a:t>Or, I will come as a thief</a:t>
            </a:r>
          </a:p>
          <a:p>
            <a:endParaRPr lang="en-US" sz="2400" dirty="0">
              <a:solidFill>
                <a:srgbClr val="FFC000"/>
              </a:solidFill>
            </a:endParaRP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D9AEA210-7087-4218-A55F-EB237D94FF6C}"/>
              </a:ext>
            </a:extLst>
          </p:cNvPr>
          <p:cNvSpPr/>
          <p:nvPr/>
        </p:nvSpPr>
        <p:spPr>
          <a:xfrm>
            <a:off x="4780547" y="5833792"/>
            <a:ext cx="1917032" cy="781090"/>
          </a:xfrm>
          <a:prstGeom prst="wedgeRoundRectCallout">
            <a:avLst>
              <a:gd name="adj1" fmla="val 123096"/>
              <a:gd name="adj2" fmla="val -5041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 “few” faithful even here</a:t>
            </a:r>
          </a:p>
        </p:txBody>
      </p:sp>
    </p:spTree>
    <p:extLst>
      <p:ext uri="{BB962C8B-B14F-4D97-AF65-F5344CB8AC3E}">
        <p14:creationId xmlns:p14="http://schemas.microsoft.com/office/powerpoint/2010/main" val="3761239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Sardis (3:1-6)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00456" y="1620255"/>
            <a:ext cx="7455901" cy="424079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(Seven Spirits and Seven Stars)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4E2810-4BF9-45B1-8F65-1EB67D007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037094" y="1066882"/>
            <a:ext cx="3573713" cy="553373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Invitation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43B2BE-9C2C-4E46-9F4D-266415DF8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049126" y="1806561"/>
            <a:ext cx="3268913" cy="2428555"/>
          </a:xfrm>
        </p:spPr>
        <p:txBody>
          <a:bodyPr>
            <a:normAutofit/>
          </a:bodyPr>
          <a:lstStyle/>
          <a:p>
            <a:r>
              <a:rPr lang="en-US" sz="2400" dirty="0"/>
              <a:t>Hear what the Spirit says to the churches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BCD6C1F-FA0D-4EC0-BCA3-85EED9FE574F}"/>
              </a:ext>
            </a:extLst>
          </p:cNvPr>
          <p:cNvSpPr txBox="1">
            <a:spLocks/>
          </p:cNvSpPr>
          <p:nvPr/>
        </p:nvSpPr>
        <p:spPr>
          <a:xfrm>
            <a:off x="8049126" y="2959462"/>
            <a:ext cx="3573713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Promise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08B5F176-38DA-4AA6-8975-A82B4821260A}"/>
              </a:ext>
            </a:extLst>
          </p:cNvPr>
          <p:cNvSpPr txBox="1">
            <a:spLocks/>
          </p:cNvSpPr>
          <p:nvPr/>
        </p:nvSpPr>
        <p:spPr>
          <a:xfrm>
            <a:off x="8049127" y="3540029"/>
            <a:ext cx="3043990" cy="29971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248AFD1-6A67-426D-A600-21005F6F8932}"/>
              </a:ext>
            </a:extLst>
          </p:cNvPr>
          <p:cNvSpPr txBox="1">
            <a:spLocks/>
          </p:cNvSpPr>
          <p:nvPr/>
        </p:nvSpPr>
        <p:spPr>
          <a:xfrm>
            <a:off x="8049126" y="2959462"/>
            <a:ext cx="3842418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Promise for Overcoming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59C56F3E-1559-4EDE-A62D-EF886C0036C4}"/>
              </a:ext>
            </a:extLst>
          </p:cNvPr>
          <p:cNvSpPr txBox="1">
            <a:spLocks/>
          </p:cNvSpPr>
          <p:nvPr/>
        </p:nvSpPr>
        <p:spPr>
          <a:xfrm>
            <a:off x="8201527" y="3692429"/>
            <a:ext cx="3043990" cy="29971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Clothed in white</a:t>
            </a:r>
          </a:p>
          <a:p>
            <a:r>
              <a:rPr lang="en-US" sz="2400" dirty="0"/>
              <a:t>I will not blot</a:t>
            </a:r>
          </a:p>
          <a:p>
            <a:r>
              <a:rPr lang="en-US" sz="2400" dirty="0"/>
              <a:t>I will confess</a:t>
            </a:r>
          </a:p>
          <a:p>
            <a:pPr marL="0" indent="0">
              <a:buNone/>
            </a:pPr>
            <a:r>
              <a:rPr lang="en-US" sz="2400" dirty="0"/>
              <a:t>…Even in this dead church</a:t>
            </a:r>
          </a:p>
        </p:txBody>
      </p:sp>
    </p:spTree>
    <p:extLst>
      <p:ext uri="{BB962C8B-B14F-4D97-AF65-F5344CB8AC3E}">
        <p14:creationId xmlns:p14="http://schemas.microsoft.com/office/powerpoint/2010/main" val="10260190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484" y="154578"/>
            <a:ext cx="11243660" cy="1188720"/>
          </a:xfrm>
        </p:spPr>
        <p:txBody>
          <a:bodyPr>
            <a:normAutofit/>
          </a:bodyPr>
          <a:lstStyle/>
          <a:p>
            <a:r>
              <a:rPr lang="en-US" sz="3600" dirty="0"/>
              <a:t>Philadelphia (3:7-13)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51284"/>
            <a:ext cx="6943251" cy="545213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(Holy, True, Key of David)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77608" y="6234984"/>
            <a:ext cx="479958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2020104020203"/>
                <a:ea typeface="+mn-ea"/>
                <a:cs typeface="+mn-cs"/>
              </a:rPr>
              <a:t>How would you respond? (v17)</a:t>
            </a: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FD0BBA55-7C4F-4E6F-948C-5170BF8CE8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42" r="4905"/>
          <a:stretch/>
        </p:blipFill>
        <p:spPr>
          <a:xfrm>
            <a:off x="6865326" y="0"/>
            <a:ext cx="53266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290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Philadelphia (3:7-13)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00456" y="1620255"/>
            <a:ext cx="7455901" cy="424079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(Holy, True, Key of David)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4E2810-4BF9-45B1-8F65-1EB67D007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037094" y="1066882"/>
            <a:ext cx="3573713" cy="553373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I know your works …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43B2BE-9C2C-4E46-9F4D-266415DF8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037094" y="1803394"/>
            <a:ext cx="3268913" cy="2428555"/>
          </a:xfrm>
        </p:spPr>
        <p:txBody>
          <a:bodyPr>
            <a:normAutofit/>
          </a:bodyPr>
          <a:lstStyle/>
          <a:p>
            <a:r>
              <a:rPr lang="en-US" sz="2400" dirty="0"/>
              <a:t>Kept My word (Commands)</a:t>
            </a:r>
          </a:p>
          <a:p>
            <a:r>
              <a:rPr lang="en-US" sz="2400" dirty="0"/>
              <a:t>Not denied My name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BCD6C1F-FA0D-4EC0-BCA3-85EED9FE574F}"/>
              </a:ext>
            </a:extLst>
          </p:cNvPr>
          <p:cNvSpPr txBox="1">
            <a:spLocks/>
          </p:cNvSpPr>
          <p:nvPr/>
        </p:nvSpPr>
        <p:spPr>
          <a:xfrm>
            <a:off x="8013031" y="3236148"/>
            <a:ext cx="3573713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Commendations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08B5F176-38DA-4AA6-8975-A82B4821260A}"/>
              </a:ext>
            </a:extLst>
          </p:cNvPr>
          <p:cNvSpPr txBox="1">
            <a:spLocks/>
          </p:cNvSpPr>
          <p:nvPr/>
        </p:nvSpPr>
        <p:spPr>
          <a:xfrm>
            <a:off x="8013031" y="3908780"/>
            <a:ext cx="3653590" cy="279779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Open door (key)</a:t>
            </a:r>
          </a:p>
          <a:p>
            <a:r>
              <a:rPr lang="en-US" sz="2400" dirty="0"/>
              <a:t>Little power</a:t>
            </a:r>
          </a:p>
          <a:p>
            <a:r>
              <a:rPr lang="en-US" sz="2400" dirty="0"/>
              <a:t>Humble the synagogue of Satan</a:t>
            </a:r>
          </a:p>
          <a:p>
            <a:r>
              <a:rPr lang="en-US" sz="2400" dirty="0"/>
              <a:t>Keep you from hour of trial</a:t>
            </a:r>
          </a:p>
        </p:txBody>
      </p:sp>
    </p:spTree>
    <p:extLst>
      <p:ext uri="{BB962C8B-B14F-4D97-AF65-F5344CB8AC3E}">
        <p14:creationId xmlns:p14="http://schemas.microsoft.com/office/powerpoint/2010/main" val="7995150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Philadelphia (3:7-13)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00456" y="1620255"/>
            <a:ext cx="7455901" cy="424079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(Holy, True, Key of David)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4E2810-4BF9-45B1-8F65-1EB67D007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049124" y="729658"/>
            <a:ext cx="3573713" cy="553373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Condemnation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43B2BE-9C2C-4E46-9F4D-266415DF8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037094" y="1278224"/>
            <a:ext cx="3725779" cy="678914"/>
          </a:xfrm>
        </p:spPr>
        <p:txBody>
          <a:bodyPr>
            <a:normAutofit/>
          </a:bodyPr>
          <a:lstStyle/>
          <a:p>
            <a:r>
              <a:rPr lang="en-US" sz="2400" dirty="0"/>
              <a:t>None</a:t>
            </a:r>
          </a:p>
          <a:p>
            <a:endParaRPr lang="en-US" sz="2400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BCD6C1F-FA0D-4EC0-BCA3-85EED9FE574F}"/>
              </a:ext>
            </a:extLst>
          </p:cNvPr>
          <p:cNvSpPr txBox="1">
            <a:spLocks/>
          </p:cNvSpPr>
          <p:nvPr/>
        </p:nvSpPr>
        <p:spPr>
          <a:xfrm>
            <a:off x="7844419" y="2995695"/>
            <a:ext cx="3573713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Desired Response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08B5F176-38DA-4AA6-8975-A82B4821260A}"/>
              </a:ext>
            </a:extLst>
          </p:cNvPr>
          <p:cNvSpPr txBox="1">
            <a:spLocks/>
          </p:cNvSpPr>
          <p:nvPr/>
        </p:nvSpPr>
        <p:spPr>
          <a:xfrm>
            <a:off x="7844419" y="3746090"/>
            <a:ext cx="3842419" cy="24782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Hold Fast that no one can take your crown.</a:t>
            </a:r>
            <a:endParaRPr lang="en-US" sz="2100" dirty="0"/>
          </a:p>
          <a:p>
            <a:endParaRPr lang="en-US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180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6B4480E-B7FF-4481-890E-043A69AE6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  <p:pic>
        <p:nvPicPr>
          <p:cNvPr id="4" name="Picture 4" descr="A picture containing indoor, table, sitting, building&#10;&#10;Description generated with very high confidence">
            <a:extLst>
              <a:ext uri="{FF2B5EF4-FFF2-40B4-BE49-F238E27FC236}">
                <a16:creationId xmlns:a16="http://schemas.microsoft.com/office/drawing/2014/main" id="{3DA323A1-ABE7-4844-AB15-5708039E5E1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9256" r="9091" b="1442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64C13BAB-7C00-4D21-A857-E3D41C0A2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068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F1FF39A-AC3C-4066-9D4C-519AA2281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068" y="601201"/>
            <a:ext cx="3702134" cy="5791132"/>
          </a:xfrm>
          <a:prstGeom prst="rect">
            <a:avLst/>
          </a:prstGeom>
          <a:solidFill>
            <a:srgbClr val="465359">
              <a:alpha val="97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961D2D-BCF6-4077-98AD-299420E8C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881" y="2619911"/>
            <a:ext cx="3640507" cy="338420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 </a:t>
            </a:r>
            <a:r>
              <a:rPr lang="en-US" sz="4000" dirty="0">
                <a:solidFill>
                  <a:srgbClr val="FFFFFF"/>
                </a:solidFill>
              </a:rPr>
              <a:t>Movie (</a:t>
            </a:r>
            <a:r>
              <a:rPr lang="en-US" sz="4000" dirty="0" err="1">
                <a:solidFill>
                  <a:srgbClr val="FFFFFF"/>
                </a:solidFill>
              </a:rPr>
              <a:t>sHOW</a:t>
            </a:r>
            <a:r>
              <a:rPr lang="en-US" sz="4000" dirty="0">
                <a:solidFill>
                  <a:srgbClr val="FFFFFF"/>
                </a:solidFill>
              </a:rPr>
              <a:t>)</a:t>
            </a:r>
            <a:br>
              <a:rPr lang="en-US" sz="4000" dirty="0"/>
            </a:b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"I Saw" 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sz="2700" dirty="0">
                <a:solidFill>
                  <a:srgbClr val="FFFFFF"/>
                </a:solidFill>
              </a:rPr>
              <a:t>36 Times</a:t>
            </a:r>
            <a:br>
              <a:rPr lang="en-US" sz="2700" dirty="0">
                <a:solidFill>
                  <a:srgbClr val="FFFFFF"/>
                </a:solidFill>
              </a:rPr>
            </a:br>
            <a:br>
              <a:rPr lang="en-US" sz="2700" dirty="0">
                <a:solidFill>
                  <a:srgbClr val="FFFFFF"/>
                </a:solidFill>
              </a:rPr>
            </a:br>
            <a:r>
              <a:rPr lang="en-US" sz="2700" dirty="0">
                <a:solidFill>
                  <a:srgbClr val="FFFFFF"/>
                </a:solidFill>
              </a:rPr>
              <a:t>"</a:t>
            </a:r>
            <a:r>
              <a:rPr lang="en-US" sz="2700" dirty="0" err="1">
                <a:solidFill>
                  <a:srgbClr val="FFFFFF"/>
                </a:solidFill>
              </a:rPr>
              <a:t>sEE</a:t>
            </a:r>
            <a:r>
              <a:rPr lang="en-US" sz="2700" dirty="0">
                <a:solidFill>
                  <a:srgbClr val="FFFFFF"/>
                </a:solidFill>
              </a:rPr>
              <a:t>, </a:t>
            </a:r>
            <a:r>
              <a:rPr lang="en-US" sz="2700" dirty="0" err="1">
                <a:solidFill>
                  <a:srgbClr val="FFFFFF"/>
                </a:solidFill>
              </a:rPr>
              <a:t>sAW</a:t>
            </a:r>
            <a:r>
              <a:rPr lang="en-US" sz="2700" dirty="0">
                <a:solidFill>
                  <a:srgbClr val="FFFFFF"/>
                </a:solidFill>
              </a:rPr>
              <a:t>, </a:t>
            </a:r>
            <a:r>
              <a:rPr lang="en-US" sz="2700" dirty="0" err="1">
                <a:solidFill>
                  <a:srgbClr val="FFFFFF"/>
                </a:solidFill>
              </a:rPr>
              <a:t>sHOWN</a:t>
            </a:r>
            <a:r>
              <a:rPr lang="en-US" sz="2700" dirty="0">
                <a:solidFill>
                  <a:srgbClr val="FFFFFF"/>
                </a:solidFill>
              </a:rPr>
              <a:t>" 69+ tIMES</a:t>
            </a:r>
            <a:br>
              <a:rPr lang="en-US" sz="1600" i="1" dirty="0"/>
            </a:br>
            <a:br>
              <a:rPr lang="en-US" sz="2000" i="1" dirty="0"/>
            </a:br>
            <a:br>
              <a:rPr lang="en-US" sz="2000" i="1" dirty="0"/>
            </a:br>
            <a:r>
              <a:rPr lang="en-US" sz="2700" i="1" dirty="0">
                <a:solidFill>
                  <a:schemeClr val="bg1"/>
                </a:solidFill>
              </a:rPr>
              <a:t>7 Time in Chapter 1</a:t>
            </a:r>
            <a:br>
              <a:rPr lang="en-US" sz="2000" i="1" dirty="0"/>
            </a:br>
            <a:br>
              <a:rPr lang="en-US" sz="2000" i="1" dirty="0"/>
            </a:br>
            <a:endParaRPr lang="en-US" sz="2000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7216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Philadelphia (3:7-13)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00456" y="1620255"/>
            <a:ext cx="7455901" cy="424079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(Holy, True, Key of David)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4E2810-4BF9-45B1-8F65-1EB67D007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037094" y="1066882"/>
            <a:ext cx="3573713" cy="553373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Invitation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43B2BE-9C2C-4E46-9F4D-266415DF8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049126" y="1806561"/>
            <a:ext cx="3268913" cy="2428555"/>
          </a:xfrm>
        </p:spPr>
        <p:txBody>
          <a:bodyPr>
            <a:normAutofit/>
          </a:bodyPr>
          <a:lstStyle/>
          <a:p>
            <a:r>
              <a:rPr lang="en-US" sz="2400" dirty="0"/>
              <a:t>Hear what the Spirit says to the churches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BCD6C1F-FA0D-4EC0-BCA3-85EED9FE574F}"/>
              </a:ext>
            </a:extLst>
          </p:cNvPr>
          <p:cNvSpPr txBox="1">
            <a:spLocks/>
          </p:cNvSpPr>
          <p:nvPr/>
        </p:nvSpPr>
        <p:spPr>
          <a:xfrm>
            <a:off x="8049126" y="2959462"/>
            <a:ext cx="3573713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Promise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08B5F176-38DA-4AA6-8975-A82B4821260A}"/>
              </a:ext>
            </a:extLst>
          </p:cNvPr>
          <p:cNvSpPr txBox="1">
            <a:spLocks/>
          </p:cNvSpPr>
          <p:nvPr/>
        </p:nvSpPr>
        <p:spPr>
          <a:xfrm>
            <a:off x="8049127" y="3540029"/>
            <a:ext cx="3043990" cy="29971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248AFD1-6A67-426D-A600-21005F6F8932}"/>
              </a:ext>
            </a:extLst>
          </p:cNvPr>
          <p:cNvSpPr txBox="1">
            <a:spLocks/>
          </p:cNvSpPr>
          <p:nvPr/>
        </p:nvSpPr>
        <p:spPr>
          <a:xfrm>
            <a:off x="8049126" y="2959462"/>
            <a:ext cx="3842418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Promise for Overcoming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59C56F3E-1559-4EDE-A62D-EF886C0036C4}"/>
              </a:ext>
            </a:extLst>
          </p:cNvPr>
          <p:cNvSpPr txBox="1">
            <a:spLocks/>
          </p:cNvSpPr>
          <p:nvPr/>
        </p:nvSpPr>
        <p:spPr>
          <a:xfrm>
            <a:off x="8201527" y="3692429"/>
            <a:ext cx="3498860" cy="2997129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Make him a Pillar in the temple of My God</a:t>
            </a:r>
          </a:p>
          <a:p>
            <a:r>
              <a:rPr lang="en-US" sz="2400" dirty="0"/>
              <a:t>Write on him the name of God and city (New Jerusalem)</a:t>
            </a:r>
          </a:p>
          <a:p>
            <a:r>
              <a:rPr lang="en-US" sz="2400" dirty="0"/>
              <a:t>Write on him a new name</a:t>
            </a:r>
          </a:p>
        </p:txBody>
      </p:sp>
    </p:spTree>
    <p:extLst>
      <p:ext uri="{BB962C8B-B14F-4D97-AF65-F5344CB8AC3E}">
        <p14:creationId xmlns:p14="http://schemas.microsoft.com/office/powerpoint/2010/main" val="16178760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484" y="154578"/>
            <a:ext cx="11243660" cy="1188720"/>
          </a:xfrm>
        </p:spPr>
        <p:txBody>
          <a:bodyPr>
            <a:normAutofit/>
          </a:bodyPr>
          <a:lstStyle/>
          <a:p>
            <a:r>
              <a:rPr lang="en-US" sz="3600" dirty="0"/>
              <a:t>Laodicea (3:14-22)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51284"/>
            <a:ext cx="6943251" cy="545213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(Amen, Faithful and True Witness)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77608" y="6234984"/>
            <a:ext cx="479958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2020104020203"/>
                <a:ea typeface="+mn-ea"/>
                <a:cs typeface="+mn-cs"/>
              </a:rPr>
              <a:t>How would you respond? (v17)</a:t>
            </a: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FD0BBA55-7C4F-4E6F-948C-5170BF8CE8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42" r="4905"/>
          <a:stretch/>
        </p:blipFill>
        <p:spPr>
          <a:xfrm>
            <a:off x="6865326" y="0"/>
            <a:ext cx="53266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9747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Laodicea (3:14-22)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00456" y="1620255"/>
            <a:ext cx="7455901" cy="424079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(Amen, Faithful and True Witness)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4E2810-4BF9-45B1-8F65-1EB67D007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037094" y="1066882"/>
            <a:ext cx="3573713" cy="553373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I know your works …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43B2BE-9C2C-4E46-9F4D-266415DF8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037094" y="1803394"/>
            <a:ext cx="3268913" cy="2428555"/>
          </a:xfrm>
        </p:spPr>
        <p:txBody>
          <a:bodyPr>
            <a:normAutofit/>
          </a:bodyPr>
          <a:lstStyle/>
          <a:p>
            <a:r>
              <a:rPr lang="en-US" sz="2400" dirty="0"/>
              <a:t>Neither Hot or Cold</a:t>
            </a:r>
            <a:r>
              <a:rPr lang="en-US" sz="2100" dirty="0"/>
              <a:t> (vomit)</a:t>
            </a:r>
            <a:endParaRPr lang="en-US" sz="2400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BCD6C1F-FA0D-4EC0-BCA3-85EED9FE574F}"/>
              </a:ext>
            </a:extLst>
          </p:cNvPr>
          <p:cNvSpPr txBox="1">
            <a:spLocks/>
          </p:cNvSpPr>
          <p:nvPr/>
        </p:nvSpPr>
        <p:spPr>
          <a:xfrm>
            <a:off x="8013031" y="3236148"/>
            <a:ext cx="3573713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Commendations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08B5F176-38DA-4AA6-8975-A82B4821260A}"/>
              </a:ext>
            </a:extLst>
          </p:cNvPr>
          <p:cNvSpPr txBox="1">
            <a:spLocks/>
          </p:cNvSpPr>
          <p:nvPr/>
        </p:nvSpPr>
        <p:spPr>
          <a:xfrm>
            <a:off x="8013031" y="3908780"/>
            <a:ext cx="3653590" cy="27977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19128987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Laodicea (3:14-22)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00456" y="1620255"/>
            <a:ext cx="7455901" cy="424079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(Amen, Faithful and True Witness)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4E2810-4BF9-45B1-8F65-1EB67D007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049124" y="729658"/>
            <a:ext cx="3573713" cy="553373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Condemnation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43B2BE-9C2C-4E46-9F4D-266415DF8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037094" y="1278224"/>
            <a:ext cx="3725779" cy="1632124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Luke warm</a:t>
            </a:r>
          </a:p>
          <a:p>
            <a:r>
              <a:rPr lang="en-US" sz="2400" dirty="0"/>
              <a:t>Say, “I am rich” but you are poor (remember Smyrna)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BCD6C1F-FA0D-4EC0-BCA3-85EED9FE574F}"/>
              </a:ext>
            </a:extLst>
          </p:cNvPr>
          <p:cNvSpPr txBox="1">
            <a:spLocks/>
          </p:cNvSpPr>
          <p:nvPr/>
        </p:nvSpPr>
        <p:spPr>
          <a:xfrm>
            <a:off x="7844419" y="2995695"/>
            <a:ext cx="3573713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Desired Response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08B5F176-38DA-4AA6-8975-A82B4821260A}"/>
              </a:ext>
            </a:extLst>
          </p:cNvPr>
          <p:cNvSpPr txBox="1">
            <a:spLocks/>
          </p:cNvSpPr>
          <p:nvPr/>
        </p:nvSpPr>
        <p:spPr>
          <a:xfrm>
            <a:off x="7844419" y="3746090"/>
            <a:ext cx="3842419" cy="247824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Buy from Me (gold, garments)</a:t>
            </a:r>
          </a:p>
          <a:p>
            <a:r>
              <a:rPr lang="en-US" sz="2400" dirty="0"/>
              <a:t>Anoint your eyes</a:t>
            </a:r>
          </a:p>
          <a:p>
            <a:r>
              <a:rPr lang="en-US" sz="2400" dirty="0"/>
              <a:t>As many as I love I chasten</a:t>
            </a:r>
          </a:p>
          <a:p>
            <a:r>
              <a:rPr lang="en-US" sz="2400" dirty="0"/>
              <a:t>Zealous, Repent, Open the door</a:t>
            </a:r>
            <a:endParaRPr lang="en-US" sz="2100" dirty="0"/>
          </a:p>
          <a:p>
            <a:endParaRPr lang="en-US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3490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Laodicea (3:14-22)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00456" y="1620255"/>
            <a:ext cx="7455901" cy="424079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(Amen, Faithful and True Witness)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4E2810-4BF9-45B1-8F65-1EB67D007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037094" y="1066882"/>
            <a:ext cx="3573713" cy="553373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Invitation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43B2BE-9C2C-4E46-9F4D-266415DF8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049126" y="1806561"/>
            <a:ext cx="3268913" cy="2428555"/>
          </a:xfrm>
        </p:spPr>
        <p:txBody>
          <a:bodyPr>
            <a:normAutofit/>
          </a:bodyPr>
          <a:lstStyle/>
          <a:p>
            <a:r>
              <a:rPr lang="en-US" sz="2400" dirty="0"/>
              <a:t>Hear what the Spirit says to the churches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BCD6C1F-FA0D-4EC0-BCA3-85EED9FE574F}"/>
              </a:ext>
            </a:extLst>
          </p:cNvPr>
          <p:cNvSpPr txBox="1">
            <a:spLocks/>
          </p:cNvSpPr>
          <p:nvPr/>
        </p:nvSpPr>
        <p:spPr>
          <a:xfrm>
            <a:off x="8049126" y="2959462"/>
            <a:ext cx="3573713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Promise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08B5F176-38DA-4AA6-8975-A82B4821260A}"/>
              </a:ext>
            </a:extLst>
          </p:cNvPr>
          <p:cNvSpPr txBox="1">
            <a:spLocks/>
          </p:cNvSpPr>
          <p:nvPr/>
        </p:nvSpPr>
        <p:spPr>
          <a:xfrm>
            <a:off x="8049127" y="3540029"/>
            <a:ext cx="3043990" cy="29971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248AFD1-6A67-426D-A600-21005F6F8932}"/>
              </a:ext>
            </a:extLst>
          </p:cNvPr>
          <p:cNvSpPr txBox="1">
            <a:spLocks/>
          </p:cNvSpPr>
          <p:nvPr/>
        </p:nvSpPr>
        <p:spPr>
          <a:xfrm>
            <a:off x="8049126" y="2959462"/>
            <a:ext cx="3842418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Promise for Overcoming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59C56F3E-1559-4EDE-A62D-EF886C0036C4}"/>
              </a:ext>
            </a:extLst>
          </p:cNvPr>
          <p:cNvSpPr txBox="1">
            <a:spLocks/>
          </p:cNvSpPr>
          <p:nvPr/>
        </p:nvSpPr>
        <p:spPr>
          <a:xfrm>
            <a:off x="8201527" y="3692429"/>
            <a:ext cx="3498860" cy="29971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Dine with Him</a:t>
            </a:r>
          </a:p>
          <a:p>
            <a:r>
              <a:rPr lang="en-US" sz="2400" dirty="0"/>
              <a:t>Sit with Him on His Throne</a:t>
            </a:r>
          </a:p>
        </p:txBody>
      </p:sp>
    </p:spTree>
    <p:extLst>
      <p:ext uri="{BB962C8B-B14F-4D97-AF65-F5344CB8AC3E}">
        <p14:creationId xmlns:p14="http://schemas.microsoft.com/office/powerpoint/2010/main" val="31845531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Big Rocks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14923" y="1797236"/>
            <a:ext cx="10007271" cy="424079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See the power of Jesus (Chapter 1) who is talking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Told to Repent not leave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Hold Fast (Just because you start well, you may not stay faithful)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Doctrinally pure is of no value if you don’t first love.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Love is of no value if you're not doctrinally pure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Endure (Overcome)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Emulate the Commendation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Learn from the Condemnation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08B5F176-38DA-4AA6-8975-A82B4821260A}"/>
              </a:ext>
            </a:extLst>
          </p:cNvPr>
          <p:cNvSpPr txBox="1">
            <a:spLocks/>
          </p:cNvSpPr>
          <p:nvPr/>
        </p:nvSpPr>
        <p:spPr>
          <a:xfrm>
            <a:off x="8049127" y="3540029"/>
            <a:ext cx="3043990" cy="29971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54321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484" y="154578"/>
            <a:ext cx="11243660" cy="1188720"/>
          </a:xfrm>
        </p:spPr>
        <p:txBody>
          <a:bodyPr>
            <a:normAutofit/>
          </a:bodyPr>
          <a:lstStyle/>
          <a:p>
            <a:r>
              <a:rPr lang="en-US" sz="3600" dirty="0"/>
              <a:t>The Vision (V. 9-17)</a:t>
            </a:r>
          </a:p>
        </p:txBody>
      </p:sp>
      <p:pic>
        <p:nvPicPr>
          <p:cNvPr id="7" name="Picture 4" descr="ch1_pat_05_7%20lampstands_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0"/>
            <a:ext cx="5029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338" y="1436916"/>
            <a:ext cx="6940732" cy="5059678"/>
          </a:xfrm>
        </p:spPr>
        <p:txBody>
          <a:bodyPr>
            <a:noAutofit/>
          </a:bodyPr>
          <a:lstStyle/>
          <a:p>
            <a:r>
              <a:rPr lang="en-US" sz="2400" dirty="0"/>
              <a:t>Turned to “see” the voice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Seven golden lampstands (churches)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White Hair (Isaiah 1:18; Daniel 7:9; Daniel 10:4-6)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Eyes like a flame of fire (Penetrating, all seeing, all knowing, fire purifies)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Feet like fine brash (Dan. 2 – no clay)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Voice like the sound of many waters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Seven Stars (Who controls the message?)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Mouth -&gt; sharp, two edged sword (Heb. 4:12; John 1:1)</a:t>
            </a:r>
          </a:p>
        </p:txBody>
      </p:sp>
    </p:spTree>
    <p:extLst>
      <p:ext uri="{BB962C8B-B14F-4D97-AF65-F5344CB8AC3E}">
        <p14:creationId xmlns:p14="http://schemas.microsoft.com/office/powerpoint/2010/main" val="3383440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54110"/>
            <a:ext cx="3108961" cy="118872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Seven</a:t>
            </a:r>
            <a:b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Churches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1" y="0"/>
            <a:ext cx="9143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0" y="2003681"/>
            <a:ext cx="336151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2020104020203"/>
                <a:ea typeface="+mn-ea"/>
                <a:cs typeface="+mn-cs"/>
              </a:rPr>
              <a:t>From: John, God, 7 Spirits &amp; Jesus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2020104020203"/>
                <a:ea typeface="+mn-ea"/>
                <a:cs typeface="+mn-cs"/>
              </a:rPr>
              <a:t>To: “7” Churches</a:t>
            </a:r>
          </a:p>
        </p:txBody>
      </p:sp>
    </p:spTree>
    <p:extLst>
      <p:ext uri="{BB962C8B-B14F-4D97-AF65-F5344CB8AC3E}">
        <p14:creationId xmlns:p14="http://schemas.microsoft.com/office/powerpoint/2010/main" val="171583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484" y="154578"/>
            <a:ext cx="11243660" cy="1188720"/>
          </a:xfrm>
        </p:spPr>
        <p:txBody>
          <a:bodyPr>
            <a:normAutofit/>
          </a:bodyPr>
          <a:lstStyle/>
          <a:p>
            <a:r>
              <a:rPr lang="en-US" sz="3600" dirty="0"/>
              <a:t>The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338" y="1436916"/>
            <a:ext cx="6940732" cy="505967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(Attribute from Chapter 1)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77608" y="6234984"/>
            <a:ext cx="479958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2020104020203"/>
                <a:ea typeface="+mn-ea"/>
                <a:cs typeface="+mn-cs"/>
              </a:rPr>
              <a:t>How would you respond? (v17)</a:t>
            </a: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FD0BBA55-7C4F-4E6F-948C-5170BF8CE8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42" r="4905"/>
          <a:stretch/>
        </p:blipFill>
        <p:spPr>
          <a:xfrm>
            <a:off x="6865326" y="0"/>
            <a:ext cx="53266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277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484" y="154578"/>
            <a:ext cx="11243660" cy="1188720"/>
          </a:xfrm>
        </p:spPr>
        <p:txBody>
          <a:bodyPr>
            <a:normAutofit/>
          </a:bodyPr>
          <a:lstStyle/>
          <a:p>
            <a:r>
              <a:rPr lang="en-US" sz="3600" dirty="0"/>
              <a:t>Ephesus (2:1-7)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51284"/>
            <a:ext cx="6943251" cy="545213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(Holds the Seven Starts &amp; Walks in the midst of the seven golden lampstands)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77608" y="6234984"/>
            <a:ext cx="479958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2020104020203"/>
                <a:ea typeface="+mn-ea"/>
                <a:cs typeface="+mn-cs"/>
              </a:rPr>
              <a:t>How would you respond? (v17)</a:t>
            </a: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FD0BBA55-7C4F-4E6F-948C-5170BF8CE8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42" r="4905"/>
          <a:stretch/>
        </p:blipFill>
        <p:spPr>
          <a:xfrm>
            <a:off x="6865326" y="0"/>
            <a:ext cx="53266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21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Ephesus (2:1-7)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00456" y="1620255"/>
            <a:ext cx="7455901" cy="424079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(Holds the Seven Starts &amp; Walks in the midst of the seven golden lampstands)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4E2810-4BF9-45B1-8F65-1EB67D007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037094" y="1066882"/>
            <a:ext cx="3573713" cy="553373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I know your works …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43B2BE-9C2C-4E46-9F4D-266415DF8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049126" y="1806561"/>
            <a:ext cx="3268913" cy="2428555"/>
          </a:xfrm>
        </p:spPr>
        <p:txBody>
          <a:bodyPr>
            <a:normAutofit/>
          </a:bodyPr>
          <a:lstStyle/>
          <a:p>
            <a:r>
              <a:rPr lang="en-US" sz="2400" dirty="0"/>
              <a:t>Your labors</a:t>
            </a:r>
          </a:p>
          <a:p>
            <a:r>
              <a:rPr lang="en-US" sz="2400" dirty="0"/>
              <a:t>Patients</a:t>
            </a:r>
            <a:r>
              <a:rPr lang="en-US" sz="2100" dirty="0"/>
              <a:t> (cheerful/hopeful endurance)</a:t>
            </a:r>
          </a:p>
          <a:p>
            <a:r>
              <a:rPr lang="en-US" sz="2100" dirty="0"/>
              <a:t>Can not bear those …</a:t>
            </a:r>
            <a:endParaRPr lang="en-US" sz="2400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BCD6C1F-FA0D-4EC0-BCA3-85EED9FE574F}"/>
              </a:ext>
            </a:extLst>
          </p:cNvPr>
          <p:cNvSpPr txBox="1">
            <a:spLocks/>
          </p:cNvSpPr>
          <p:nvPr/>
        </p:nvSpPr>
        <p:spPr>
          <a:xfrm>
            <a:off x="8037093" y="4196495"/>
            <a:ext cx="3573713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Commendations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08B5F176-38DA-4AA6-8975-A82B4821260A}"/>
              </a:ext>
            </a:extLst>
          </p:cNvPr>
          <p:cNvSpPr txBox="1">
            <a:spLocks/>
          </p:cNvSpPr>
          <p:nvPr/>
        </p:nvSpPr>
        <p:spPr>
          <a:xfrm>
            <a:off x="8049126" y="4646775"/>
            <a:ext cx="3653590" cy="242855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Tested those …</a:t>
            </a:r>
          </a:p>
          <a:p>
            <a:r>
              <a:rPr lang="en-US" sz="2400" dirty="0"/>
              <a:t>Persevered</a:t>
            </a:r>
          </a:p>
          <a:p>
            <a:r>
              <a:rPr lang="en-US" sz="2400" dirty="0"/>
              <a:t>Labored (not weary)</a:t>
            </a:r>
          </a:p>
          <a:p>
            <a:r>
              <a:rPr lang="en-US" sz="2400" dirty="0"/>
              <a:t>Hate Nicolaitans deeds</a:t>
            </a:r>
          </a:p>
        </p:txBody>
      </p:sp>
    </p:spTree>
    <p:extLst>
      <p:ext uri="{BB962C8B-B14F-4D97-AF65-F5344CB8AC3E}">
        <p14:creationId xmlns:p14="http://schemas.microsoft.com/office/powerpoint/2010/main" val="2728830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030B-FFBB-442B-ABD4-3AD636254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Ephesus (2:1-7)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00456" y="1620255"/>
            <a:ext cx="7455901" cy="424079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from … (Holds the Seven Starts &amp; Walks in the midst of the seven golden lampstands)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Who is it to (The Angel at the church of …)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 know your 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Commendation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Condemnation (If Applicable)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Desired Response (hold fast, repent,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Invitation (He who has an ear, let him hear)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Promise to the one who would overcome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4E2810-4BF9-45B1-8F65-1EB67D007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037094" y="1066882"/>
            <a:ext cx="3573713" cy="553373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Condemnation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A43B2BE-9C2C-4E46-9F4D-266415DF8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049126" y="1806561"/>
            <a:ext cx="3268913" cy="2428555"/>
          </a:xfrm>
        </p:spPr>
        <p:txBody>
          <a:bodyPr>
            <a:normAutofit/>
          </a:bodyPr>
          <a:lstStyle/>
          <a:p>
            <a:r>
              <a:rPr lang="en-US" sz="2400" dirty="0"/>
              <a:t>Left your First Love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BCD6C1F-FA0D-4EC0-BCA3-85EED9FE574F}"/>
              </a:ext>
            </a:extLst>
          </p:cNvPr>
          <p:cNvSpPr txBox="1">
            <a:spLocks/>
          </p:cNvSpPr>
          <p:nvPr/>
        </p:nvSpPr>
        <p:spPr>
          <a:xfrm>
            <a:off x="8049126" y="2959462"/>
            <a:ext cx="3573713" cy="553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</a:rPr>
              <a:t>Desired Response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08B5F176-38DA-4AA6-8975-A82B4821260A}"/>
              </a:ext>
            </a:extLst>
          </p:cNvPr>
          <p:cNvSpPr txBox="1">
            <a:spLocks/>
          </p:cNvSpPr>
          <p:nvPr/>
        </p:nvSpPr>
        <p:spPr>
          <a:xfrm>
            <a:off x="8049127" y="3540029"/>
            <a:ext cx="3043990" cy="2997129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Remember</a:t>
            </a:r>
          </a:p>
          <a:p>
            <a:r>
              <a:rPr lang="en-US" sz="2400" dirty="0"/>
              <a:t>Repent</a:t>
            </a:r>
          </a:p>
          <a:p>
            <a:r>
              <a:rPr lang="en-US" sz="2400" dirty="0"/>
              <a:t>Do the first works</a:t>
            </a:r>
          </a:p>
          <a:p>
            <a:endParaRPr lang="en-US" sz="2400" dirty="0"/>
          </a:p>
          <a:p>
            <a:r>
              <a:rPr lang="en-US" sz="2400" dirty="0"/>
              <a:t>Or I will remove your lampstand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C358569F-ADD2-40B7-B0A1-46EC5BBA18C3}"/>
              </a:ext>
            </a:extLst>
          </p:cNvPr>
          <p:cNvSpPr/>
          <p:nvPr/>
        </p:nvSpPr>
        <p:spPr>
          <a:xfrm>
            <a:off x="3352799" y="3076073"/>
            <a:ext cx="2991853" cy="705853"/>
          </a:xfrm>
          <a:prstGeom prst="wedgeRoundRectCallout">
            <a:avLst>
              <a:gd name="adj1" fmla="val 122599"/>
              <a:gd name="adj2" fmla="val -17386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Can we be doctrinally pure and still have problems?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91689B1D-D9E0-4891-8370-48F046184F82}"/>
              </a:ext>
            </a:extLst>
          </p:cNvPr>
          <p:cNvSpPr/>
          <p:nvPr/>
        </p:nvSpPr>
        <p:spPr>
          <a:xfrm>
            <a:off x="3352798" y="5237745"/>
            <a:ext cx="2991853" cy="705853"/>
          </a:xfrm>
          <a:prstGeom prst="wedgeRoundRectCallout">
            <a:avLst>
              <a:gd name="adj1" fmla="val 107721"/>
              <a:gd name="adj2" fmla="val 3955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Who can remove a candlestick?</a:t>
            </a:r>
          </a:p>
        </p:txBody>
      </p:sp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DA031901-8BC8-46CF-84AF-99021556AED5}"/>
              </a:ext>
            </a:extLst>
          </p:cNvPr>
          <p:cNvSpPr/>
          <p:nvPr/>
        </p:nvSpPr>
        <p:spPr>
          <a:xfrm>
            <a:off x="10559845" y="2331023"/>
            <a:ext cx="1209368" cy="705853"/>
          </a:xfrm>
          <a:prstGeom prst="wedgeRoundRectCallout">
            <a:avLst>
              <a:gd name="adj1" fmla="val -40334"/>
              <a:gd name="adj2" fmla="val -7327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59445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3" grpId="0" animBg="1"/>
    </p:bldLst>
  </p:timing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Century School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BrushVTI">
  <a:themeElements>
    <a:clrScheme name="Custom 17">
      <a:dk1>
        <a:sysClr val="windowText" lastClr="000000"/>
      </a:dk1>
      <a:lt1>
        <a:sysClr val="window" lastClr="FFFFFF"/>
      </a:lt1>
      <a:dk2>
        <a:srgbClr val="57495C"/>
      </a:dk2>
      <a:lt2>
        <a:srgbClr val="E7E6E6"/>
      </a:lt2>
      <a:accent1>
        <a:srgbClr val="F07C98"/>
      </a:accent1>
      <a:accent2>
        <a:srgbClr val="A6778D"/>
      </a:accent2>
      <a:accent3>
        <a:srgbClr val="768BA6"/>
      </a:accent3>
      <a:accent4>
        <a:srgbClr val="E8908B"/>
      </a:accent4>
      <a:accent5>
        <a:srgbClr val="C47A93"/>
      </a:accent5>
      <a:accent6>
        <a:srgbClr val="70A8DB"/>
      </a:accent6>
      <a:hlink>
        <a:srgbClr val="EB8067"/>
      </a:hlink>
      <a:folHlink>
        <a:srgbClr val="7BC7C0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4593</TotalTime>
  <Words>3085</Words>
  <Application>Microsoft Office PowerPoint</Application>
  <PresentationFormat>Widescreen</PresentationFormat>
  <Paragraphs>440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43" baseType="lpstr">
      <vt:lpstr>Arial</vt:lpstr>
      <vt:lpstr>Century Gothic</vt:lpstr>
      <vt:lpstr>Century Schoolbook</vt:lpstr>
      <vt:lpstr>Elephant</vt:lpstr>
      <vt:lpstr>Franklin Gothic Book</vt:lpstr>
      <vt:lpstr>Wingdings 2</vt:lpstr>
      <vt:lpstr>DividendVTI</vt:lpstr>
      <vt:lpstr>BrushVTI</vt:lpstr>
      <vt:lpstr>A Study of Revelation</vt:lpstr>
      <vt:lpstr> Revelation  gREEK "APOKALUPSIS"  English "apocalypse"    </vt:lpstr>
      <vt:lpstr> Movie (sHOW)  "I Saw"  36 Times  "sEE, sAW, sHOWN" 69+ tIMES   7 Time in Chapter 1  </vt:lpstr>
      <vt:lpstr>The Vision (V. 9-17)</vt:lpstr>
      <vt:lpstr>Seven Churches </vt:lpstr>
      <vt:lpstr>The Pattern</vt:lpstr>
      <vt:lpstr>Ephesus (2:1-7)</vt:lpstr>
      <vt:lpstr>Ephesus (2:1-7)</vt:lpstr>
      <vt:lpstr>Ephesus (2:1-7)</vt:lpstr>
      <vt:lpstr>Ephesus (2:1-7)</vt:lpstr>
      <vt:lpstr>Smyrna (2:8-11)</vt:lpstr>
      <vt:lpstr>Smyrna (2:8-11)</vt:lpstr>
      <vt:lpstr>Smyrna (2:8-11)</vt:lpstr>
      <vt:lpstr>Smyrna (2:8-11)</vt:lpstr>
      <vt:lpstr>Pergamos (2:12-17)</vt:lpstr>
      <vt:lpstr>Pergamos (2:12-17)</vt:lpstr>
      <vt:lpstr>Pergamos (2:12-17)</vt:lpstr>
      <vt:lpstr>Pergamos (2:12-17)</vt:lpstr>
      <vt:lpstr>Thyatira (2:18-29)</vt:lpstr>
      <vt:lpstr>Thyatira (2:18-29)</vt:lpstr>
      <vt:lpstr>Thyatira (2:18-29)</vt:lpstr>
      <vt:lpstr>Thyatira (2:18-29)</vt:lpstr>
      <vt:lpstr>Sardis (3:1-6)</vt:lpstr>
      <vt:lpstr>Sardis (3:1-6)</vt:lpstr>
      <vt:lpstr>Sardis (3:1-6)</vt:lpstr>
      <vt:lpstr>Sardis (3:1-6)</vt:lpstr>
      <vt:lpstr>Philadelphia (3:7-13)</vt:lpstr>
      <vt:lpstr>Philadelphia (3:7-13)</vt:lpstr>
      <vt:lpstr>Philadelphia (3:7-13)</vt:lpstr>
      <vt:lpstr>Philadelphia (3:7-13)</vt:lpstr>
      <vt:lpstr>Laodicea (3:14-22)</vt:lpstr>
      <vt:lpstr>Laodicea (3:14-22)</vt:lpstr>
      <vt:lpstr>Laodicea (3:14-22)</vt:lpstr>
      <vt:lpstr>Laodicea (3:14-22)</vt:lpstr>
      <vt:lpstr>Big Rocks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Tracy Moyers</dc:creator>
  <cp:lastModifiedBy>Tracy Moyers</cp:lastModifiedBy>
  <cp:revision>527</cp:revision>
  <dcterms:created xsi:type="dcterms:W3CDTF">2020-02-29T21:38:38Z</dcterms:created>
  <dcterms:modified xsi:type="dcterms:W3CDTF">2022-07-10T12:50:37Z</dcterms:modified>
</cp:coreProperties>
</file>