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9" r:id="rId3"/>
    <p:sldId id="273" r:id="rId4"/>
    <p:sldId id="287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94" d="100"/>
          <a:sy n="94" d="100"/>
        </p:scale>
        <p:origin x="-56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DEF9D-6C3F-7E4F-B1D8-D56B48E3F7E3}" type="datetimeFigureOut">
              <a:rPr lang="en-US" smtClean="0"/>
              <a:t>5/28/17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589D9-EB4A-1740-A638-F98180DFC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40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4034B-1323-4668-A332-27294CBCE078}" type="datetimeFigureOut">
              <a:rPr lang="en-US" smtClean="0"/>
              <a:pPr/>
              <a:t>5/28/17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E85C1-9CDE-4C1D-A08B-42ADC28951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97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E85C1-9CDE-4C1D-A08B-42ADC28951A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8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61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5/28/17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4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5/28/17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61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6"/>
            <a:ext cx="457200" cy="441325"/>
          </a:xfrm>
        </p:spPr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5/28/17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6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5/28/17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6"/>
            <a:ext cx="457200" cy="441325"/>
          </a:xfrm>
        </p:spPr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61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5/28/17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4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0F15752-4705-4ACB-9B02-570134FCD0A2}" type="datetimeFigureOut">
              <a:rPr lang="en-US" smtClean="0"/>
              <a:pPr/>
              <a:t>5/28/17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8" y="1575653"/>
            <a:ext cx="8921" cy="481955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6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2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5/28/17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7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20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5/28/17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4"/>
            <a:ext cx="457200" cy="441325"/>
          </a:xfrm>
        </p:spPr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61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5/28/17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42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90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5/28/17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42"/>
            <a:ext cx="457200" cy="441325"/>
          </a:xfrm>
        </p:spPr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90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0F15752-4705-4ACB-9B02-570134FCD0A2}" type="datetimeFigureOut">
              <a:rPr lang="en-US" smtClean="0"/>
              <a:pPr/>
              <a:t>5/28/17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90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0F15752-4705-4ACB-9B02-570134FCD0A2}" type="datetimeFigureOut">
              <a:rPr lang="en-US" smtClean="0"/>
              <a:pPr/>
              <a:t>5/28/17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4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9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&amp;esrc=s&amp;frm=1&amp;source=images&amp;cd=&amp;cad=rja&amp;docid=UOsbZGZV4lbOjM&amp;tbnid=vpYjGUxOmRJJ0M:&amp;ved=0CAUQjRw&amp;url=http://boldandfab.blog.com/2010/09/01/cant-we-all-just-get-along/&amp;ei=dj3hUeejHJi64AO6wYCICA&amp;bvm=bv.48705608,d.dmg&amp;psig=AFQjCNEl2yjhXYd6YSJWvN7UW1dWLX7vQQ&amp;ust=1373802107505779" TargetMode="External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800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4.bp.blogspot.com/_QVtPk6brgO4/TEOzDyBTygI/AAAAAAAABUg/54Sta0zOg9c/s1600/1080549-3-majestic-domin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80" y="-39476"/>
            <a:ext cx="5209020" cy="693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5929890" cy="40386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6800" b="1" dirty="0" smtClean="0">
                <a:solidFill>
                  <a:srgbClr val="FFC000"/>
                </a:solidFill>
              </a:rPr>
              <a:t>The Book of </a:t>
            </a:r>
            <a:r>
              <a:rPr lang="en-US" sz="12800" b="1" dirty="0" smtClean="0">
                <a:solidFill>
                  <a:srgbClr val="FFC000"/>
                </a:solidFill>
              </a:rPr>
              <a:t>Daniel</a:t>
            </a:r>
            <a:endParaRPr lang="en-US" sz="1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11430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smtClean="0">
                <a:solidFill>
                  <a:srgbClr val="FFFFFF"/>
                </a:solidFill>
              </a:rPr>
              <a:t>Colossians 2:6-8</a:t>
            </a:r>
            <a:endParaRPr lang="en-US" sz="30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000" dirty="0" smtClean="0"/>
              <a:t>Therefore, as you received Christ Jesus the Lord, so walk in him, rooted and built up in him and established in the faith, just as you were taught, abounding in thanksgiving. </a:t>
            </a:r>
            <a:r>
              <a:rPr lang="en-US" sz="3000" dirty="0" smtClean="0">
                <a:solidFill>
                  <a:srgbClr val="FFFFFF"/>
                </a:solidFill>
              </a:rPr>
              <a:t>See to it that no one takes you captive by philosophy and empty deceit, according to human tradition…</a:t>
            </a:r>
            <a:endParaRPr lang="en-US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0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11430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smtClean="0">
                <a:solidFill>
                  <a:srgbClr val="FFFFFF"/>
                </a:solidFill>
              </a:rPr>
              <a:t>Colossians 2:6-8</a:t>
            </a:r>
            <a:endParaRPr lang="en-US" sz="30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FFFFFF"/>
                </a:solidFill>
              </a:rPr>
              <a:t>Therefore, as you received Christ Jesus the Lord, so walk in him, rooted and built up in him and established in the faith, just as you were taught, abounding in thanksgiving. 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See to it that no one takes you captive by philosophy and empty deceit, according to human tradition…</a:t>
            </a: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7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11430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 smtClean="0">
                <a:solidFill>
                  <a:srgbClr val="FFFFFF"/>
                </a:solidFill>
              </a:rPr>
              <a:t>Colossians 2:6-8</a:t>
            </a:r>
            <a:endParaRPr lang="en-US" sz="30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FFFFFF"/>
                </a:solidFill>
              </a:rPr>
              <a:t>Therefore, as you received Christ Jesus the Lord, so walk in him, </a:t>
            </a:r>
            <a:r>
              <a:rPr lang="en-US" sz="3000" b="1" u="sng" dirty="0" smtClean="0">
                <a:solidFill>
                  <a:srgbClr val="FFFF00"/>
                </a:solidFill>
              </a:rPr>
              <a:t>rooted and built up in him</a:t>
            </a:r>
            <a:r>
              <a:rPr lang="en-US" sz="3000" dirty="0" smtClean="0">
                <a:solidFill>
                  <a:srgbClr val="FFFFFF"/>
                </a:solidFill>
              </a:rPr>
              <a:t> and established in the faith, just as you were taught, abounding in thanksgiving. </a:t>
            </a:r>
            <a:r>
              <a:rPr lang="en-US" sz="3000" dirty="0" smtClean="0">
                <a:solidFill>
                  <a:srgbClr val="595959"/>
                </a:solidFill>
              </a:rPr>
              <a:t>See to it that no one takes you captive by philosophy and empty deceit, according to human tradition…</a:t>
            </a:r>
            <a:endParaRPr lang="en-US" sz="30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22313" y="4714717"/>
            <a:ext cx="7772400" cy="180022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4800" dirty="0" smtClean="0">
                <a:solidFill>
                  <a:srgbClr val="FFFFFF"/>
                </a:solidFill>
              </a:rPr>
              <a:t>They </a:t>
            </a:r>
            <a:r>
              <a:rPr lang="en-US" sz="4800" b="1" dirty="0" smtClean="0">
                <a:solidFill>
                  <a:srgbClr val="FFFF00"/>
                </a:solidFill>
              </a:rPr>
              <a:t>stood</a:t>
            </a:r>
            <a:r>
              <a:rPr lang="en-US" sz="4800" dirty="0" smtClean="0"/>
              <a:t> </a:t>
            </a:r>
            <a:r>
              <a:rPr lang="en-US" sz="4800" dirty="0" smtClean="0">
                <a:solidFill>
                  <a:srgbClr val="FFFFFF"/>
                </a:solidFill>
              </a:rPr>
              <a:t>for what they believed.</a:t>
            </a:r>
            <a:endParaRPr lang="en-US" sz="4800" dirty="0">
              <a:solidFill>
                <a:srgbClr val="FFFFFF"/>
              </a:solidFill>
            </a:endParaRPr>
          </a:p>
        </p:txBody>
      </p:sp>
      <p:pic>
        <p:nvPicPr>
          <p:cNvPr id="5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8" y="1066803"/>
            <a:ext cx="6213797" cy="289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20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11430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Daniel </a:t>
            </a:r>
            <a:r>
              <a:rPr lang="en-US" sz="3200" b="1" dirty="0" smtClean="0">
                <a:solidFill>
                  <a:schemeClr val="bg1"/>
                </a:solidFill>
              </a:rPr>
              <a:t>3:18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“But if not, be it known to you, O king, that we will not </a:t>
            </a:r>
            <a:r>
              <a:rPr lang="en-US" sz="3200" b="1" u="sng" dirty="0" smtClean="0">
                <a:solidFill>
                  <a:srgbClr val="FFFF00"/>
                </a:solidFill>
              </a:rPr>
              <a:t>serve</a:t>
            </a:r>
            <a:r>
              <a:rPr lang="en-US" sz="3200" dirty="0" smtClean="0">
                <a:solidFill>
                  <a:schemeClr val="bg1"/>
                </a:solidFill>
              </a:rPr>
              <a:t> your gods or </a:t>
            </a:r>
            <a:r>
              <a:rPr lang="en-US" sz="3200" b="1" u="sng" dirty="0" smtClean="0">
                <a:solidFill>
                  <a:srgbClr val="FFFF00"/>
                </a:solidFill>
              </a:rPr>
              <a:t>worship</a:t>
            </a:r>
            <a:r>
              <a:rPr lang="en-US" sz="3200" dirty="0" smtClean="0">
                <a:solidFill>
                  <a:schemeClr val="bg1"/>
                </a:solidFill>
              </a:rPr>
              <a:t> the golden image that you have set up.”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12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11430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Joshua 24:15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“And if it is evil in your eyes to serve the LORD, choose this day whom you will serve… But as for me and my house, </a:t>
            </a:r>
            <a:r>
              <a:rPr lang="en-US" sz="3200" b="1" u="sng" dirty="0" smtClean="0">
                <a:solidFill>
                  <a:srgbClr val="FFFF00"/>
                </a:solidFill>
              </a:rPr>
              <a:t>we will serve the LORD</a:t>
            </a:r>
            <a:r>
              <a:rPr lang="en-US" sz="3200" dirty="0" smtClean="0">
                <a:solidFill>
                  <a:schemeClr val="bg1"/>
                </a:solidFill>
              </a:rPr>
              <a:t>.”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11430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1 Corinthians 16:13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Be watchful, </a:t>
            </a:r>
            <a:r>
              <a:rPr lang="en-US" sz="3200" b="1" u="sng" dirty="0" smtClean="0">
                <a:solidFill>
                  <a:srgbClr val="FFFF00"/>
                </a:solidFill>
              </a:rPr>
              <a:t>stand firm in the faith</a:t>
            </a:r>
            <a:r>
              <a:rPr lang="en-US" sz="3200" dirty="0" smtClean="0">
                <a:solidFill>
                  <a:schemeClr val="bg1"/>
                </a:solidFill>
              </a:rPr>
              <a:t>, act like men, be strong.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4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22313" y="4714717"/>
            <a:ext cx="7772400" cy="180022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4800" dirty="0" smtClean="0">
                <a:solidFill>
                  <a:srgbClr val="FFFFFF"/>
                </a:solidFill>
              </a:rPr>
              <a:t>They </a:t>
            </a:r>
            <a:r>
              <a:rPr lang="en-US" sz="4800" b="1" dirty="0" smtClean="0">
                <a:solidFill>
                  <a:srgbClr val="FFFF00"/>
                </a:solidFill>
              </a:rPr>
              <a:t>trusted</a:t>
            </a:r>
            <a:r>
              <a:rPr lang="en-US" sz="4800" dirty="0" smtClean="0"/>
              <a:t> </a:t>
            </a:r>
            <a:r>
              <a:rPr lang="en-US" sz="4800" dirty="0" smtClean="0">
                <a:solidFill>
                  <a:srgbClr val="FFFFFF"/>
                </a:solidFill>
              </a:rPr>
              <a:t>in the One whom they believed.</a:t>
            </a:r>
            <a:endParaRPr lang="en-US" sz="4800" dirty="0">
              <a:solidFill>
                <a:srgbClr val="FFFFFF"/>
              </a:solidFill>
            </a:endParaRPr>
          </a:p>
        </p:txBody>
      </p:sp>
      <p:pic>
        <p:nvPicPr>
          <p:cNvPr id="5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8" y="1066803"/>
            <a:ext cx="6213797" cy="289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70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11430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Daniel 3:17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“If this be so, our God whom we serve is able to deliver us from the burning fiery furnace, and </a:t>
            </a:r>
            <a:r>
              <a:rPr lang="en-US" sz="3200" b="1" u="sng" dirty="0" smtClean="0">
                <a:solidFill>
                  <a:srgbClr val="FFFF00"/>
                </a:solidFill>
              </a:rPr>
              <a:t>he will deliver us</a:t>
            </a:r>
            <a:r>
              <a:rPr lang="en-US" sz="3200" dirty="0" smtClean="0">
                <a:solidFill>
                  <a:schemeClr val="bg1"/>
                </a:solidFill>
              </a:rPr>
              <a:t> out of your hand, O king.” 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2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11430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1 Corinthians 15:58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Therefore, my beloved brothers, be steadfast, immovable, always abounding in the work of the Lord, </a:t>
            </a:r>
            <a:r>
              <a:rPr lang="en-US" sz="3200" b="1" u="sng" dirty="0" smtClean="0">
                <a:solidFill>
                  <a:srgbClr val="FFFF00"/>
                </a:solidFill>
              </a:rPr>
              <a:t>knowing that in the Lord your labor is not in vain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99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269938"/>
            <a:ext cx="3581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304800" y="4572015"/>
            <a:ext cx="762000" cy="381000"/>
            <a:chOff x="152400" y="4495800"/>
            <a:chExt cx="762000" cy="381000"/>
          </a:xfrm>
        </p:grpSpPr>
        <p:sp>
          <p:nvSpPr>
            <p:cNvPr id="20" name="TextBox 19"/>
            <p:cNvSpPr txBox="1"/>
            <p:nvPr/>
          </p:nvSpPr>
          <p:spPr>
            <a:xfrm>
              <a:off x="152400" y="44958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Saul</a:t>
              </a:r>
              <a:endParaRPr lang="en-US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52400" y="4495800"/>
              <a:ext cx="762000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19200" y="4572015"/>
            <a:ext cx="914400" cy="381000"/>
            <a:chOff x="1143000" y="4495800"/>
            <a:chExt cx="914400" cy="381000"/>
          </a:xfrm>
        </p:grpSpPr>
        <p:sp>
          <p:nvSpPr>
            <p:cNvPr id="24" name="TextBox 23"/>
            <p:cNvSpPr txBox="1"/>
            <p:nvPr/>
          </p:nvSpPr>
          <p:spPr>
            <a:xfrm>
              <a:off x="1143000" y="44958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David</a:t>
              </a:r>
              <a:endParaRPr lang="en-US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143000" y="4495800"/>
              <a:ext cx="914400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286000" y="4572015"/>
            <a:ext cx="1066800" cy="381000"/>
            <a:chOff x="2286000" y="4495800"/>
            <a:chExt cx="1066800" cy="381000"/>
          </a:xfrm>
        </p:grpSpPr>
        <p:sp>
          <p:nvSpPr>
            <p:cNvPr id="25" name="TextBox 24"/>
            <p:cNvSpPr txBox="1"/>
            <p:nvPr/>
          </p:nvSpPr>
          <p:spPr>
            <a:xfrm>
              <a:off x="2286000" y="44958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Solomon</a:t>
              </a:r>
              <a:endParaRPr lang="en-US" dirty="0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286000" y="4495800"/>
              <a:ext cx="1066800" cy="3810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124200" y="22976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931 BC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3581400" y="5297284"/>
            <a:ext cx="4953000" cy="874931"/>
            <a:chOff x="3581400" y="5105400"/>
            <a:chExt cx="5105400" cy="87493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581400" y="5105400"/>
              <a:ext cx="5105400" cy="1166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ounded Rectangle 52"/>
            <p:cNvSpPr/>
            <p:nvPr/>
          </p:nvSpPr>
          <p:spPr>
            <a:xfrm>
              <a:off x="4800600" y="5334000"/>
              <a:ext cx="2667000" cy="64633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876800" y="5334000"/>
              <a:ext cx="251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Southern Kingdom:</a:t>
              </a:r>
            </a:p>
            <a:p>
              <a:pPr algn="ctr"/>
              <a:r>
                <a:rPr lang="en-US" b="1" dirty="0" smtClean="0"/>
                <a:t>JUDAH</a:t>
              </a:r>
              <a:endParaRPr lang="en-US" b="1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581400" y="3241233"/>
            <a:ext cx="3429000" cy="873561"/>
            <a:chOff x="3581400" y="3009900"/>
            <a:chExt cx="3429000" cy="87356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581400" y="3009900"/>
              <a:ext cx="3429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ounded Rectangle 54"/>
            <p:cNvSpPr/>
            <p:nvPr/>
          </p:nvSpPr>
          <p:spPr>
            <a:xfrm>
              <a:off x="3962400" y="3237131"/>
              <a:ext cx="2667000" cy="64633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038600" y="3237131"/>
              <a:ext cx="2514600" cy="64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Northern Kingdom:</a:t>
              </a:r>
            </a:p>
            <a:p>
              <a:pPr algn="ctr"/>
              <a:r>
                <a:rPr lang="en-US" b="1" dirty="0" smtClean="0"/>
                <a:t>ISRAEL</a:t>
              </a:r>
              <a:endParaRPr lang="en-US" b="1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200400" y="2667002"/>
            <a:ext cx="762000" cy="2639204"/>
            <a:chOff x="3200400" y="2443071"/>
            <a:chExt cx="762000" cy="266232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581400" y="3009900"/>
              <a:ext cx="0" cy="20955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3581400" y="2485844"/>
              <a:ext cx="0" cy="49530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200400" y="2443071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6553200" y="2297668"/>
            <a:ext cx="914400" cy="902732"/>
            <a:chOff x="6553200" y="2066330"/>
            <a:chExt cx="914400" cy="902732"/>
          </a:xfrm>
        </p:grpSpPr>
        <p:sp>
          <p:nvSpPr>
            <p:cNvPr id="51" name="TextBox 50"/>
            <p:cNvSpPr txBox="1"/>
            <p:nvPr/>
          </p:nvSpPr>
          <p:spPr>
            <a:xfrm>
              <a:off x="6553200" y="206633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722 BC</a:t>
              </a:r>
              <a:endParaRPr lang="en-US" dirty="0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7010400" y="2473762"/>
              <a:ext cx="0" cy="4953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629400" y="2435662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8077200" y="3516869"/>
            <a:ext cx="914400" cy="1780402"/>
            <a:chOff x="8229600" y="3821668"/>
            <a:chExt cx="914400" cy="1780402"/>
          </a:xfrm>
        </p:grpSpPr>
        <p:sp>
          <p:nvSpPr>
            <p:cNvPr id="52" name="TextBox 51"/>
            <p:cNvSpPr txBox="1"/>
            <p:nvPr/>
          </p:nvSpPr>
          <p:spPr>
            <a:xfrm>
              <a:off x="8229600" y="38216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586 BC</a:t>
              </a:r>
              <a:endParaRPr lang="en-US" b="1" dirty="0"/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8686800" y="4191000"/>
              <a:ext cx="0" cy="141107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305800" y="41910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990600" y="609604"/>
            <a:ext cx="6858000" cy="1427653"/>
            <a:chOff x="990600" y="-228600"/>
            <a:chExt cx="6858000" cy="1427653"/>
          </a:xfrm>
        </p:grpSpPr>
        <p:sp>
          <p:nvSpPr>
            <p:cNvPr id="4" name="Line Callout 2 3"/>
            <p:cNvSpPr/>
            <p:nvPr/>
          </p:nvSpPr>
          <p:spPr>
            <a:xfrm>
              <a:off x="990600" y="-228600"/>
              <a:ext cx="6858000" cy="1427653"/>
            </a:xfrm>
            <a:prstGeom prst="borderCallout2">
              <a:avLst>
                <a:gd name="adj1" fmla="val 111448"/>
                <a:gd name="adj2" fmla="val 3437"/>
                <a:gd name="adj3" fmla="val 146319"/>
                <a:gd name="adj4" fmla="val 1304"/>
                <a:gd name="adj5" fmla="val 272957"/>
                <a:gd name="adj6" fmla="val 976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9200" y="-124148"/>
              <a:ext cx="64770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“And your house and your kingdom shall be made sure forever before me. Your throne shall be established forever.” 2 Samuel 7:16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934200" y="4507473"/>
            <a:ext cx="914400" cy="801469"/>
            <a:chOff x="8229600" y="3821668"/>
            <a:chExt cx="914400" cy="801469"/>
          </a:xfrm>
        </p:grpSpPr>
        <p:sp>
          <p:nvSpPr>
            <p:cNvPr id="84" name="TextBox 83"/>
            <p:cNvSpPr txBox="1"/>
            <p:nvPr/>
          </p:nvSpPr>
          <p:spPr>
            <a:xfrm>
              <a:off x="8229600" y="38216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605 BC</a:t>
              </a:r>
              <a:endParaRPr lang="en-US" dirty="0"/>
            </a:p>
          </p:txBody>
        </p:sp>
        <p:cxnSp>
          <p:nvCxnSpPr>
            <p:cNvPr id="85" name="Straight Connector 84"/>
            <p:cNvCxnSpPr/>
            <p:nvPr/>
          </p:nvCxnSpPr>
          <p:spPr>
            <a:xfrm flipH="1" flipV="1">
              <a:off x="8686800" y="4226004"/>
              <a:ext cx="1" cy="39713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8305800" y="4191000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7543800" y="4050268"/>
            <a:ext cx="914400" cy="1258670"/>
            <a:chOff x="8229600" y="3847742"/>
            <a:chExt cx="914400" cy="1258670"/>
          </a:xfrm>
        </p:grpSpPr>
        <p:sp>
          <p:nvSpPr>
            <p:cNvPr id="88" name="TextBox 87"/>
            <p:cNvSpPr txBox="1"/>
            <p:nvPr/>
          </p:nvSpPr>
          <p:spPr>
            <a:xfrm>
              <a:off x="8229600" y="3847742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597 BC</a:t>
              </a:r>
              <a:endParaRPr lang="en-US" dirty="0"/>
            </a:p>
          </p:txBody>
        </p:sp>
        <p:cxnSp>
          <p:nvCxnSpPr>
            <p:cNvPr id="91" name="Straight Connector 90"/>
            <p:cNvCxnSpPr/>
            <p:nvPr/>
          </p:nvCxnSpPr>
          <p:spPr>
            <a:xfrm flipV="1">
              <a:off x="8686800" y="4217074"/>
              <a:ext cx="0" cy="88933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8305800" y="4217074"/>
              <a:ext cx="762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Arrow Connector 56"/>
          <p:cNvCxnSpPr/>
          <p:nvPr/>
        </p:nvCxnSpPr>
        <p:spPr>
          <a:xfrm>
            <a:off x="7315200" y="1905003"/>
            <a:ext cx="990600" cy="1436132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7962900" y="3417332"/>
            <a:ext cx="1104900" cy="632936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6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7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533400" y="2788920"/>
            <a:ext cx="7239000" cy="35661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8050" lvl="1" indent="-273050">
              <a:lnSpc>
                <a:spcPct val="130000"/>
              </a:lnSpc>
            </a:pPr>
            <a:r>
              <a:rPr lang="en-US" sz="3600" b="1" dirty="0" smtClean="0">
                <a:solidFill>
                  <a:srgbClr val="FFFF00"/>
                </a:solidFill>
              </a:rPr>
              <a:t>   </a:t>
            </a:r>
            <a:r>
              <a:rPr lang="en-US" sz="3600" b="1" u="sng" dirty="0" smtClean="0">
                <a:solidFill>
                  <a:srgbClr val="FFFF00"/>
                </a:solidFill>
              </a:rPr>
              <a:t>Know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what </a:t>
            </a:r>
            <a:r>
              <a:rPr lang="en-US" sz="3600" dirty="0">
                <a:solidFill>
                  <a:schemeClr val="bg1"/>
                </a:solidFill>
              </a:rPr>
              <a:t>you </a:t>
            </a:r>
            <a:r>
              <a:rPr lang="en-US" sz="3600" dirty="0" smtClean="0">
                <a:solidFill>
                  <a:schemeClr val="bg1"/>
                </a:solidFill>
              </a:rPr>
              <a:t>believe!</a:t>
            </a:r>
          </a:p>
          <a:p>
            <a:pPr marL="908050" lvl="1" indent="-273050">
              <a:lnSpc>
                <a:spcPct val="130000"/>
              </a:lnSpc>
            </a:pPr>
            <a:r>
              <a:rPr lang="en-US" sz="3600" b="1" dirty="0" smtClean="0">
                <a:solidFill>
                  <a:srgbClr val="FFFF00"/>
                </a:solidFill>
              </a:rPr>
              <a:t>   </a:t>
            </a:r>
            <a:r>
              <a:rPr lang="en-US" sz="3600" b="1" u="sng" dirty="0" smtClean="0">
                <a:solidFill>
                  <a:srgbClr val="FFFF00"/>
                </a:solidFill>
              </a:rPr>
              <a:t>Stand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f</a:t>
            </a:r>
            <a:r>
              <a:rPr lang="en-US" sz="3600" dirty="0" smtClean="0">
                <a:solidFill>
                  <a:schemeClr val="bg1"/>
                </a:solidFill>
              </a:rPr>
              <a:t>or what </a:t>
            </a:r>
            <a:r>
              <a:rPr lang="en-US" sz="3600" dirty="0">
                <a:solidFill>
                  <a:schemeClr val="bg1"/>
                </a:solidFill>
              </a:rPr>
              <a:t>you believe</a:t>
            </a:r>
            <a:r>
              <a:rPr lang="en-US" sz="3600" dirty="0" smtClean="0">
                <a:solidFill>
                  <a:schemeClr val="bg1"/>
                </a:solidFill>
              </a:rPr>
              <a:t>!</a:t>
            </a:r>
          </a:p>
          <a:p>
            <a:pPr marL="908050" lvl="1" indent="-273050">
              <a:lnSpc>
                <a:spcPct val="130000"/>
              </a:lnSpc>
            </a:pPr>
            <a:r>
              <a:rPr lang="en-US" sz="3600" b="1" dirty="0" smtClean="0">
                <a:solidFill>
                  <a:srgbClr val="FFFF00"/>
                </a:solidFill>
              </a:rPr>
              <a:t>   </a:t>
            </a:r>
            <a:r>
              <a:rPr lang="en-US" sz="3600" b="1" u="sng" dirty="0" smtClean="0">
                <a:solidFill>
                  <a:srgbClr val="FFFF00"/>
                </a:solidFill>
              </a:rPr>
              <a:t>Trust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in whom </a:t>
            </a:r>
            <a:r>
              <a:rPr lang="en-US" sz="3600" dirty="0">
                <a:solidFill>
                  <a:schemeClr val="bg1"/>
                </a:solidFill>
              </a:rPr>
              <a:t>you believe</a:t>
            </a:r>
            <a:r>
              <a:rPr lang="en-US" sz="3600" dirty="0" smtClean="0">
                <a:solidFill>
                  <a:schemeClr val="bg1"/>
                </a:solidFill>
              </a:rPr>
              <a:t>!</a:t>
            </a:r>
            <a:endParaRPr lang="en-US" sz="3600" b="1" u="sng" dirty="0">
              <a:solidFill>
                <a:srgbClr val="FFFF00"/>
              </a:solidFill>
            </a:endParaRPr>
          </a:p>
        </p:txBody>
      </p:sp>
      <p:pic>
        <p:nvPicPr>
          <p:cNvPr id="4" name="Picture 2" descr="http://genevaanderson.files.wordpress.com/2009/01/ishtarlion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9" b="34434"/>
          <a:stretch/>
        </p:blipFill>
        <p:spPr bwMode="auto">
          <a:xfrm>
            <a:off x="0" y="228600"/>
            <a:ext cx="9144000" cy="234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86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8" y="5638800"/>
            <a:ext cx="9173873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5597604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5900" y="5597603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6175" y="5597604"/>
            <a:ext cx="942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5597604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5597604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48600" y="5597604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1240810"/>
            <a:ext cx="8077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u="sng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800" b="1" u="sng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1 2 3 4 5 6 7 8 9 10 11 12</a:t>
            </a:r>
            <a:endParaRPr lang="en-US" sz="6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2514600" y="2209800"/>
            <a:ext cx="685800" cy="3276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66800" y="39624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Aramaic</a:t>
            </a:r>
            <a:endParaRPr lang="en-US" sz="6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718138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7416" y="2718138"/>
            <a:ext cx="322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0572" y="2718138"/>
            <a:ext cx="362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1" y="2718138"/>
            <a:ext cx="322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34508" y="2718138"/>
            <a:ext cx="351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97223" y="2718138"/>
            <a:ext cx="322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-152400"/>
            <a:ext cx="9144000" cy="579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3400" y="1240815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Book of Daniel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4400" y="1752600"/>
            <a:ext cx="7315200" cy="74676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r>
              <a:rPr lang="en-US" sz="3800" b="1" dirty="0" smtClean="0">
                <a:solidFill>
                  <a:schemeClr val="accent3"/>
                </a:solidFill>
              </a:rPr>
              <a:t>Four empires will rise &amp; fall before the everlasting kingdom.</a:t>
            </a:r>
            <a:endParaRPr lang="en-US" sz="3800" b="1" dirty="0">
              <a:solidFill>
                <a:schemeClr val="accent3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2743200"/>
            <a:ext cx="5334000" cy="54102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3800" b="1" dirty="0" smtClean="0">
                <a:solidFill>
                  <a:srgbClr val="92D050"/>
                </a:solidFill>
              </a:rPr>
              <a:t>God rescues &amp; exalts those who are faithful.</a:t>
            </a:r>
            <a:endParaRPr lang="en-US" sz="3800" b="1" dirty="0">
              <a:solidFill>
                <a:srgbClr val="92D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3962400"/>
            <a:ext cx="3048000" cy="29718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3800" b="1" dirty="0" smtClean="0">
                <a:solidFill>
                  <a:srgbClr val="FFC000"/>
                </a:solidFill>
              </a:rPr>
              <a:t>God humbles the proud.</a:t>
            </a:r>
            <a:endParaRPr lang="en-US" sz="3800" b="1" dirty="0">
              <a:solidFill>
                <a:srgbClr val="FFC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1800" y="3048004"/>
            <a:ext cx="3171092" cy="243143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/>
              <a:t>Babylonian</a:t>
            </a:r>
          </a:p>
          <a:p>
            <a:pPr algn="ctr"/>
            <a:r>
              <a:rPr lang="en-US" sz="3800" b="1" dirty="0" err="1" smtClean="0"/>
              <a:t>Medo</a:t>
            </a:r>
            <a:r>
              <a:rPr lang="en-US" sz="3800" b="1" dirty="0" smtClean="0"/>
              <a:t>-Persian</a:t>
            </a:r>
          </a:p>
          <a:p>
            <a:pPr algn="ctr"/>
            <a:r>
              <a:rPr lang="en-US" sz="3800" b="1" dirty="0" smtClean="0"/>
              <a:t>Grecian</a:t>
            </a:r>
          </a:p>
          <a:p>
            <a:pPr algn="ctr"/>
            <a:r>
              <a:rPr lang="en-US" sz="3800" b="1" dirty="0" smtClean="0"/>
              <a:t>Roman</a:t>
            </a:r>
            <a:endParaRPr lang="en-US" sz="3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048000" y="4224516"/>
            <a:ext cx="3048000" cy="12618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/>
              <a:t>Fiery Furnace</a:t>
            </a:r>
          </a:p>
          <a:p>
            <a:pPr algn="ctr"/>
            <a:r>
              <a:rPr lang="en-US" sz="3800" b="1" dirty="0" smtClean="0"/>
              <a:t>Lion’s Den</a:t>
            </a:r>
            <a:endParaRPr lang="en-US" sz="3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534508" y="4977384"/>
            <a:ext cx="1998784" cy="15245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spcBef>
                <a:spcPts val="1200"/>
              </a:spcBef>
            </a:pPr>
            <a:endParaRPr lang="en-US" sz="400" b="1" dirty="0" smtClean="0"/>
          </a:p>
          <a:p>
            <a:pPr algn="ctr">
              <a:lnSpc>
                <a:spcPct val="60000"/>
              </a:lnSpc>
              <a:spcBef>
                <a:spcPts val="1200"/>
              </a:spcBef>
            </a:pPr>
            <a:r>
              <a:rPr lang="en-US" sz="3200" b="1" dirty="0" err="1" smtClean="0"/>
              <a:t>Nebuchad-nezzar</a:t>
            </a:r>
            <a:endParaRPr lang="en-US" sz="3200" b="1" dirty="0" smtClean="0"/>
          </a:p>
          <a:p>
            <a:pPr algn="ctr">
              <a:lnSpc>
                <a:spcPct val="60000"/>
              </a:lnSpc>
              <a:spcBef>
                <a:spcPts val="1200"/>
              </a:spcBef>
            </a:pPr>
            <a:r>
              <a:rPr lang="en-US" sz="3200" b="1" dirty="0" smtClean="0"/>
              <a:t>Belshazzar</a:t>
            </a:r>
          </a:p>
          <a:p>
            <a:pPr algn="ctr">
              <a:lnSpc>
                <a:spcPct val="60000"/>
              </a:lnSpc>
              <a:spcBef>
                <a:spcPts val="1200"/>
              </a:spcBef>
            </a:pPr>
            <a:endParaRPr lang="en-US" sz="400" b="1" dirty="0"/>
          </a:p>
        </p:txBody>
      </p:sp>
      <p:pic>
        <p:nvPicPr>
          <p:cNvPr id="2050" name="Picture 2" descr="http://www.tedmontgomery.com/bblovrvw/Beasts/images/statue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6" b="4422"/>
          <a:stretch/>
        </p:blipFill>
        <p:spPr bwMode="auto">
          <a:xfrm>
            <a:off x="-228599" y="-398085"/>
            <a:ext cx="1905000" cy="329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hatischurch.org/wp-content/uploads/2013/07/daniel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4" t="15211" r="21939" b="51990"/>
          <a:stretch/>
        </p:blipFill>
        <p:spPr bwMode="auto">
          <a:xfrm>
            <a:off x="-627501" y="-76200"/>
            <a:ext cx="3585084" cy="273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art-prints-on-demand.com/kunst/briton_riviere/daniel-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t="18253" r="34087" b="31097"/>
          <a:stretch/>
        </p:blipFill>
        <p:spPr bwMode="auto">
          <a:xfrm>
            <a:off x="5299978" y="-24021"/>
            <a:ext cx="4669522" cy="249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ditoriallapaz.org/daniel_cuatro_bestias_ilus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2" t="38686" r="8778" b="5508"/>
          <a:stretch/>
        </p:blipFill>
        <p:spPr bwMode="auto">
          <a:xfrm>
            <a:off x="6324600" y="-152400"/>
            <a:ext cx="323799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pload.wikimedia.org/wikipedia/commons/d/db/William_Blake_-_Nebuchadnezzar_-_WGA0221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2" t="24748" r="2715" b="7805"/>
          <a:stretch/>
        </p:blipFill>
        <p:spPr bwMode="auto">
          <a:xfrm>
            <a:off x="-171817" y="-76201"/>
            <a:ext cx="3466001" cy="373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upload.wikimedia.org/wikipedia/commons/7/7b/Rembrandt_-_Belshazzar's_Feast_-_WGA1912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0" t="2059" r="7314" b="33959"/>
          <a:stretch/>
        </p:blipFill>
        <p:spPr bwMode="auto">
          <a:xfrm>
            <a:off x="4831187" y="-152400"/>
            <a:ext cx="4388541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49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9769E-7 L 0.43438 0.4292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2146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49769E-7 L -0.0625 0.4292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2146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49769E-7 L -0.01563 0.4292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2146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49769E-7 L 0.04479 0.429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2146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49769E-7 L 0.33247 0.4292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214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49769E-7 L 0.38594 0.4292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214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/>
      <p:bldP spid="4" grpId="0"/>
      <p:bldP spid="5" grpId="0"/>
      <p:bldP spid="6" grpId="0"/>
      <p:bldP spid="7" grpId="0"/>
      <p:bldP spid="8" grpId="0"/>
      <p:bldP spid="15" grpId="0"/>
      <p:bldP spid="16" grpId="0" animBg="1"/>
      <p:bldP spid="16" grpId="1" animBg="1"/>
      <p:bldP spid="17" grpId="0"/>
      <p:bldP spid="17" grpId="1"/>
      <p:bldP spid="9" grpId="0"/>
      <p:bldP spid="9" grpId="1"/>
      <p:bldP spid="9" grpId="2"/>
      <p:bldP spid="9" grpId="3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8" grpId="0" animBg="1"/>
      <p:bldP spid="19" grpId="0"/>
      <p:bldP spid="21" grpId="0"/>
      <p:bldP spid="22" grpId="0"/>
      <p:bldP spid="23" grpId="0"/>
      <p:bldP spid="24" grpId="0" uiExpand="1" build="p" animBg="1"/>
      <p:bldP spid="24" grpId="1" uiExpand="1" build="allAtOnce" animBg="1"/>
      <p:bldP spid="26" grpId="0" uiExpand="1" build="p" animBg="1"/>
      <p:bldP spid="26" grpId="1" uiExpand="1" build="allAtOnce" animBg="1"/>
      <p:bldP spid="27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66872"/>
            <a:ext cx="7467600" cy="871728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Pluralism</a:t>
            </a:r>
            <a:endParaRPr lang="en-US" sz="4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077836"/>
            <a:ext cx="8077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3000" dirty="0" smtClean="0">
                <a:solidFill>
                  <a:schemeClr val="bg1"/>
                </a:solidFill>
              </a:rPr>
              <a:t>A condition in which numerous distinct ethnic, religious, or cultural groups are present and tolerated in a society.</a:t>
            </a:r>
          </a:p>
          <a:p>
            <a:pPr marL="457200" indent="-457200">
              <a:buAutoNum type="arabicPeriod"/>
            </a:pPr>
            <a:r>
              <a:rPr lang="en-US" sz="3000" dirty="0" smtClean="0">
                <a:solidFill>
                  <a:schemeClr val="bg1"/>
                </a:solidFill>
              </a:rPr>
              <a:t>The belief that such a condition is desirable or socially beneficial.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boldandfab.blog.com/files/2010/09/coexist-1_7ae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305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6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800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4.bp.blogspot.com/_QVtPk6brgO4/TEOzDyBTygI/AAAAAAAABUg/54Sta0zOg9c/s1600/1080549-3-majestic-domin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80" y="-39476"/>
            <a:ext cx="5209020" cy="693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alpha val="2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81200"/>
            <a:ext cx="6096000" cy="40386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6600" b="1" dirty="0" smtClean="0">
                <a:solidFill>
                  <a:schemeClr val="bg1"/>
                </a:solidFill>
              </a:rPr>
              <a:t>How to Survive in a Postmodern World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6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722313" y="4714717"/>
            <a:ext cx="7772400" cy="180022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4800" dirty="0" smtClean="0">
                <a:solidFill>
                  <a:srgbClr val="FFFFFF"/>
                </a:solidFill>
              </a:rPr>
              <a:t>They knew </a:t>
            </a:r>
            <a:r>
              <a:rPr lang="en-US" sz="4800" b="1" dirty="0" smtClean="0">
                <a:solidFill>
                  <a:srgbClr val="FFFF00"/>
                </a:solidFill>
              </a:rPr>
              <a:t>what</a:t>
            </a:r>
            <a:r>
              <a:rPr lang="en-US" sz="4800" dirty="0" smtClean="0"/>
              <a:t> </a:t>
            </a:r>
            <a:r>
              <a:rPr lang="en-US" sz="4800" dirty="0" smtClean="0">
                <a:solidFill>
                  <a:srgbClr val="FFFFFF"/>
                </a:solidFill>
              </a:rPr>
              <a:t>they believed.</a:t>
            </a:r>
            <a:endParaRPr lang="en-US" sz="4800" dirty="0">
              <a:solidFill>
                <a:srgbClr val="FFFFFF"/>
              </a:solidFill>
            </a:endParaRPr>
          </a:p>
        </p:txBody>
      </p:sp>
      <p:pic>
        <p:nvPicPr>
          <p:cNvPr id="5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8" y="1066803"/>
            <a:ext cx="6213797" cy="289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94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11430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</a:rPr>
              <a:t>Daniel </a:t>
            </a:r>
            <a:r>
              <a:rPr lang="en-US" sz="3200" b="1" dirty="0" smtClean="0">
                <a:solidFill>
                  <a:srgbClr val="FFFFFF"/>
                </a:solidFill>
              </a:rPr>
              <a:t>3:18</a:t>
            </a:r>
            <a:endParaRPr lang="en-US" sz="32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“These men, O king, pay no attention to you; they do not </a:t>
            </a:r>
            <a:r>
              <a:rPr lang="en-US" sz="3200" b="1" u="sng" dirty="0">
                <a:solidFill>
                  <a:srgbClr val="FFFF00"/>
                </a:solidFill>
              </a:rPr>
              <a:t>serve</a:t>
            </a:r>
            <a:r>
              <a:rPr lang="en-US" sz="3200" dirty="0">
                <a:solidFill>
                  <a:schemeClr val="bg1"/>
                </a:solidFill>
              </a:rPr>
              <a:t> your gods or </a:t>
            </a:r>
            <a:r>
              <a:rPr lang="en-US" sz="3200" b="1" u="sng" dirty="0">
                <a:solidFill>
                  <a:srgbClr val="FFFF00"/>
                </a:solidFill>
              </a:rPr>
              <a:t>worship</a:t>
            </a:r>
            <a:r>
              <a:rPr lang="en-US" sz="3200" dirty="0">
                <a:solidFill>
                  <a:schemeClr val="bg1"/>
                </a:solidFill>
              </a:rPr>
              <a:t> the golden image that you have set up.”</a:t>
            </a:r>
          </a:p>
        </p:txBody>
      </p:sp>
    </p:spTree>
    <p:extLst>
      <p:ext uri="{BB962C8B-B14F-4D97-AF65-F5344CB8AC3E}">
        <p14:creationId xmlns:p14="http://schemas.microsoft.com/office/powerpoint/2010/main" val="370027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868680"/>
            <a:ext cx="7848600" cy="51206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rgbClr val="FFFFFF"/>
                </a:solidFill>
              </a:rPr>
              <a:t>Psalm 1:1-3</a:t>
            </a:r>
            <a:endParaRPr lang="en-US" sz="3200" b="1" dirty="0">
              <a:solidFill>
                <a:srgbClr val="FFFFFF"/>
              </a:solidFill>
            </a:endParaRPr>
          </a:p>
          <a:p>
            <a:pPr marL="0" indent="0">
              <a:spcBef>
                <a:spcPts val="120"/>
              </a:spcBef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Blessed is the man who walks not in the counsel of the wicked,</a:t>
            </a:r>
          </a:p>
          <a:p>
            <a:pPr marL="0" indent="0">
              <a:spcBef>
                <a:spcPts val="120"/>
              </a:spcBef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Nor stands in the way of sinners,</a:t>
            </a:r>
          </a:p>
          <a:p>
            <a:pPr marL="0" indent="0">
              <a:spcBef>
                <a:spcPts val="120"/>
              </a:spcBef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Nor sits in the seat of scoffers;</a:t>
            </a:r>
          </a:p>
          <a:p>
            <a:pPr marL="0" indent="0">
              <a:spcBef>
                <a:spcPts val="120"/>
              </a:spcBef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But his delight is in the law of the LORD, and on his law he meditates day and night.</a:t>
            </a:r>
          </a:p>
          <a:p>
            <a:pPr marL="0" indent="0">
              <a:spcBef>
                <a:spcPts val="120"/>
              </a:spcBef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He is like a </a:t>
            </a:r>
            <a:r>
              <a:rPr lang="en-US" sz="3000" b="1" u="sng" dirty="0" smtClean="0">
                <a:solidFill>
                  <a:srgbClr val="FFFF00"/>
                </a:solidFill>
              </a:rPr>
              <a:t>tree</a:t>
            </a:r>
            <a:r>
              <a:rPr lang="en-US" sz="3000" dirty="0" smtClean="0">
                <a:solidFill>
                  <a:schemeClr val="bg1"/>
                </a:solidFill>
              </a:rPr>
              <a:t> planted by streams of water.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9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85800" y="868680"/>
            <a:ext cx="7848600" cy="512064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solidFill>
                  <a:srgbClr val="FFFFFF"/>
                </a:solidFill>
              </a:rPr>
              <a:t>Luke 8:13</a:t>
            </a:r>
            <a:endParaRPr lang="en-US" sz="3200" b="1" dirty="0">
              <a:solidFill>
                <a:srgbClr val="FFFFFF"/>
              </a:solidFill>
            </a:endParaRPr>
          </a:p>
          <a:p>
            <a:pPr marL="0" indent="0">
              <a:spcBef>
                <a:spcPts val="120"/>
              </a:spcBef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And the ones on the rock are those who, when they hear the word, receive it with joy. But these have no root; they believe for a while, and in time of testing fall away.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29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2226</TotalTime>
  <Words>718</Words>
  <Application>Microsoft Macintosh PowerPoint</Application>
  <PresentationFormat>On-screen Show (4:3)</PresentationFormat>
  <Paragraphs>80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Civic</vt:lpstr>
      <vt:lpstr>The Book of Daniel</vt:lpstr>
      <vt:lpstr>PowerPoint Presentation</vt:lpstr>
      <vt:lpstr>PowerPoint Presentation</vt:lpstr>
      <vt:lpstr>Pluralism</vt:lpstr>
      <vt:lpstr>How to Survive in a Postmodern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 Maxson</cp:lastModifiedBy>
  <cp:revision>82</cp:revision>
  <cp:lastPrinted>2015-01-16T17:16:45Z</cp:lastPrinted>
  <dcterms:created xsi:type="dcterms:W3CDTF">2014-03-13T10:56:08Z</dcterms:created>
  <dcterms:modified xsi:type="dcterms:W3CDTF">2017-05-29T01:38:38Z</dcterms:modified>
</cp:coreProperties>
</file>