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9" r:id="rId3"/>
    <p:sldId id="273" r:id="rId4"/>
    <p:sldId id="292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293" r:id="rId15"/>
    <p:sldId id="318" r:id="rId16"/>
    <p:sldId id="319" r:id="rId17"/>
    <p:sldId id="320" r:id="rId18"/>
    <p:sldId id="321" r:id="rId19"/>
    <p:sldId id="336" r:id="rId20"/>
    <p:sldId id="323" r:id="rId21"/>
    <p:sldId id="324" r:id="rId22"/>
    <p:sldId id="325" r:id="rId23"/>
    <p:sldId id="326" r:id="rId24"/>
    <p:sldId id="337" r:id="rId25"/>
    <p:sldId id="328" r:id="rId26"/>
    <p:sldId id="329" r:id="rId27"/>
    <p:sldId id="330" r:id="rId28"/>
    <p:sldId id="331" r:id="rId29"/>
    <p:sldId id="332" r:id="rId30"/>
    <p:sldId id="338" r:id="rId31"/>
    <p:sldId id="334" r:id="rId32"/>
    <p:sldId id="33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EF9D-6C3F-7E4F-B1D8-D56B48E3F7E3}" type="datetimeFigureOut">
              <a:rPr lang="en-US" smtClean="0"/>
              <a:t>5/28/17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589D9-EB4A-1740-A638-F98180D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0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85C1-9CDE-4C1D-A08B-42ADC28951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64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7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64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8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8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9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64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7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92" y="1575653"/>
            <a:ext cx="8921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7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23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7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64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5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9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5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9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9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4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81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5929890" cy="4038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6800" b="1" dirty="0" smtClean="0">
                <a:solidFill>
                  <a:srgbClr val="FFC000"/>
                </a:solidFill>
              </a:rPr>
              <a:t>The Book of </a:t>
            </a:r>
            <a:r>
              <a:rPr lang="en-US" sz="12800" b="1" dirty="0" smtClean="0">
                <a:solidFill>
                  <a:srgbClr val="FFC000"/>
                </a:solidFill>
              </a:rPr>
              <a:t>Daniel</a:t>
            </a:r>
            <a:endParaRPr lang="en-US" sz="1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llaboutthebible.net/wp-content/uploads/2010/11/sherpa_ziggur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1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0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http://0.tqn.com/d/architecture/1/0/e/m/OriginalBabylonWalls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1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GqpD0ORlt1U/UiBMU5vJu4I/AAAAAAAABTE/354wR1Bw3LM/s1600/Babylon+ae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0"/>
            <a:ext cx="10972800" cy="68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0"/>
            <a:ext cx="555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400" dirty="0" smtClean="0">
                <a:solidFill>
                  <a:srgbClr val="FFFFFF"/>
                </a:solidFill>
              </a:rPr>
              <a:t>A recipe for </a:t>
            </a:r>
            <a:r>
              <a:rPr lang="en-US" sz="5400" b="1" dirty="0" smtClean="0">
                <a:solidFill>
                  <a:srgbClr val="FFFF00"/>
                </a:solidFill>
              </a:rPr>
              <a:t>pride</a:t>
            </a:r>
            <a:r>
              <a:rPr lang="en-US" sz="5400" dirty="0" smtClean="0">
                <a:solidFill>
                  <a:srgbClr val="FFFFFF"/>
                </a:solidFill>
              </a:rPr>
              <a:t>.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Daniel </a:t>
            </a:r>
            <a:r>
              <a:rPr lang="en-US" sz="3600" b="1" dirty="0" smtClean="0">
                <a:solidFill>
                  <a:srgbClr val="FFFFFF"/>
                </a:solidFill>
              </a:rPr>
              <a:t>4:4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I, Nebuchadnezzar, was </a:t>
            </a:r>
            <a:r>
              <a:rPr lang="en-US" sz="3600" b="1" u="sng" dirty="0" smtClean="0">
                <a:solidFill>
                  <a:srgbClr val="FFFF00"/>
                </a:solidFill>
              </a:rPr>
              <a:t>at ease</a:t>
            </a:r>
            <a:r>
              <a:rPr lang="en-US" sz="3600" dirty="0" smtClean="0">
                <a:solidFill>
                  <a:srgbClr val="FFFFFF"/>
                </a:solidFill>
              </a:rPr>
              <a:t> in my house and </a:t>
            </a:r>
            <a:r>
              <a:rPr lang="en-US" sz="3600" b="1" u="sng" dirty="0" smtClean="0">
                <a:solidFill>
                  <a:srgbClr val="FFFF00"/>
                </a:solidFill>
              </a:rPr>
              <a:t>prospering</a:t>
            </a:r>
            <a:r>
              <a:rPr lang="en-US" sz="3600" dirty="0" smtClean="0">
                <a:solidFill>
                  <a:srgbClr val="FFFFFF"/>
                </a:solidFill>
              </a:rPr>
              <a:t> in my palace. 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Daniel </a:t>
            </a:r>
            <a:r>
              <a:rPr lang="en-US" sz="3600" b="1" dirty="0" smtClean="0">
                <a:solidFill>
                  <a:srgbClr val="FFFFFF"/>
                </a:solidFill>
              </a:rPr>
              <a:t>4:10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I saw, and behold, a tree in the </a:t>
            </a:r>
            <a:r>
              <a:rPr lang="en-US" sz="3600" b="1" u="sng" dirty="0" smtClean="0">
                <a:solidFill>
                  <a:srgbClr val="FFFF00"/>
                </a:solidFill>
              </a:rPr>
              <a:t>midst</a:t>
            </a:r>
            <a:r>
              <a:rPr lang="en-US" sz="3600" dirty="0" smtClean="0">
                <a:solidFill>
                  <a:srgbClr val="FFFFFF"/>
                </a:solidFill>
              </a:rPr>
              <a:t> of the earth, and its height was great. 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4:11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The tree </a:t>
            </a:r>
            <a:r>
              <a:rPr lang="en-US" sz="3600" b="1" u="sng" dirty="0" smtClean="0">
                <a:solidFill>
                  <a:srgbClr val="FFFF00"/>
                </a:solidFill>
              </a:rPr>
              <a:t>grew</a:t>
            </a:r>
            <a:r>
              <a:rPr lang="en-US" sz="3600" dirty="0" smtClean="0">
                <a:solidFill>
                  <a:schemeClr val="bg1"/>
                </a:solidFill>
              </a:rPr>
              <a:t> and became </a:t>
            </a:r>
            <a:r>
              <a:rPr lang="en-US" sz="3600" b="1" u="sng" dirty="0" smtClean="0">
                <a:solidFill>
                  <a:srgbClr val="FFFF00"/>
                </a:solidFill>
              </a:rPr>
              <a:t>strong</a:t>
            </a:r>
            <a:r>
              <a:rPr lang="en-US" sz="3600" dirty="0" smtClean="0">
                <a:solidFill>
                  <a:schemeClr val="bg1"/>
                </a:solidFill>
              </a:rPr>
              <a:t>, and its top reached to heaven…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4:12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Its leaves were beautiful and its fruit abundant, and in it was </a:t>
            </a:r>
            <a:r>
              <a:rPr lang="en-US" sz="3600" b="1" u="sng" dirty="0" smtClean="0">
                <a:solidFill>
                  <a:srgbClr val="FFFF00"/>
                </a:solidFill>
              </a:rPr>
              <a:t>food for all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400" dirty="0" smtClean="0">
                <a:solidFill>
                  <a:srgbClr val="FFFFFF"/>
                </a:solidFill>
              </a:rPr>
              <a:t>The </a:t>
            </a:r>
            <a:r>
              <a:rPr lang="en-US" sz="5400" b="1" dirty="0" smtClean="0">
                <a:solidFill>
                  <a:srgbClr val="FFFF00"/>
                </a:solidFill>
              </a:rPr>
              <a:t>mercy</a:t>
            </a:r>
            <a:r>
              <a:rPr lang="en-US" sz="5400" dirty="0" smtClean="0">
                <a:solidFill>
                  <a:srgbClr val="FFFFFF"/>
                </a:solidFill>
              </a:rPr>
              <a:t> of God.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269938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4800" y="4572023"/>
            <a:ext cx="762000" cy="381000"/>
            <a:chOff x="152400" y="4495800"/>
            <a:chExt cx="762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495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Saul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4495800"/>
              <a:ext cx="762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19200" y="4572023"/>
            <a:ext cx="914400" cy="381000"/>
            <a:chOff x="1143000" y="4495800"/>
            <a:chExt cx="914400" cy="381000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495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David</a:t>
              </a: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43000" y="4495800"/>
              <a:ext cx="9144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4572023"/>
            <a:ext cx="1066800" cy="381000"/>
            <a:chOff x="2286000" y="4495800"/>
            <a:chExt cx="10668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4495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Solomon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0" y="4495800"/>
              <a:ext cx="10668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24200" y="2297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931 BC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1400" y="5297292"/>
            <a:ext cx="4953000" cy="874931"/>
            <a:chOff x="3581400" y="5105400"/>
            <a:chExt cx="5105400" cy="8749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81400" y="5105400"/>
              <a:ext cx="5105400" cy="116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800600" y="53340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0" y="53340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Southern Kingdom:</a:t>
              </a:r>
            </a:p>
            <a:p>
              <a:pPr algn="ctr"/>
              <a:r>
                <a:rPr lang="en-US" b="1" dirty="0" smtClean="0"/>
                <a:t>JUDAH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81400" y="3241231"/>
            <a:ext cx="3429000" cy="873561"/>
            <a:chOff x="3581400" y="3009900"/>
            <a:chExt cx="3429000" cy="87356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81400" y="3009900"/>
              <a:ext cx="3429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3962400" y="3237131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3237131"/>
              <a:ext cx="2514600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Northern Kingdom:</a:t>
              </a:r>
            </a:p>
            <a:p>
              <a:pPr algn="ctr"/>
              <a:r>
                <a:rPr lang="en-US" b="1" dirty="0" smtClean="0"/>
                <a:t>ISRAEL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2667002"/>
            <a:ext cx="762000" cy="2639204"/>
            <a:chOff x="3200400" y="2443071"/>
            <a:chExt cx="762000" cy="266232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3009900"/>
              <a:ext cx="0" cy="2095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81400" y="2485844"/>
              <a:ext cx="0" cy="4953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0400" y="2443071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553200" y="2297668"/>
            <a:ext cx="914400" cy="902732"/>
            <a:chOff x="6553200" y="2066330"/>
            <a:chExt cx="914400" cy="902732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206633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722 BC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010400" y="2473762"/>
              <a:ext cx="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9400" y="2435662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077200" y="3516869"/>
            <a:ext cx="914400" cy="1780402"/>
            <a:chOff x="8229600" y="3821668"/>
            <a:chExt cx="914400" cy="1780402"/>
          </a:xfrm>
        </p:grpSpPr>
        <p:sp>
          <p:nvSpPr>
            <p:cNvPr id="52" name="TextBox 51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586 BC</a:t>
              </a:r>
              <a:endParaRPr lang="en-US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686800" y="4191000"/>
              <a:ext cx="0" cy="14110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90600" y="609607"/>
            <a:ext cx="6858000" cy="1427653"/>
            <a:chOff x="990600" y="-228600"/>
            <a:chExt cx="6858000" cy="1427653"/>
          </a:xfrm>
        </p:grpSpPr>
        <p:sp>
          <p:nvSpPr>
            <p:cNvPr id="4" name="Line Callout 2 3"/>
            <p:cNvSpPr/>
            <p:nvPr/>
          </p:nvSpPr>
          <p:spPr>
            <a:xfrm>
              <a:off x="990600" y="-228600"/>
              <a:ext cx="6858000" cy="1427653"/>
            </a:xfrm>
            <a:prstGeom prst="borderCallout2">
              <a:avLst>
                <a:gd name="adj1" fmla="val 111448"/>
                <a:gd name="adj2" fmla="val 3437"/>
                <a:gd name="adj3" fmla="val 146319"/>
                <a:gd name="adj4" fmla="val 1304"/>
                <a:gd name="adj5" fmla="val 272957"/>
                <a:gd name="adj6" fmla="val 97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-124148"/>
              <a:ext cx="6477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“And your house and your kingdom shall be made sure forever before me. Your throne shall be established forever.” 2 Samuel 7:16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4200" y="4507476"/>
            <a:ext cx="914400" cy="801469"/>
            <a:chOff x="8229600" y="3821668"/>
            <a:chExt cx="914400" cy="801469"/>
          </a:xfrm>
        </p:grpSpPr>
        <p:sp>
          <p:nvSpPr>
            <p:cNvPr id="84" name="TextBox 83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605 BC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543800" y="4050268"/>
            <a:ext cx="914400" cy="1258670"/>
            <a:chOff x="8229600" y="3847742"/>
            <a:chExt cx="914400" cy="1258670"/>
          </a:xfrm>
        </p:grpSpPr>
        <p:sp>
          <p:nvSpPr>
            <p:cNvPr id="88" name="TextBox 87"/>
            <p:cNvSpPr txBox="1"/>
            <p:nvPr/>
          </p:nvSpPr>
          <p:spPr>
            <a:xfrm>
              <a:off x="8229600" y="384774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597 BC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686800" y="4217074"/>
              <a:ext cx="0" cy="889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305800" y="4217074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7315200" y="1905003"/>
            <a:ext cx="990600" cy="143613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962900" y="3417332"/>
            <a:ext cx="1104900" cy="632936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4:5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 saw a dream that made me </a:t>
            </a:r>
            <a:r>
              <a:rPr lang="en-US" sz="3600" b="1" u="sng" dirty="0" smtClean="0">
                <a:solidFill>
                  <a:srgbClr val="FFFF00"/>
                </a:solidFill>
              </a:rPr>
              <a:t>afraid.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4:14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“</a:t>
            </a:r>
            <a:r>
              <a:rPr lang="en-US" sz="3600" b="1" u="sng" dirty="0" smtClean="0">
                <a:solidFill>
                  <a:srgbClr val="FFFF00"/>
                </a:solidFill>
              </a:rPr>
              <a:t>Chop down</a:t>
            </a:r>
            <a:r>
              <a:rPr lang="en-US" sz="3600" dirty="0" smtClean="0">
                <a:solidFill>
                  <a:schemeClr val="bg1"/>
                </a:solidFill>
              </a:rPr>
              <a:t> the tree and lop off its branches, strip off its leaves and scatter its fruit.”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4:15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“But leave the </a:t>
            </a:r>
            <a:r>
              <a:rPr lang="en-US" sz="3600" b="1" u="sng" dirty="0" smtClean="0">
                <a:solidFill>
                  <a:srgbClr val="FFFF00"/>
                </a:solidFill>
              </a:rPr>
              <a:t>stump</a:t>
            </a:r>
            <a:r>
              <a:rPr lang="en-US" sz="3600" dirty="0" smtClean="0">
                <a:solidFill>
                  <a:schemeClr val="bg1"/>
                </a:solidFill>
              </a:rPr>
              <a:t>…”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4:19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“My lord, may the dream be for those who </a:t>
            </a:r>
            <a:r>
              <a:rPr lang="en-US" sz="3600" b="1" u="sng" dirty="0" smtClean="0">
                <a:solidFill>
                  <a:srgbClr val="FFFF00"/>
                </a:solidFill>
              </a:rPr>
              <a:t>hate you</a:t>
            </a:r>
            <a:r>
              <a:rPr lang="en-US" sz="3600" dirty="0" smtClean="0">
                <a:solidFill>
                  <a:schemeClr val="bg1"/>
                </a:solidFill>
              </a:rPr>
              <a:t> and its interpretation for your enemies!”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400" dirty="0" smtClean="0">
                <a:solidFill>
                  <a:srgbClr val="FFFFFF"/>
                </a:solidFill>
              </a:rPr>
              <a:t>The </a:t>
            </a:r>
            <a:r>
              <a:rPr lang="en-US" sz="5400" b="1" dirty="0" smtClean="0">
                <a:solidFill>
                  <a:srgbClr val="FFFF00"/>
                </a:solidFill>
              </a:rPr>
              <a:t>sovereignty</a:t>
            </a:r>
            <a:r>
              <a:rPr lang="en-US" sz="5400" dirty="0" smtClean="0">
                <a:solidFill>
                  <a:srgbClr val="FFFFFF"/>
                </a:solidFill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o</a:t>
            </a:r>
            <a:r>
              <a:rPr lang="en-US" sz="5400" dirty="0" smtClean="0">
                <a:solidFill>
                  <a:srgbClr val="FFFFFF"/>
                </a:solidFill>
              </a:rPr>
              <a:t>f God.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4:3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His kingdom is an </a:t>
            </a:r>
            <a:r>
              <a:rPr lang="en-US" sz="3600" b="1" u="sng" dirty="0" smtClean="0">
                <a:solidFill>
                  <a:srgbClr val="FFFF00"/>
                </a:solidFill>
              </a:rPr>
              <a:t>everlasting kingdom</a:t>
            </a:r>
            <a:r>
              <a:rPr lang="en-US" sz="3600" dirty="0" smtClean="0">
                <a:solidFill>
                  <a:schemeClr val="bg1"/>
                </a:solidFill>
              </a:rPr>
              <a:t>, and his dominion endures from generation to generation. (also v 34)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4:17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“…to the end that the living may know that the Most High </a:t>
            </a:r>
            <a:r>
              <a:rPr lang="en-US" sz="3600" b="1" u="sng" dirty="0" smtClean="0">
                <a:solidFill>
                  <a:srgbClr val="FFFF00"/>
                </a:solidFill>
              </a:rPr>
              <a:t>rules the kingdom of men</a:t>
            </a:r>
            <a:r>
              <a:rPr lang="en-US" sz="3600" dirty="0" smtClean="0">
                <a:solidFill>
                  <a:schemeClr val="bg1"/>
                </a:solidFill>
              </a:rPr>
              <a:t> and </a:t>
            </a:r>
            <a:r>
              <a:rPr lang="en-US" sz="3600" b="1" u="sng" dirty="0" smtClean="0">
                <a:solidFill>
                  <a:srgbClr val="FFFF00"/>
                </a:solidFill>
              </a:rPr>
              <a:t>gives it</a:t>
            </a:r>
            <a:r>
              <a:rPr lang="en-US" sz="3600" dirty="0" smtClean="0">
                <a:solidFill>
                  <a:schemeClr val="bg1"/>
                </a:solidFill>
              </a:rPr>
              <a:t> to whom he wills and </a:t>
            </a:r>
            <a:r>
              <a:rPr lang="en-US" sz="3600" b="1" u="sng" dirty="0" smtClean="0">
                <a:solidFill>
                  <a:srgbClr val="FFFF00"/>
                </a:solidFill>
              </a:rPr>
              <a:t>sets over it</a:t>
            </a:r>
            <a:r>
              <a:rPr lang="en-US" sz="3600" dirty="0" smtClean="0">
                <a:solidFill>
                  <a:schemeClr val="bg1"/>
                </a:solidFill>
              </a:rPr>
              <a:t> the lowliest of men.” (also v 25, 32)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4:34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 blessed the </a:t>
            </a:r>
            <a:r>
              <a:rPr lang="en-US" sz="3600" b="1" u="sng" dirty="0" smtClean="0">
                <a:solidFill>
                  <a:srgbClr val="FFFF00"/>
                </a:solidFill>
              </a:rPr>
              <a:t>Most High</a:t>
            </a:r>
            <a:r>
              <a:rPr lang="en-US" sz="3600" dirty="0" smtClean="0">
                <a:solidFill>
                  <a:schemeClr val="bg1"/>
                </a:solidFill>
              </a:rPr>
              <a:t>, and praised and honored him who lives forever (also v 2, 25, 32)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4:34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Now I, Nebuchadnezzar, praise and extol and honor the </a:t>
            </a:r>
            <a:r>
              <a:rPr lang="en-US" sz="3600" b="1" u="sng" dirty="0" smtClean="0">
                <a:solidFill>
                  <a:srgbClr val="FFFF00"/>
                </a:solidFill>
              </a:rPr>
              <a:t>King of heaven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4:34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…he does according to his will among the host of heaven and among the inhabitants of the earth; and none can stay his hand or say to him, </a:t>
            </a:r>
            <a:r>
              <a:rPr lang="en-US" sz="3600" b="1" dirty="0" smtClean="0">
                <a:solidFill>
                  <a:srgbClr val="FFFF00"/>
                </a:solidFill>
              </a:rPr>
              <a:t>“</a:t>
            </a:r>
            <a:r>
              <a:rPr lang="en-US" sz="3600" b="1" u="sng" dirty="0" smtClean="0">
                <a:solidFill>
                  <a:srgbClr val="FFFF00"/>
                </a:solidFill>
              </a:rPr>
              <a:t>What have you done?</a:t>
            </a:r>
            <a:r>
              <a:rPr lang="en-US" sz="3600" b="1" dirty="0" smtClean="0">
                <a:solidFill>
                  <a:srgbClr val="FFFF00"/>
                </a:solidFill>
              </a:rPr>
              <a:t>”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2" y="5638800"/>
            <a:ext cx="917387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5976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5597603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79" y="5597604"/>
            <a:ext cx="94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5976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4081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1 2 3 4 5 6 7 8 9 10 11 12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2514600" y="2209800"/>
            <a:ext cx="685800" cy="3276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3962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Aramaic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718138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7416" y="2718138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572" y="2718138"/>
            <a:ext cx="362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1" y="2718138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4508" y="2718138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7227" y="2718138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-1524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24081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Daniel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1752600"/>
            <a:ext cx="7315200" cy="7467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en-US" sz="3800" b="1" dirty="0" smtClean="0">
                <a:solidFill>
                  <a:schemeClr val="accent3"/>
                </a:solidFill>
              </a:rPr>
              <a:t>Four empires will rise &amp; fall before the everlasting kingdom.</a:t>
            </a:r>
            <a:endParaRPr lang="en-US" sz="3800" b="1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2743200"/>
            <a:ext cx="5334000" cy="5410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92D050"/>
                </a:solidFill>
              </a:rPr>
              <a:t>God rescues &amp; exalts those who are faithful.</a:t>
            </a:r>
            <a:endParaRPr lang="en-US" sz="3800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3962400"/>
            <a:ext cx="3048000" cy="2971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FFC000"/>
                </a:solidFill>
              </a:rPr>
              <a:t>God humbles the proud.</a:t>
            </a:r>
            <a:endParaRPr lang="en-US" sz="38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3048007"/>
            <a:ext cx="3171092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Babylonian</a:t>
            </a:r>
          </a:p>
          <a:p>
            <a:pPr algn="ctr"/>
            <a:r>
              <a:rPr lang="en-US" sz="3800" b="1" dirty="0" err="1" smtClean="0"/>
              <a:t>Medo</a:t>
            </a:r>
            <a:r>
              <a:rPr lang="en-US" sz="3800" b="1" dirty="0" smtClean="0"/>
              <a:t>-Persian</a:t>
            </a:r>
          </a:p>
          <a:p>
            <a:pPr algn="ctr"/>
            <a:r>
              <a:rPr lang="en-US" sz="3800" b="1" dirty="0" smtClean="0"/>
              <a:t>Grecian</a:t>
            </a:r>
          </a:p>
          <a:p>
            <a:pPr algn="ctr"/>
            <a:r>
              <a:rPr lang="en-US" sz="3800" b="1" dirty="0" smtClean="0"/>
              <a:t>Roman</a:t>
            </a:r>
            <a:endParaRPr lang="en-US" sz="3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4224516"/>
            <a:ext cx="30480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Fiery Furnace</a:t>
            </a:r>
          </a:p>
          <a:p>
            <a:pPr algn="ctr"/>
            <a:r>
              <a:rPr lang="en-US" sz="3800" b="1" dirty="0" smtClean="0"/>
              <a:t>Lion’s Den</a:t>
            </a:r>
            <a:endParaRPr lang="en-US" sz="3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34508" y="4977384"/>
            <a:ext cx="1998784" cy="15245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en-US" sz="4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err="1" smtClean="0"/>
              <a:t>Nebuchad-nezzar</a:t>
            </a:r>
            <a:endParaRPr lang="en-US" sz="32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smtClean="0"/>
              <a:t>Belshazzar</a:t>
            </a:r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endParaRPr lang="en-US" sz="400" b="1" dirty="0"/>
          </a:p>
        </p:txBody>
      </p:sp>
      <p:pic>
        <p:nvPicPr>
          <p:cNvPr id="2050" name="Picture 2" descr="http://www.tedmontgomery.com/bblovrvw/Beasts/images/statue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" b="4422"/>
          <a:stretch/>
        </p:blipFill>
        <p:spPr bwMode="auto">
          <a:xfrm>
            <a:off x="-228599" y="-398085"/>
            <a:ext cx="1905000" cy="329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atischurch.org/wp-content/uploads/2013/07/daniel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15211" r="21939" b="51990"/>
          <a:stretch/>
        </p:blipFill>
        <p:spPr bwMode="auto">
          <a:xfrm>
            <a:off x="-627501" y="-76200"/>
            <a:ext cx="3585084" cy="27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t-prints-on-demand.com/kunst/briton_riviere/daniel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8253" r="34087" b="31097"/>
          <a:stretch/>
        </p:blipFill>
        <p:spPr bwMode="auto">
          <a:xfrm>
            <a:off x="5299978" y="-24021"/>
            <a:ext cx="4669522" cy="24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itoriallapaz.org/daniel_cuatro_bestias_ilus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38686" r="8778" b="5508"/>
          <a:stretch/>
        </p:blipFill>
        <p:spPr bwMode="auto">
          <a:xfrm>
            <a:off x="6324600" y="-152400"/>
            <a:ext cx="323799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d/db/William_Blake_-_Nebuchadnezzar_-_WGA022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4748" r="2715" b="7805"/>
          <a:stretch/>
        </p:blipFill>
        <p:spPr bwMode="auto">
          <a:xfrm>
            <a:off x="-171817" y="-76201"/>
            <a:ext cx="3466001" cy="37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7/7b/Rembrandt_-_Belshazzar's_Feast_-_WGA191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059" r="7314" b="33959"/>
          <a:stretch/>
        </p:blipFill>
        <p:spPr bwMode="auto">
          <a:xfrm>
            <a:off x="4831189" y="-152400"/>
            <a:ext cx="4388541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9769E-7 L 0.43438 0.429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14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49769E-7 L -0.0625 0.429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14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-0.01563 0.429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14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0.04479 0.429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14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9769E-7 L 0.33247 0.429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214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9769E-7 L 0.38594 0.429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21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 animBg="1"/>
      <p:bldP spid="16" grpId="1" animBg="1"/>
      <p:bldP spid="17" grpId="0"/>
      <p:bldP spid="17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8" grpId="0" animBg="1"/>
      <p:bldP spid="19" grpId="0"/>
      <p:bldP spid="21" grpId="0"/>
      <p:bldP spid="22" grpId="0"/>
      <p:bldP spid="23" grpId="0"/>
      <p:bldP spid="24" grpId="0" uiExpand="1" build="p" animBg="1"/>
      <p:bldP spid="24" grpId="1" uiExpand="1" build="allAtOnce" animBg="1"/>
      <p:bldP spid="26" grpId="0" uiExpand="1" build="p" animBg="1"/>
      <p:bldP spid="26" grpId="1" uiExpand="1" build="allAtOnce" animBg="1"/>
      <p:bldP spid="27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400" dirty="0" smtClean="0">
                <a:solidFill>
                  <a:srgbClr val="FFFFFF"/>
                </a:solidFill>
              </a:rPr>
              <a:t>The </a:t>
            </a:r>
            <a:r>
              <a:rPr lang="en-US" sz="5400" b="1" dirty="0" smtClean="0">
                <a:solidFill>
                  <a:srgbClr val="FFFF00"/>
                </a:solidFill>
              </a:rPr>
              <a:t>vindication</a:t>
            </a:r>
            <a:r>
              <a:rPr lang="en-US" sz="5400" dirty="0" smtClean="0">
                <a:solidFill>
                  <a:srgbClr val="FFFFFF"/>
                </a:solidFill>
              </a:rPr>
              <a:t> of God.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</a:t>
            </a:r>
            <a:r>
              <a:rPr lang="en-US" sz="3600" b="1" dirty="0" smtClean="0">
                <a:solidFill>
                  <a:schemeClr val="bg1"/>
                </a:solidFill>
              </a:rPr>
              <a:t>4:37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…all his works are </a:t>
            </a:r>
            <a:r>
              <a:rPr lang="en-US" sz="3600" b="1" u="sng" dirty="0" smtClean="0">
                <a:solidFill>
                  <a:srgbClr val="FFFF00"/>
                </a:solidFill>
              </a:rPr>
              <a:t>right</a:t>
            </a:r>
            <a:r>
              <a:rPr lang="en-US" sz="3600" dirty="0" smtClean="0">
                <a:solidFill>
                  <a:schemeClr val="bg1"/>
                </a:solidFill>
              </a:rPr>
              <a:t> and his ways are </a:t>
            </a:r>
            <a:r>
              <a:rPr lang="en-US" sz="3600" b="1" u="sng" dirty="0" smtClean="0">
                <a:solidFill>
                  <a:srgbClr val="FFFF00"/>
                </a:solidFill>
              </a:rPr>
              <a:t>just</a:t>
            </a:r>
            <a:r>
              <a:rPr lang="en-US" sz="3600" dirty="0" smtClean="0">
                <a:solidFill>
                  <a:schemeClr val="bg1"/>
                </a:solidFill>
              </a:rPr>
              <a:t>; and those who walk in pride he is able to </a:t>
            </a:r>
            <a:r>
              <a:rPr lang="en-US" sz="3600" b="1" u="sng" dirty="0" smtClean="0">
                <a:solidFill>
                  <a:srgbClr val="FFFF00"/>
                </a:solidFill>
              </a:rPr>
              <a:t>humble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295400" y="2788920"/>
            <a:ext cx="647700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u="sng" dirty="0" smtClean="0">
                <a:solidFill>
                  <a:srgbClr val="FFFF00"/>
                </a:solidFill>
              </a:rPr>
              <a:t>Humble yourselves</a:t>
            </a:r>
            <a:r>
              <a:rPr lang="en-US" sz="3600" dirty="0" smtClean="0">
                <a:solidFill>
                  <a:schemeClr val="bg1"/>
                </a:solidFill>
              </a:rPr>
              <a:t>, therefore, under the mighty hand of God so that at the proper time he may exalt you.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1 Peter 5:6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34434"/>
          <a:stretch/>
        </p:blipFill>
        <p:spPr bwMode="auto">
          <a:xfrm>
            <a:off x="0" y="228600"/>
            <a:ext cx="9144000" cy="23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5257800" cy="403860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7200" b="1" dirty="0" smtClean="0">
                <a:solidFill>
                  <a:schemeClr val="bg1"/>
                </a:solidFill>
              </a:rPr>
              <a:t>The Problem of Pride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farm3.static.flickr.com/2057/1719400992_9a895a7c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1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rystalinks.com/IshtarGa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36525"/>
            <a:ext cx="11396375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2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://www.crystalinks.com/IshtarGa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41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6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att.broward.edu/semir/finalproject/finalproject/images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9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2240</TotalTime>
  <Words>519</Words>
  <Application>Microsoft Macintosh PowerPoint</Application>
  <PresentationFormat>On-screen Show (4:3)</PresentationFormat>
  <Paragraphs>79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The Book of Daniel</vt:lpstr>
      <vt:lpstr>PowerPoint Presentation</vt:lpstr>
      <vt:lpstr>PowerPoint Presentation</vt:lpstr>
      <vt:lpstr>The Problem of Pride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Maxson</cp:lastModifiedBy>
  <cp:revision>84</cp:revision>
  <cp:lastPrinted>2015-01-16T17:16:45Z</cp:lastPrinted>
  <dcterms:created xsi:type="dcterms:W3CDTF">2014-03-13T10:56:08Z</dcterms:created>
  <dcterms:modified xsi:type="dcterms:W3CDTF">2017-05-29T01:39:15Z</dcterms:modified>
</cp:coreProperties>
</file>