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91" r:id="rId4"/>
    <p:sldId id="276" r:id="rId5"/>
    <p:sldId id="269" r:id="rId6"/>
    <p:sldId id="283" r:id="rId7"/>
    <p:sldId id="284" r:id="rId8"/>
    <p:sldId id="270" r:id="rId9"/>
    <p:sldId id="285" r:id="rId10"/>
    <p:sldId id="286" r:id="rId11"/>
    <p:sldId id="287" r:id="rId12"/>
    <p:sldId id="279" r:id="rId13"/>
    <p:sldId id="280" r:id="rId14"/>
    <p:sldId id="288" r:id="rId15"/>
    <p:sldId id="290" r:id="rId16"/>
    <p:sldId id="28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28" autoAdjust="0"/>
    <p:restoredTop sz="94660"/>
  </p:normalViewPr>
  <p:slideViewPr>
    <p:cSldViewPr showGuides="1">
      <p:cViewPr>
        <p:scale>
          <a:sx n="50" d="100"/>
          <a:sy n="50" d="100"/>
        </p:scale>
        <p:origin x="-156" y="-4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3743323" y="3721473"/>
            <a:ext cx="512064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C19EE998-D1C3-4276-8B6F-3AA2A38C4FF0}" type="datetimeFigureOut">
              <a:rPr lang="en-US" smtClean="0"/>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91475" y="6429375"/>
            <a:ext cx="876300" cy="292100"/>
          </a:xfrm>
        </p:spPr>
        <p:txBody>
          <a:bodyPr/>
          <a:lstStyle/>
          <a:p>
            <a:fld id="{20576220-52FD-4F55-A897-39BB832B8F8D}" type="slidenum">
              <a:rPr lang="en-US" smtClean="0"/>
              <a:t>‹#›</a:t>
            </a:fld>
            <a:endParaRPr lang="en-US"/>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en-US" smtClean="0"/>
              <a:t>Click to edit Master title style</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9EE998-D1C3-4276-8B6F-3AA2A38C4FF0}" type="datetimeFigureOut">
              <a:rPr lang="en-US" smtClean="0"/>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76220-52FD-4F55-A897-39BB832B8F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9EE998-D1C3-4276-8B6F-3AA2A38C4FF0}" type="datetimeFigureOut">
              <a:rPr lang="en-US" smtClean="0"/>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76220-52FD-4F55-A897-39BB832B8F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C19EE998-D1C3-4276-8B6F-3AA2A38C4FF0}" type="datetimeFigureOut">
              <a:rPr lang="en-US" smtClean="0"/>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76220-52FD-4F55-A897-39BB832B8F8D}" type="slidenum">
              <a:rPr lang="en-US" smtClean="0"/>
              <a:t>‹#›</a:t>
            </a:fld>
            <a:endParaRPr lang="en-US"/>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C19EE998-D1C3-4276-8B6F-3AA2A38C4FF0}" type="datetimeFigureOut">
              <a:rPr lang="en-US" smtClean="0"/>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76220-52FD-4F55-A897-39BB832B8F8D}" type="slidenum">
              <a:rPr lang="en-US" smtClean="0"/>
              <a:t>‹#›</a:t>
            </a:fld>
            <a:endParaRPr lang="en-US"/>
          </a:p>
        </p:txBody>
      </p:sp>
      <p:sp>
        <p:nvSpPr>
          <p:cNvPr id="15" name="Subtitle 2"/>
          <p:cNvSpPr>
            <a:spLocks noGrp="1"/>
          </p:cNvSpPr>
          <p:nvPr>
            <p:ph type="subTitle" idx="1"/>
          </p:nvPr>
        </p:nvSpPr>
        <p:spPr>
          <a:xfrm>
            <a:off x="3743324" y="1400174"/>
            <a:ext cx="512064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Freeform 7"/>
          <p:cNvSpPr>
            <a:spLocks noChangeAspect="1" noEditPoints="1"/>
          </p:cNvSpPr>
          <p:nvPr/>
        </p:nvSpPr>
        <p:spPr bwMode="auto">
          <a:xfrm>
            <a:off x="34289" y="136641"/>
            <a:ext cx="3326149"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0" y="2895599"/>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19EE998-D1C3-4276-8B6F-3AA2A38C4FF0}" type="datetimeFigureOut">
              <a:rPr lang="en-US" smtClean="0"/>
              <a:t>9/11/2012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76220-52FD-4F55-A897-39BB832B8F8D}" type="slidenum">
              <a:rPr lang="en-US" smtClean="0"/>
              <a:t>‹#›</a:t>
            </a:fld>
            <a:endParaRPr lang="en-US"/>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C19EE998-D1C3-4276-8B6F-3AA2A38C4FF0}" type="datetimeFigureOut">
              <a:rPr lang="en-US" smtClean="0"/>
              <a:t>9/11/2012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576220-52FD-4F55-A897-39BB832B8F8D}" type="slidenum">
              <a:rPr lang="en-US" smtClean="0"/>
              <a:t>‹#›</a:t>
            </a:fld>
            <a:endParaRPr lang="en-US"/>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Text Placeholder 3"/>
          <p:cNvSpPr>
            <a:spLocks noGrp="1"/>
          </p:cNvSpPr>
          <p:nvPr>
            <p:ph type="body" sz="half" idx="2"/>
          </p:nvPr>
        </p:nvSpPr>
        <p:spPr>
          <a:xfrm>
            <a:off x="276225" y="1298448"/>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15815" y="1298448"/>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C19EE998-D1C3-4276-8B6F-3AA2A38C4FF0}" type="datetimeFigureOut">
              <a:rPr lang="en-US" smtClean="0"/>
              <a:t>9/11/2012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576220-52FD-4F55-A897-39BB832B8F8D}" type="slidenum">
              <a:rPr lang="en-US" smtClean="0"/>
              <a:t>‹#›</a:t>
            </a:fld>
            <a:endParaRPr lang="en-US"/>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9EE998-D1C3-4276-8B6F-3AA2A38C4FF0}" type="datetimeFigureOut">
              <a:rPr lang="en-US" smtClean="0"/>
              <a:t>9/11/2012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576220-52FD-4F55-A897-39BB832B8F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C19EE998-D1C3-4276-8B6F-3AA2A38C4FF0}" type="datetimeFigureOut">
              <a:rPr lang="en-US" smtClean="0"/>
              <a:t>9/11/2012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76220-52FD-4F55-A897-39BB832B8F8D}" type="slidenum">
              <a:rPr lang="en-US" smtClean="0"/>
              <a:t>‹#›</a:t>
            </a:fld>
            <a:endParaRPr lang="en-US"/>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C19EE998-D1C3-4276-8B6F-3AA2A38C4FF0}" type="datetimeFigureOut">
              <a:rPr lang="en-US" smtClean="0"/>
              <a:t>9/11/2012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76220-52FD-4F55-A897-39BB832B8F8D}" type="slidenum">
              <a:rPr lang="en-US" smtClean="0"/>
              <a:t>‹#›</a:t>
            </a:fld>
            <a:endParaRPr lang="en-US"/>
          </a:p>
        </p:txBody>
      </p:sp>
      <p:sp>
        <p:nvSpPr>
          <p:cNvPr id="21" name="Title Placeholder 1"/>
          <p:cNvSpPr>
            <a:spLocks noGrp="1"/>
          </p:cNvSpPr>
          <p:nvPr>
            <p:ph type="title"/>
          </p:nvPr>
        </p:nvSpPr>
        <p:spPr>
          <a:xfrm>
            <a:off x="276224" y="228600"/>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6225" y="6429375"/>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C19EE998-D1C3-4276-8B6F-3AA2A38C4FF0}" type="datetimeFigureOut">
              <a:rPr lang="en-US" smtClean="0"/>
              <a:t>9/11/2012</a:t>
            </a:fld>
            <a:endParaRPr lang="en-US"/>
          </a:p>
        </p:txBody>
      </p:sp>
      <p:sp>
        <p:nvSpPr>
          <p:cNvPr id="5" name="Footer Placeholder 4"/>
          <p:cNvSpPr>
            <a:spLocks noGrp="1"/>
          </p:cNvSpPr>
          <p:nvPr>
            <p:ph type="ftr" sz="quarter" idx="3"/>
          </p:nvPr>
        </p:nvSpPr>
        <p:spPr>
          <a:xfrm>
            <a:off x="3743324" y="6429375"/>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en-US"/>
          </a:p>
        </p:txBody>
      </p:sp>
      <p:sp>
        <p:nvSpPr>
          <p:cNvPr id="6" name="Slide Number Placeholder 5"/>
          <p:cNvSpPr>
            <a:spLocks noGrp="1"/>
          </p:cNvSpPr>
          <p:nvPr>
            <p:ph type="sldNum" sz="quarter" idx="4"/>
          </p:nvPr>
        </p:nvSpPr>
        <p:spPr>
          <a:xfrm>
            <a:off x="7991475" y="6429375"/>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20576220-52FD-4F55-A897-39BB832B8F8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39896" y="1505712"/>
            <a:ext cx="5120640" cy="2304288"/>
          </a:xfrm>
        </p:spPr>
        <p:txBody>
          <a:bodyPr/>
          <a:lstStyle/>
          <a:p>
            <a:r>
              <a:rPr lang="en-US" dirty="0" smtClean="0"/>
              <a:t>Simply church</a:t>
            </a:r>
            <a:endParaRPr lang="en-US" dirty="0"/>
          </a:p>
        </p:txBody>
      </p:sp>
    </p:spTree>
    <p:extLst>
      <p:ext uri="{BB962C8B-B14F-4D97-AF65-F5344CB8AC3E}">
        <p14:creationId xmlns:p14="http://schemas.microsoft.com/office/powerpoint/2010/main" val="2664134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36320" y="685800"/>
            <a:ext cx="7117080" cy="5562600"/>
          </a:xfrm>
        </p:spPr>
        <p:txBody>
          <a:bodyPr>
            <a:normAutofit/>
          </a:bodyPr>
          <a:lstStyle/>
          <a:p>
            <a:pPr marL="0" indent="0" algn="ctr">
              <a:spcAft>
                <a:spcPts val="1800"/>
              </a:spcAft>
              <a:buNone/>
            </a:pPr>
            <a:r>
              <a:rPr lang="en-US" sz="3600" u="sng" dirty="0" smtClean="0"/>
              <a:t>Paul &amp; Women</a:t>
            </a:r>
          </a:p>
          <a:p>
            <a:pPr marL="292100" lvl="2" indent="-290513">
              <a:lnSpc>
                <a:spcPts val="3000"/>
              </a:lnSpc>
            </a:pPr>
            <a:r>
              <a:rPr lang="en-US" sz="2500" dirty="0" smtClean="0"/>
              <a:t>Ten women in Romans 16</a:t>
            </a:r>
          </a:p>
          <a:p>
            <a:pPr marL="827722" lvl="5" indent="-290513">
              <a:lnSpc>
                <a:spcPts val="3000"/>
              </a:lnSpc>
            </a:pPr>
            <a:r>
              <a:rPr lang="en-US" sz="2100" b="1" dirty="0" smtClean="0"/>
              <a:t>Phoebe</a:t>
            </a:r>
            <a:r>
              <a:rPr lang="en-US" sz="2100" dirty="0" smtClean="0"/>
              <a:t> – servant of the church</a:t>
            </a:r>
          </a:p>
          <a:p>
            <a:pPr marL="827722" lvl="5" indent="-290513">
              <a:lnSpc>
                <a:spcPts val="3000"/>
              </a:lnSpc>
            </a:pPr>
            <a:r>
              <a:rPr lang="en-US" sz="2100" b="1" dirty="0" err="1" smtClean="0"/>
              <a:t>Prisca</a:t>
            </a:r>
            <a:r>
              <a:rPr lang="en-US" sz="2100" dirty="0" smtClean="0"/>
              <a:t> – risked her life</a:t>
            </a:r>
          </a:p>
          <a:p>
            <a:pPr marL="827722" lvl="5" indent="-290513">
              <a:lnSpc>
                <a:spcPts val="3000"/>
              </a:lnSpc>
            </a:pPr>
            <a:r>
              <a:rPr lang="en-US" sz="2100" b="1" dirty="0" smtClean="0"/>
              <a:t>Mary</a:t>
            </a:r>
            <a:r>
              <a:rPr lang="en-US" sz="2100" dirty="0" smtClean="0"/>
              <a:t> – worked hard</a:t>
            </a:r>
          </a:p>
          <a:p>
            <a:pPr marL="827722" lvl="5" indent="-290513">
              <a:lnSpc>
                <a:spcPts val="3000"/>
              </a:lnSpc>
            </a:pPr>
            <a:r>
              <a:rPr lang="en-US" sz="2100" b="1" dirty="0" err="1" smtClean="0"/>
              <a:t>Junia</a:t>
            </a:r>
            <a:r>
              <a:rPr lang="en-US" sz="2100" dirty="0" smtClean="0"/>
              <a:t> – well known among the apostles</a:t>
            </a:r>
          </a:p>
          <a:p>
            <a:pPr marL="827722" lvl="5" indent="-290513">
              <a:lnSpc>
                <a:spcPts val="3000"/>
              </a:lnSpc>
            </a:pPr>
            <a:r>
              <a:rPr lang="en-US" sz="2100" b="1" dirty="0" err="1" smtClean="0"/>
              <a:t>Tryphaena</a:t>
            </a:r>
            <a:r>
              <a:rPr lang="en-US" sz="2100" b="1" dirty="0" smtClean="0"/>
              <a:t> &amp; </a:t>
            </a:r>
            <a:r>
              <a:rPr lang="en-US" sz="2100" b="1" dirty="0" err="1" smtClean="0"/>
              <a:t>Tryphosa</a:t>
            </a:r>
            <a:r>
              <a:rPr lang="en-US" sz="2100" b="1" dirty="0" smtClean="0"/>
              <a:t> </a:t>
            </a:r>
            <a:r>
              <a:rPr lang="en-US" sz="2100" dirty="0" smtClean="0"/>
              <a:t>– workers in the Lord</a:t>
            </a:r>
          </a:p>
          <a:p>
            <a:pPr marL="827722" lvl="5" indent="-290513">
              <a:lnSpc>
                <a:spcPts val="3000"/>
              </a:lnSpc>
            </a:pPr>
            <a:r>
              <a:rPr lang="en-US" sz="2100" b="1" dirty="0" err="1" smtClean="0"/>
              <a:t>Persis</a:t>
            </a:r>
            <a:r>
              <a:rPr lang="en-US" sz="2100" dirty="0" smtClean="0"/>
              <a:t> – the beloved, worked hard in the Lord</a:t>
            </a:r>
          </a:p>
          <a:p>
            <a:pPr marL="827722" lvl="5" indent="-290513">
              <a:lnSpc>
                <a:spcPts val="3000"/>
              </a:lnSpc>
            </a:pPr>
            <a:r>
              <a:rPr lang="en-US" sz="2100" b="1" dirty="0" smtClean="0"/>
              <a:t>Rufus’ mother </a:t>
            </a:r>
            <a:r>
              <a:rPr lang="en-US" sz="2100" dirty="0" smtClean="0"/>
              <a:t>– Paul claimed as his own mother</a:t>
            </a:r>
          </a:p>
          <a:p>
            <a:pPr marL="827722" lvl="5" indent="-290513">
              <a:lnSpc>
                <a:spcPts val="3000"/>
              </a:lnSpc>
            </a:pPr>
            <a:r>
              <a:rPr lang="en-US" sz="2100" b="1" dirty="0" smtClean="0"/>
              <a:t>Julia</a:t>
            </a:r>
          </a:p>
          <a:p>
            <a:pPr marL="827722" lvl="5" indent="-290513">
              <a:lnSpc>
                <a:spcPts val="3000"/>
              </a:lnSpc>
            </a:pPr>
            <a:r>
              <a:rPr lang="en-US" sz="2100" b="1" dirty="0" err="1" smtClean="0"/>
              <a:t>Nereus</a:t>
            </a:r>
            <a:r>
              <a:rPr lang="en-US" sz="2100" b="1" dirty="0" smtClean="0"/>
              <a:t>’ sister</a:t>
            </a:r>
          </a:p>
        </p:txBody>
      </p:sp>
    </p:spTree>
    <p:extLst>
      <p:ext uri="{BB962C8B-B14F-4D97-AF65-F5344CB8AC3E}">
        <p14:creationId xmlns:p14="http://schemas.microsoft.com/office/powerpoint/2010/main" val="264159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36320" y="685800"/>
            <a:ext cx="7117080" cy="5562600"/>
          </a:xfrm>
        </p:spPr>
        <p:txBody>
          <a:bodyPr>
            <a:normAutofit/>
          </a:bodyPr>
          <a:lstStyle/>
          <a:p>
            <a:pPr marL="0" indent="0" algn="ctr">
              <a:spcAft>
                <a:spcPts val="1800"/>
              </a:spcAft>
              <a:buNone/>
            </a:pPr>
            <a:r>
              <a:rPr lang="en-US" sz="3600" u="sng" dirty="0" smtClean="0"/>
              <a:t>Paul &amp; Women</a:t>
            </a:r>
          </a:p>
          <a:p>
            <a:pPr marL="292100" lvl="2" indent="-290513"/>
            <a:r>
              <a:rPr lang="en-US" sz="2500" dirty="0" smtClean="0"/>
              <a:t>Three views of Paul</a:t>
            </a:r>
          </a:p>
          <a:p>
            <a:pPr marL="827722" lvl="5" indent="-290513"/>
            <a:endParaRPr lang="en-US" sz="400" b="1" dirty="0" smtClean="0"/>
          </a:p>
          <a:p>
            <a:pPr marL="827722" lvl="5" indent="-290513"/>
            <a:r>
              <a:rPr lang="en-US" sz="2100" b="1" dirty="0" smtClean="0"/>
              <a:t>The Pharisee </a:t>
            </a:r>
            <a:r>
              <a:rPr lang="en-US" sz="2100" dirty="0" smtClean="0"/>
              <a:t>– he followed the patriarchal pattern of ancient Jewish law</a:t>
            </a:r>
          </a:p>
          <a:p>
            <a:pPr marL="827722" lvl="5" indent="-290513"/>
            <a:endParaRPr lang="en-US" sz="400" dirty="0" smtClean="0"/>
          </a:p>
          <a:p>
            <a:pPr marL="827722" lvl="5" indent="-290513"/>
            <a:r>
              <a:rPr lang="en-US" sz="2100" b="1" dirty="0"/>
              <a:t>Egalitarian</a:t>
            </a:r>
            <a:r>
              <a:rPr lang="en-US" sz="2100" dirty="0"/>
              <a:t> – he saw no distinction between men and women in </a:t>
            </a:r>
            <a:r>
              <a:rPr lang="en-US" sz="2100" dirty="0" smtClean="0"/>
              <a:t>ministry</a:t>
            </a:r>
          </a:p>
          <a:p>
            <a:pPr marL="827722" lvl="5" indent="-290513"/>
            <a:endParaRPr lang="en-US" sz="400" dirty="0" smtClean="0"/>
          </a:p>
          <a:p>
            <a:pPr marL="827722" lvl="5" indent="-290513"/>
            <a:r>
              <a:rPr lang="en-US" sz="2100" b="1" dirty="0" err="1" smtClean="0"/>
              <a:t>Complementarian</a:t>
            </a:r>
            <a:r>
              <a:rPr lang="en-US" sz="2100" dirty="0" smtClean="0"/>
              <a:t> – he felt that men and women were equal but had distinct complementary roles</a:t>
            </a:r>
          </a:p>
        </p:txBody>
      </p:sp>
    </p:spTree>
    <p:extLst>
      <p:ext uri="{BB962C8B-B14F-4D97-AF65-F5344CB8AC3E}">
        <p14:creationId xmlns:p14="http://schemas.microsoft.com/office/powerpoint/2010/main" val="248004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4400" y="685800"/>
            <a:ext cx="7193280" cy="5791200"/>
          </a:xfrm>
        </p:spPr>
        <p:txBody>
          <a:bodyPr>
            <a:normAutofit/>
          </a:bodyPr>
          <a:lstStyle/>
          <a:p>
            <a:pPr marL="0" indent="0" algn="ctr">
              <a:spcAft>
                <a:spcPts val="1800"/>
              </a:spcAft>
              <a:buNone/>
            </a:pPr>
            <a:r>
              <a:rPr lang="en-US" sz="3200" u="sng" dirty="0" smtClean="0"/>
              <a:t>Principles Behind the Practice</a:t>
            </a:r>
          </a:p>
          <a:p>
            <a:pPr marL="292100" lvl="2" indent="-290513">
              <a:lnSpc>
                <a:spcPts val="3200"/>
              </a:lnSpc>
            </a:pPr>
            <a:r>
              <a:rPr lang="en-US" sz="2400" dirty="0" smtClean="0"/>
              <a:t>Headship is universal</a:t>
            </a:r>
            <a:endParaRPr lang="en-US" sz="2400" dirty="0" smtClean="0"/>
          </a:p>
          <a:p>
            <a:pPr marL="292100" lvl="2" indent="-290513">
              <a:lnSpc>
                <a:spcPts val="3200"/>
              </a:lnSpc>
            </a:pPr>
            <a:r>
              <a:rPr lang="en-US" sz="2400" dirty="0" smtClean="0"/>
              <a:t>Headship and submission are necessary whenever there is plurality in order to have unity</a:t>
            </a:r>
            <a:endParaRPr lang="en-US" sz="2400" dirty="0" smtClean="0"/>
          </a:p>
          <a:p>
            <a:pPr marL="292100" lvl="2" indent="-290513">
              <a:lnSpc>
                <a:spcPts val="3200"/>
              </a:lnSpc>
            </a:pPr>
            <a:r>
              <a:rPr lang="en-US" sz="2400" dirty="0" smtClean="0"/>
              <a:t>Headship not assigned on basis of </a:t>
            </a:r>
            <a:r>
              <a:rPr lang="en-US" sz="2400" dirty="0" smtClean="0"/>
              <a:t>worth</a:t>
            </a:r>
          </a:p>
          <a:p>
            <a:pPr marL="292100" lvl="2" indent="-290513">
              <a:lnSpc>
                <a:spcPts val="3200"/>
              </a:lnSpc>
            </a:pPr>
            <a:r>
              <a:rPr lang="en-US" sz="2400" dirty="0" smtClean="0"/>
              <a:t>Headship in church a reflection of headship in heaven</a:t>
            </a:r>
            <a:endParaRPr lang="en-US" sz="2400" dirty="0" smtClean="0"/>
          </a:p>
          <a:p>
            <a:pPr marL="292100" lvl="2" indent="-290513">
              <a:lnSpc>
                <a:spcPts val="3200"/>
              </a:lnSpc>
            </a:pPr>
            <a:r>
              <a:rPr lang="en-US" sz="2400" dirty="0" smtClean="0"/>
              <a:t>Glory found in submission, not </a:t>
            </a:r>
            <a:r>
              <a:rPr lang="en-US" sz="2400" dirty="0" smtClean="0"/>
              <a:t>self-exaltation</a:t>
            </a:r>
            <a:endParaRPr lang="en-US" sz="2400" dirty="0" smtClean="0"/>
          </a:p>
        </p:txBody>
      </p:sp>
    </p:spTree>
    <p:extLst>
      <p:ext uri="{BB962C8B-B14F-4D97-AF65-F5344CB8AC3E}">
        <p14:creationId xmlns:p14="http://schemas.microsoft.com/office/powerpoint/2010/main" val="2228193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4400" y="685800"/>
            <a:ext cx="7193280" cy="5791200"/>
          </a:xfrm>
        </p:spPr>
        <p:txBody>
          <a:bodyPr>
            <a:normAutofit/>
          </a:bodyPr>
          <a:lstStyle/>
          <a:p>
            <a:pPr marL="0" indent="0" algn="ctr">
              <a:spcAft>
                <a:spcPts val="1800"/>
              </a:spcAft>
              <a:buNone/>
            </a:pPr>
            <a:r>
              <a:rPr lang="en-US" sz="3200" u="sng" dirty="0" smtClean="0"/>
              <a:t>What is a Woman’s Role?</a:t>
            </a:r>
          </a:p>
          <a:p>
            <a:pPr marL="292100" lvl="2" indent="-290513"/>
            <a:r>
              <a:rPr lang="en-US" sz="2200" dirty="0" smtClean="0"/>
              <a:t>Then God said, “Let us make man in our image, after our likeness. And let </a:t>
            </a:r>
            <a:r>
              <a:rPr lang="en-US" sz="2200" b="1" u="sng" dirty="0" smtClean="0"/>
              <a:t>them</a:t>
            </a:r>
            <a:r>
              <a:rPr lang="en-US" sz="2200" dirty="0" smtClean="0"/>
              <a:t> have dominion over the fish of the sea and over the birds of the heavens…” Genesis 1:26</a:t>
            </a:r>
          </a:p>
          <a:p>
            <a:pPr marL="292100" lvl="2" indent="-290513"/>
            <a:endParaRPr lang="en-US" sz="400" dirty="0" smtClean="0"/>
          </a:p>
          <a:p>
            <a:pPr marL="292100" lvl="2" indent="-290513"/>
            <a:r>
              <a:rPr lang="en-US" sz="2200" dirty="0" smtClean="0"/>
              <a:t>Then the LORD God said, “It is not good that the man should be alone; I will make him a </a:t>
            </a:r>
            <a:r>
              <a:rPr lang="en-US" sz="2200" b="1" u="sng" dirty="0" smtClean="0"/>
              <a:t>helper</a:t>
            </a:r>
            <a:r>
              <a:rPr lang="en-US" sz="2200" dirty="0" smtClean="0"/>
              <a:t> fit for him.” Genesis 2:18</a:t>
            </a:r>
          </a:p>
          <a:p>
            <a:pPr marL="292100" lvl="2" indent="-290513"/>
            <a:endParaRPr lang="en-US" sz="400" dirty="0" smtClean="0"/>
          </a:p>
          <a:p>
            <a:pPr marL="292100" lvl="2" indent="-290513"/>
            <a:r>
              <a:rPr lang="en-US" sz="2200" dirty="0" smtClean="0"/>
              <a:t>Therefore a man shall leave his father and mother and hold fast to his wife, and they shall become </a:t>
            </a:r>
            <a:r>
              <a:rPr lang="en-US" sz="2200" b="1" u="sng" dirty="0" smtClean="0"/>
              <a:t>one</a:t>
            </a:r>
            <a:r>
              <a:rPr lang="en-US" sz="2200" dirty="0" smtClean="0"/>
              <a:t> </a:t>
            </a:r>
            <a:r>
              <a:rPr lang="en-US" sz="2200" b="1" u="sng" dirty="0" smtClean="0"/>
              <a:t>flesh</a:t>
            </a:r>
            <a:r>
              <a:rPr lang="en-US" sz="2200" dirty="0" smtClean="0"/>
              <a:t>. And the man and his wife were both naked and were not ashamed. Genesis 2:24-25</a:t>
            </a:r>
          </a:p>
        </p:txBody>
      </p:sp>
    </p:spTree>
    <p:extLst>
      <p:ext uri="{BB962C8B-B14F-4D97-AF65-F5344CB8AC3E}">
        <p14:creationId xmlns:p14="http://schemas.microsoft.com/office/powerpoint/2010/main" val="2096188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4400" y="685800"/>
            <a:ext cx="7193280" cy="5791200"/>
          </a:xfrm>
        </p:spPr>
        <p:txBody>
          <a:bodyPr>
            <a:normAutofit/>
          </a:bodyPr>
          <a:lstStyle/>
          <a:p>
            <a:pPr marL="0" indent="0" algn="ctr">
              <a:spcAft>
                <a:spcPts val="1800"/>
              </a:spcAft>
              <a:buNone/>
            </a:pPr>
            <a:r>
              <a:rPr lang="en-US" sz="3200" u="sng" dirty="0" smtClean="0"/>
              <a:t>What is a Woman’s Role?</a:t>
            </a:r>
          </a:p>
          <a:p>
            <a:pPr marL="292100" lvl="2" indent="-290513"/>
            <a:r>
              <a:rPr lang="en-US" sz="2200" dirty="0"/>
              <a:t>Therefore an overseer must be… the husband of one wife… 1 Timothy 3:2 (also v 11</a:t>
            </a:r>
            <a:r>
              <a:rPr lang="en-US" sz="2200" dirty="0" smtClean="0"/>
              <a:t>)</a:t>
            </a:r>
          </a:p>
          <a:p>
            <a:pPr marL="292100" lvl="2" indent="-290513"/>
            <a:endParaRPr lang="en-US" sz="400" dirty="0"/>
          </a:p>
          <a:p>
            <a:pPr marL="292100" lvl="2" indent="-290513"/>
            <a:r>
              <a:rPr lang="en-US" sz="2200" dirty="0" smtClean="0"/>
              <a:t>So I would have the younger widows marry, bear children, manage their households, and give the adversary no occasion for slander. 1 Timothy 5:14</a:t>
            </a:r>
          </a:p>
          <a:p>
            <a:pPr marL="292100" lvl="2" indent="-290513"/>
            <a:endParaRPr lang="en-US" sz="400" dirty="0" smtClean="0"/>
          </a:p>
          <a:p>
            <a:pPr marL="292100" lvl="2" indent="-290513"/>
            <a:r>
              <a:rPr lang="en-US" sz="2200" dirty="0" smtClean="0"/>
              <a:t>…so train the young women to love their husbands and children, to be self-controlled, pure, working at home, kind, and submissive to their own husbands, that the word of God may not be reviled. Titus 2:4-5</a:t>
            </a:r>
          </a:p>
          <a:p>
            <a:pPr marL="292100" lvl="2" indent="-290513"/>
            <a:endParaRPr lang="en-US" sz="2500" dirty="0" smtClean="0"/>
          </a:p>
        </p:txBody>
      </p:sp>
    </p:spTree>
    <p:extLst>
      <p:ext uri="{BB962C8B-B14F-4D97-AF65-F5344CB8AC3E}">
        <p14:creationId xmlns:p14="http://schemas.microsoft.com/office/powerpoint/2010/main" val="30400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4400" y="685800"/>
            <a:ext cx="7193280" cy="5715000"/>
          </a:xfrm>
        </p:spPr>
        <p:txBody>
          <a:bodyPr>
            <a:normAutofit/>
          </a:bodyPr>
          <a:lstStyle/>
          <a:p>
            <a:pPr marL="0" indent="0" algn="ctr">
              <a:spcAft>
                <a:spcPts val="1800"/>
              </a:spcAft>
              <a:buNone/>
            </a:pPr>
            <a:r>
              <a:rPr lang="en-US" sz="3200" u="sng" dirty="0" smtClean="0"/>
              <a:t>What is a Woman’s Role?</a:t>
            </a:r>
          </a:p>
          <a:p>
            <a:pPr marL="292100" lvl="2" indent="-290513"/>
            <a:r>
              <a:rPr lang="en-US" sz="2200" dirty="0" smtClean="0"/>
              <a:t>…having a reputation for good works: if she has brought up children, has shown hospitality, has washed the feet of the saints, has cared for the afflicted, and has devoted herself to every good work. 1 Timothy 5:10</a:t>
            </a:r>
          </a:p>
          <a:p>
            <a:pPr marL="292100" lvl="2" indent="-290513"/>
            <a:endParaRPr lang="en-US" sz="400" dirty="0" smtClean="0"/>
          </a:p>
          <a:p>
            <a:pPr marL="292100" lvl="2" indent="-290513"/>
            <a:r>
              <a:rPr lang="en-US" sz="2200" dirty="0" smtClean="0"/>
              <a:t>All the widows stood beside him weeping and showing tunics and other garments that </a:t>
            </a:r>
            <a:r>
              <a:rPr lang="en-US" sz="2200" dirty="0" err="1" smtClean="0"/>
              <a:t>Dorcas</a:t>
            </a:r>
            <a:r>
              <a:rPr lang="en-US" sz="2200" dirty="0" smtClean="0"/>
              <a:t> made while she was with them. Acts 9:39</a:t>
            </a:r>
          </a:p>
          <a:p>
            <a:pPr marL="292100" lvl="2" indent="-290513"/>
            <a:endParaRPr lang="en-US" sz="400" dirty="0" smtClean="0"/>
          </a:p>
          <a:p>
            <a:pPr marL="292100" lvl="2" indent="-290513"/>
            <a:r>
              <a:rPr lang="en-US" sz="2200" dirty="0" smtClean="0"/>
              <a:t>I entreat </a:t>
            </a:r>
            <a:r>
              <a:rPr lang="en-US" sz="2200" dirty="0" err="1" smtClean="0"/>
              <a:t>Euodia</a:t>
            </a:r>
            <a:r>
              <a:rPr lang="en-US" sz="2200" dirty="0" smtClean="0"/>
              <a:t> and I entreat </a:t>
            </a:r>
            <a:r>
              <a:rPr lang="en-US" sz="2200" dirty="0" err="1" smtClean="0"/>
              <a:t>Syntyche</a:t>
            </a:r>
            <a:r>
              <a:rPr lang="en-US" sz="2200" dirty="0" smtClean="0"/>
              <a:t> to agree in the Lord. Yes, I ask you also, true companion, help these women, who have labored side by side with me in the gospel… Philippians 4:2-3</a:t>
            </a:r>
          </a:p>
          <a:p>
            <a:pPr marL="292100" lvl="2" indent="-290513"/>
            <a:endParaRPr lang="en-US" sz="2500" dirty="0" smtClean="0"/>
          </a:p>
        </p:txBody>
      </p:sp>
    </p:spTree>
    <p:extLst>
      <p:ext uri="{BB962C8B-B14F-4D97-AF65-F5344CB8AC3E}">
        <p14:creationId xmlns:p14="http://schemas.microsoft.com/office/powerpoint/2010/main" val="141586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4400" y="685800"/>
            <a:ext cx="7193280" cy="5791200"/>
          </a:xfrm>
        </p:spPr>
        <p:txBody>
          <a:bodyPr>
            <a:normAutofit/>
          </a:bodyPr>
          <a:lstStyle/>
          <a:p>
            <a:pPr marL="1587" lvl="2" indent="0">
              <a:buNone/>
            </a:pPr>
            <a:endParaRPr lang="en-US" sz="3200" b="1" dirty="0" smtClean="0"/>
          </a:p>
          <a:p>
            <a:pPr marL="1587" lvl="2" indent="0">
              <a:buNone/>
            </a:pPr>
            <a:endParaRPr lang="en-US" sz="3200" b="1" dirty="0" smtClean="0"/>
          </a:p>
          <a:p>
            <a:pPr marL="1587" lvl="2" indent="0">
              <a:buNone/>
            </a:pPr>
            <a:endParaRPr lang="en-US" sz="3200" b="1" dirty="0"/>
          </a:p>
          <a:p>
            <a:pPr marL="1587" lvl="2" indent="0">
              <a:buNone/>
            </a:pPr>
            <a:r>
              <a:rPr lang="en-US" sz="2400" b="1" dirty="0" smtClean="0"/>
              <a:t>Married women:  </a:t>
            </a:r>
          </a:p>
          <a:p>
            <a:pPr marL="1587" lvl="2" indent="0">
              <a:buNone/>
            </a:pPr>
            <a:r>
              <a:rPr lang="en-US" sz="2400" dirty="0" smtClean="0"/>
              <a:t>Complement husband’s role in church</a:t>
            </a:r>
          </a:p>
          <a:p>
            <a:pPr marL="1587" lvl="2" indent="0">
              <a:buNone/>
            </a:pPr>
            <a:endParaRPr lang="en-US" sz="2400" b="1" dirty="0" smtClean="0"/>
          </a:p>
          <a:p>
            <a:pPr marL="1587" lvl="2" indent="0">
              <a:buNone/>
            </a:pPr>
            <a:r>
              <a:rPr lang="en-US" sz="2400" b="1" dirty="0" smtClean="0"/>
              <a:t>Unmarried women:</a:t>
            </a:r>
            <a:r>
              <a:rPr lang="en-US" sz="2400" b="1" dirty="0"/>
              <a:t> </a:t>
            </a:r>
            <a:r>
              <a:rPr lang="en-US" sz="2400" b="1" dirty="0" smtClean="0"/>
              <a:t> </a:t>
            </a:r>
          </a:p>
          <a:p>
            <a:pPr marL="1587" lvl="2" indent="0">
              <a:buNone/>
            </a:pPr>
            <a:r>
              <a:rPr lang="en-US" sz="2400" dirty="0" smtClean="0"/>
              <a:t>Exercise influence in a position of submission</a:t>
            </a:r>
            <a:r>
              <a:rPr lang="en-US" sz="2500" dirty="0" smtClean="0"/>
              <a:t> </a:t>
            </a:r>
            <a:endParaRPr lang="en-US" sz="2400" dirty="0" smtClean="0"/>
          </a:p>
        </p:txBody>
      </p:sp>
    </p:spTree>
    <p:extLst>
      <p:ext uri="{BB962C8B-B14F-4D97-AF65-F5344CB8AC3E}">
        <p14:creationId xmlns:p14="http://schemas.microsoft.com/office/powerpoint/2010/main" val="2433022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idx="1"/>
          </p:nvPr>
        </p:nvSpPr>
        <p:spPr>
          <a:xfrm>
            <a:off x="3743324" y="2790825"/>
            <a:ext cx="5120640" cy="1781175"/>
          </a:xfrm>
        </p:spPr>
        <p:txBody>
          <a:bodyPr>
            <a:normAutofit/>
          </a:bodyPr>
          <a:lstStyle/>
          <a:p>
            <a:r>
              <a:rPr lang="en-US" dirty="0"/>
              <a:t>R</a:t>
            </a:r>
            <a:r>
              <a:rPr lang="en-US" dirty="0" smtClean="0"/>
              <a:t>emove the varnish of human tradition to uncover the original New Testament church.</a:t>
            </a:r>
            <a:endParaRPr lang="en-US" dirty="0"/>
          </a:p>
        </p:txBody>
      </p:sp>
      <p:sp>
        <p:nvSpPr>
          <p:cNvPr id="2" name="Title 1"/>
          <p:cNvSpPr>
            <a:spLocks noGrp="1"/>
          </p:cNvSpPr>
          <p:nvPr>
            <p:ph type="title"/>
          </p:nvPr>
        </p:nvSpPr>
        <p:spPr>
          <a:xfrm>
            <a:off x="3733800" y="2133600"/>
            <a:ext cx="5129543" cy="762001"/>
          </a:xfrm>
        </p:spPr>
        <p:txBody>
          <a:bodyPr>
            <a:normAutofit/>
          </a:bodyPr>
          <a:lstStyle/>
          <a:p>
            <a:r>
              <a:rPr lang="en-US" dirty="0" smtClean="0"/>
              <a:t>goal</a:t>
            </a:r>
            <a:endParaRPr lang="en-US" dirty="0"/>
          </a:p>
        </p:txBody>
      </p:sp>
    </p:spTree>
    <p:extLst>
      <p:ext uri="{BB962C8B-B14F-4D97-AF65-F5344CB8AC3E}">
        <p14:creationId xmlns:p14="http://schemas.microsoft.com/office/powerpoint/2010/main" val="3570350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36320" y="1905000"/>
            <a:ext cx="7117080" cy="4419600"/>
          </a:xfrm>
        </p:spPr>
        <p:txBody>
          <a:bodyPr/>
          <a:lstStyle/>
          <a:p>
            <a:pPr marL="341313" lvl="2" indent="-338138">
              <a:spcBef>
                <a:spcPts val="1200"/>
              </a:spcBef>
            </a:pPr>
            <a:r>
              <a:rPr lang="en-US" sz="2400" dirty="0" smtClean="0"/>
              <a:t>Authority in religion</a:t>
            </a:r>
          </a:p>
          <a:p>
            <a:pPr marL="341313" lvl="2" indent="-338138">
              <a:spcBef>
                <a:spcPts val="1200"/>
              </a:spcBef>
            </a:pPr>
            <a:r>
              <a:rPr lang="en-US" sz="2400" dirty="0" smtClean="0"/>
              <a:t>Descriptions of the church</a:t>
            </a:r>
          </a:p>
          <a:p>
            <a:pPr marL="341313" lvl="2" indent="-338138">
              <a:spcBef>
                <a:spcPts val="1200"/>
              </a:spcBef>
            </a:pPr>
            <a:r>
              <a:rPr lang="en-US" sz="2400" dirty="0" smtClean="0"/>
              <a:t>New Testament assemblies</a:t>
            </a:r>
          </a:p>
          <a:p>
            <a:pPr marL="341313" lvl="2" indent="-338138">
              <a:spcBef>
                <a:spcPts val="1200"/>
              </a:spcBef>
            </a:pPr>
            <a:r>
              <a:rPr lang="en-US" sz="2400" dirty="0" smtClean="0"/>
              <a:t>Local church organization</a:t>
            </a:r>
          </a:p>
          <a:p>
            <a:pPr marL="341313" lvl="2" indent="-338138">
              <a:spcBef>
                <a:spcPts val="1200"/>
              </a:spcBef>
            </a:pPr>
            <a:r>
              <a:rPr lang="en-US" sz="2400" dirty="0" smtClean="0"/>
              <a:t>Role of women</a:t>
            </a:r>
          </a:p>
          <a:p>
            <a:pPr marL="341313" lvl="2" indent="-338138">
              <a:spcBef>
                <a:spcPts val="1200"/>
              </a:spcBef>
            </a:pPr>
            <a:r>
              <a:rPr lang="en-US" sz="2400" dirty="0" smtClean="0"/>
              <a:t>Mission/work of the church</a:t>
            </a:r>
          </a:p>
        </p:txBody>
      </p:sp>
    </p:spTree>
    <p:extLst>
      <p:ext uri="{BB962C8B-B14F-4D97-AF65-F5344CB8AC3E}">
        <p14:creationId xmlns:p14="http://schemas.microsoft.com/office/powerpoint/2010/main" val="32999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The Role of Women</a:t>
            </a:r>
            <a:endParaRPr lang="en-US" dirty="0"/>
          </a:p>
        </p:txBody>
      </p:sp>
      <p:sp>
        <p:nvSpPr>
          <p:cNvPr id="3" name="Title 2"/>
          <p:cNvSpPr>
            <a:spLocks noGrp="1"/>
          </p:cNvSpPr>
          <p:nvPr>
            <p:ph type="title"/>
          </p:nvPr>
        </p:nvSpPr>
        <p:spPr/>
        <p:txBody>
          <a:bodyPr/>
          <a:lstStyle/>
          <a:p>
            <a:r>
              <a:rPr lang="en-US" dirty="0" smtClean="0"/>
              <a:t>Simply church	</a:t>
            </a:r>
            <a:endParaRPr lang="en-US" dirty="0"/>
          </a:p>
        </p:txBody>
      </p:sp>
    </p:spTree>
    <p:extLst>
      <p:ext uri="{BB962C8B-B14F-4D97-AF65-F5344CB8AC3E}">
        <p14:creationId xmlns:p14="http://schemas.microsoft.com/office/powerpoint/2010/main" val="3966010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36320" y="685800"/>
            <a:ext cx="7117080" cy="5562600"/>
          </a:xfrm>
        </p:spPr>
        <p:txBody>
          <a:bodyPr>
            <a:normAutofit/>
          </a:bodyPr>
          <a:lstStyle/>
          <a:p>
            <a:pPr marL="0" indent="0" algn="ctr">
              <a:spcAft>
                <a:spcPts val="1800"/>
              </a:spcAft>
              <a:buNone/>
            </a:pPr>
            <a:r>
              <a:rPr lang="en-US" sz="3600" u="sng" dirty="0" smtClean="0"/>
              <a:t>View of Women in 1</a:t>
            </a:r>
            <a:r>
              <a:rPr lang="en-US" sz="3600" u="sng" baseline="30000" dirty="0" smtClean="0"/>
              <a:t>st</a:t>
            </a:r>
            <a:r>
              <a:rPr lang="en-US" sz="3600" u="sng" dirty="0" smtClean="0"/>
              <a:t> Century</a:t>
            </a:r>
          </a:p>
          <a:p>
            <a:pPr marL="0" lvl="2" indent="0">
              <a:buNone/>
            </a:pPr>
            <a:endParaRPr lang="en-US" sz="400" dirty="0" smtClean="0"/>
          </a:p>
          <a:p>
            <a:pPr marL="0" lvl="2" indent="0">
              <a:buNone/>
            </a:pPr>
            <a:r>
              <a:rPr lang="en-US" sz="2600" dirty="0" smtClean="0"/>
              <a:t>“Woman may be said to be inferior to man.”</a:t>
            </a:r>
          </a:p>
          <a:p>
            <a:pPr marL="0" indent="0">
              <a:spcBef>
                <a:spcPts val="1800"/>
              </a:spcBef>
              <a:buNone/>
            </a:pPr>
            <a:r>
              <a:rPr lang="en-US" dirty="0" smtClean="0"/>
              <a:t>Aristotle</a:t>
            </a:r>
            <a:endParaRPr lang="en-US" i="1" dirty="0"/>
          </a:p>
        </p:txBody>
      </p:sp>
    </p:spTree>
    <p:extLst>
      <p:ext uri="{BB962C8B-B14F-4D97-AF65-F5344CB8AC3E}">
        <p14:creationId xmlns:p14="http://schemas.microsoft.com/office/powerpoint/2010/main" val="3039120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36320" y="685800"/>
            <a:ext cx="7117080" cy="5562600"/>
          </a:xfrm>
        </p:spPr>
        <p:txBody>
          <a:bodyPr>
            <a:normAutofit/>
          </a:bodyPr>
          <a:lstStyle/>
          <a:p>
            <a:pPr marL="0" indent="0" algn="ctr">
              <a:spcAft>
                <a:spcPts val="1800"/>
              </a:spcAft>
              <a:buNone/>
            </a:pPr>
            <a:r>
              <a:rPr lang="en-US" sz="3600" u="sng" dirty="0" smtClean="0"/>
              <a:t>View of Women in 1</a:t>
            </a:r>
            <a:r>
              <a:rPr lang="en-US" sz="3600" u="sng" baseline="30000" dirty="0" smtClean="0"/>
              <a:t>st</a:t>
            </a:r>
            <a:r>
              <a:rPr lang="en-US" sz="3600" u="sng" dirty="0" smtClean="0"/>
              <a:t> Century</a:t>
            </a:r>
          </a:p>
          <a:p>
            <a:pPr marL="0" lvl="2" indent="0">
              <a:buNone/>
            </a:pPr>
            <a:endParaRPr lang="en-US" sz="400" dirty="0" smtClean="0"/>
          </a:p>
          <a:p>
            <a:pPr marL="0" lvl="2" indent="0">
              <a:buNone/>
            </a:pPr>
            <a:r>
              <a:rPr lang="en-US" sz="2600" dirty="0" smtClean="0"/>
              <a:t>“</a:t>
            </a:r>
            <a:r>
              <a:rPr lang="en-US" sz="2600" dirty="0"/>
              <a:t>The Jews had a low view of women. In his morning prayer there was a sentence in which a Jewish man gave thanks that God had not made him ‘a Gentile, a slave or a woman.’ In Jewish law a woman was not a person, but a thing. She had no legal rights whatsoever; she was absolutely her husband’s possession to do with as he willed</a:t>
            </a:r>
            <a:r>
              <a:rPr lang="en-US" sz="2600" dirty="0" smtClean="0"/>
              <a:t>”</a:t>
            </a:r>
          </a:p>
          <a:p>
            <a:pPr marL="0" indent="0">
              <a:spcBef>
                <a:spcPts val="1800"/>
              </a:spcBef>
              <a:buNone/>
            </a:pPr>
            <a:r>
              <a:rPr lang="en-US" dirty="0" smtClean="0"/>
              <a:t>William Barclay, </a:t>
            </a:r>
            <a:r>
              <a:rPr lang="en-US" i="1" dirty="0" smtClean="0"/>
              <a:t>The Letters to the Galatians and Ephesians</a:t>
            </a:r>
            <a:r>
              <a:rPr lang="en-US" dirty="0" smtClean="0"/>
              <a:t>, </a:t>
            </a:r>
            <a:r>
              <a:rPr lang="en-US" dirty="0" err="1" smtClean="0"/>
              <a:t>pg</a:t>
            </a:r>
            <a:r>
              <a:rPr lang="en-US" dirty="0" smtClean="0"/>
              <a:t> 168</a:t>
            </a:r>
            <a:endParaRPr lang="en-US" dirty="0"/>
          </a:p>
        </p:txBody>
      </p:sp>
    </p:spTree>
    <p:extLst>
      <p:ext uri="{BB962C8B-B14F-4D97-AF65-F5344CB8AC3E}">
        <p14:creationId xmlns:p14="http://schemas.microsoft.com/office/powerpoint/2010/main" val="1857891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36320" y="685800"/>
            <a:ext cx="7117080" cy="5562600"/>
          </a:xfrm>
        </p:spPr>
        <p:txBody>
          <a:bodyPr>
            <a:normAutofit/>
          </a:bodyPr>
          <a:lstStyle/>
          <a:p>
            <a:pPr marL="0" indent="0" algn="ctr">
              <a:spcAft>
                <a:spcPts val="1800"/>
              </a:spcAft>
              <a:buNone/>
            </a:pPr>
            <a:r>
              <a:rPr lang="en-US" sz="3600" u="sng" dirty="0" smtClean="0"/>
              <a:t>View of Women in 1</a:t>
            </a:r>
            <a:r>
              <a:rPr lang="en-US" sz="3600" u="sng" baseline="30000" dirty="0" smtClean="0"/>
              <a:t>st</a:t>
            </a:r>
            <a:r>
              <a:rPr lang="en-US" sz="3600" u="sng" dirty="0" smtClean="0"/>
              <a:t> Century</a:t>
            </a:r>
          </a:p>
          <a:p>
            <a:pPr marL="0" lvl="2" indent="0">
              <a:buNone/>
            </a:pPr>
            <a:endParaRPr lang="en-US" sz="400" dirty="0" smtClean="0"/>
          </a:p>
          <a:p>
            <a:pPr marL="0" lvl="2" indent="0">
              <a:buNone/>
            </a:pPr>
            <a:r>
              <a:rPr lang="en-US" sz="2600" dirty="0" smtClean="0"/>
              <a:t>“(</a:t>
            </a:r>
            <a:r>
              <a:rPr lang="en-US" sz="2600" dirty="0"/>
              <a:t>Women) received no education, not even teaching in their religious writings, the Torah. One rabbi who lived at that time said, ‘Rather should the words of the Torah be burned than entrusted to a woman. Whoever teaches his daughter the Torah is like one who teaches her lasciviousness.”</a:t>
            </a:r>
            <a:endParaRPr lang="en-US" sz="2600" dirty="0" smtClean="0"/>
          </a:p>
          <a:p>
            <a:pPr marL="0" indent="0">
              <a:spcBef>
                <a:spcPts val="1800"/>
              </a:spcBef>
              <a:buNone/>
            </a:pPr>
            <a:r>
              <a:rPr lang="en-US" dirty="0" smtClean="0"/>
              <a:t>Linda </a:t>
            </a:r>
            <a:r>
              <a:rPr lang="en-US" dirty="0" err="1" smtClean="0"/>
              <a:t>Sellevaag</a:t>
            </a:r>
            <a:r>
              <a:rPr lang="en-US" dirty="0" smtClean="0"/>
              <a:t>, “Jesus and Women,” </a:t>
            </a:r>
            <a:r>
              <a:rPr lang="en-US" i="1" dirty="0" smtClean="0"/>
              <a:t>HIS</a:t>
            </a:r>
            <a:r>
              <a:rPr lang="en-US" dirty="0" smtClean="0"/>
              <a:t>, May ‘73, p. 10</a:t>
            </a:r>
            <a:endParaRPr lang="en-US" i="1" dirty="0"/>
          </a:p>
        </p:txBody>
      </p:sp>
    </p:spTree>
    <p:extLst>
      <p:ext uri="{BB962C8B-B14F-4D97-AF65-F5344CB8AC3E}">
        <p14:creationId xmlns:p14="http://schemas.microsoft.com/office/powerpoint/2010/main" val="2224463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36320" y="685800"/>
            <a:ext cx="7117080" cy="5562600"/>
          </a:xfrm>
        </p:spPr>
        <p:txBody>
          <a:bodyPr>
            <a:normAutofit/>
          </a:bodyPr>
          <a:lstStyle/>
          <a:p>
            <a:pPr marL="0" indent="0" algn="ctr">
              <a:spcAft>
                <a:spcPts val="1800"/>
              </a:spcAft>
              <a:buNone/>
            </a:pPr>
            <a:r>
              <a:rPr lang="en-US" sz="3600" u="sng" dirty="0" smtClean="0"/>
              <a:t>Jesus &amp; Women</a:t>
            </a:r>
          </a:p>
          <a:p>
            <a:pPr marL="292100" lvl="2" indent="-290513">
              <a:lnSpc>
                <a:spcPts val="3500"/>
              </a:lnSpc>
              <a:spcBef>
                <a:spcPts val="1200"/>
              </a:spcBef>
            </a:pPr>
            <a:r>
              <a:rPr lang="en-US" sz="2500" dirty="0" smtClean="0"/>
              <a:t>His closest followers (Mt. 27:55-56)</a:t>
            </a:r>
          </a:p>
          <a:p>
            <a:pPr marL="292100" lvl="2" indent="-290513">
              <a:lnSpc>
                <a:spcPts val="3500"/>
              </a:lnSpc>
              <a:spcBef>
                <a:spcPts val="1200"/>
              </a:spcBef>
            </a:pPr>
            <a:r>
              <a:rPr lang="en-US" sz="2500" dirty="0" smtClean="0"/>
              <a:t>Last to leave the cross (</a:t>
            </a:r>
            <a:r>
              <a:rPr lang="en-US" sz="2500" dirty="0" err="1" smtClean="0"/>
              <a:t>Lk</a:t>
            </a:r>
            <a:r>
              <a:rPr lang="en-US" sz="2500" dirty="0" smtClean="0"/>
              <a:t>. 23:55)</a:t>
            </a:r>
          </a:p>
          <a:p>
            <a:pPr marL="292100" lvl="2" indent="-290513">
              <a:lnSpc>
                <a:spcPts val="3500"/>
              </a:lnSpc>
              <a:spcBef>
                <a:spcPts val="1200"/>
              </a:spcBef>
            </a:pPr>
            <a:r>
              <a:rPr lang="en-US" sz="2500" dirty="0" smtClean="0"/>
              <a:t>First see Him resurrected (</a:t>
            </a:r>
            <a:r>
              <a:rPr lang="en-US" sz="2500" dirty="0" err="1" smtClean="0"/>
              <a:t>Lk</a:t>
            </a:r>
            <a:r>
              <a:rPr lang="en-US" sz="2500" dirty="0" smtClean="0"/>
              <a:t>. 24:1)</a:t>
            </a:r>
          </a:p>
          <a:p>
            <a:pPr marL="292100" lvl="2" indent="-290513">
              <a:lnSpc>
                <a:spcPts val="3500"/>
              </a:lnSpc>
              <a:spcBef>
                <a:spcPts val="1200"/>
              </a:spcBef>
            </a:pPr>
            <a:r>
              <a:rPr lang="en-US" sz="2500" dirty="0" smtClean="0"/>
              <a:t>Supported financially (</a:t>
            </a:r>
            <a:r>
              <a:rPr lang="en-US" sz="2500" dirty="0" err="1" smtClean="0"/>
              <a:t>Lk</a:t>
            </a:r>
            <a:r>
              <a:rPr lang="en-US" sz="2500" dirty="0" smtClean="0"/>
              <a:t> 8:1-3)</a:t>
            </a:r>
          </a:p>
          <a:p>
            <a:pPr marL="292100" lvl="2" indent="-290513">
              <a:lnSpc>
                <a:spcPts val="3500"/>
              </a:lnSpc>
              <a:spcBef>
                <a:spcPts val="1200"/>
              </a:spcBef>
            </a:pPr>
            <a:r>
              <a:rPr lang="en-US" sz="2500" dirty="0" smtClean="0"/>
              <a:t>Taught by Jesus (John 4)</a:t>
            </a:r>
          </a:p>
          <a:p>
            <a:pPr marL="292100" lvl="2" indent="-290513">
              <a:lnSpc>
                <a:spcPts val="3500"/>
              </a:lnSpc>
              <a:spcBef>
                <a:spcPts val="1200"/>
              </a:spcBef>
            </a:pPr>
            <a:r>
              <a:rPr lang="en-US" sz="2500" dirty="0" smtClean="0"/>
              <a:t>Commended for desire to learn (</a:t>
            </a:r>
            <a:r>
              <a:rPr lang="en-US" sz="2500" dirty="0" err="1" smtClean="0"/>
              <a:t>Lk</a:t>
            </a:r>
            <a:r>
              <a:rPr lang="en-US" sz="2500" dirty="0" smtClean="0"/>
              <a:t> 10:38-42)</a:t>
            </a:r>
          </a:p>
        </p:txBody>
      </p:sp>
    </p:spTree>
    <p:extLst>
      <p:ext uri="{BB962C8B-B14F-4D97-AF65-F5344CB8AC3E}">
        <p14:creationId xmlns:p14="http://schemas.microsoft.com/office/powerpoint/2010/main" val="84413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36320" y="685800"/>
            <a:ext cx="7117080" cy="5562600"/>
          </a:xfrm>
        </p:spPr>
        <p:txBody>
          <a:bodyPr>
            <a:normAutofit/>
          </a:bodyPr>
          <a:lstStyle/>
          <a:p>
            <a:pPr marL="0" indent="0" algn="ctr">
              <a:spcAft>
                <a:spcPts val="1800"/>
              </a:spcAft>
              <a:buNone/>
            </a:pPr>
            <a:r>
              <a:rPr lang="en-US" sz="3600" u="sng" dirty="0" smtClean="0"/>
              <a:t>Jesus &amp; Women</a:t>
            </a:r>
          </a:p>
          <a:p>
            <a:pPr marL="292100" lvl="2" indent="-290513">
              <a:lnSpc>
                <a:spcPts val="3500"/>
              </a:lnSpc>
              <a:spcBef>
                <a:spcPts val="1200"/>
              </a:spcBef>
            </a:pPr>
            <a:r>
              <a:rPr lang="en-US" sz="2500" dirty="0" smtClean="0"/>
              <a:t>No women among the Twelve (Mk 4:13-19)</a:t>
            </a:r>
          </a:p>
          <a:p>
            <a:pPr marL="292100" lvl="2" indent="-290513">
              <a:lnSpc>
                <a:spcPts val="3500"/>
              </a:lnSpc>
              <a:spcBef>
                <a:spcPts val="1200"/>
              </a:spcBef>
            </a:pPr>
            <a:r>
              <a:rPr lang="en-US" sz="2500" dirty="0" smtClean="0"/>
              <a:t>No women sent to teach, preach, or heal</a:t>
            </a:r>
          </a:p>
          <a:p>
            <a:pPr marL="292100" lvl="2" indent="-290513">
              <a:lnSpc>
                <a:spcPts val="3500"/>
              </a:lnSpc>
              <a:spcBef>
                <a:spcPts val="1200"/>
              </a:spcBef>
            </a:pPr>
            <a:r>
              <a:rPr lang="en-US" sz="2500" dirty="0" smtClean="0"/>
              <a:t>Great Commission given to men (Mt 28:16-20)</a:t>
            </a:r>
          </a:p>
          <a:p>
            <a:pPr marL="292100" lvl="2" indent="-290513">
              <a:lnSpc>
                <a:spcPts val="3500"/>
              </a:lnSpc>
              <a:spcBef>
                <a:spcPts val="1200"/>
              </a:spcBef>
            </a:pPr>
            <a:r>
              <a:rPr lang="en-US" sz="2500" dirty="0" smtClean="0"/>
              <a:t>No promise of future leadership given</a:t>
            </a:r>
          </a:p>
        </p:txBody>
      </p:sp>
    </p:spTree>
    <p:extLst>
      <p:ext uri="{BB962C8B-B14F-4D97-AF65-F5344CB8AC3E}">
        <p14:creationId xmlns:p14="http://schemas.microsoft.com/office/powerpoint/2010/main" val="2346865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华文新魏"/>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SOHO</Template>
  <TotalTime>4341</TotalTime>
  <Words>821</Words>
  <Application>Microsoft Office PowerPoint</Application>
  <PresentationFormat>On-screen Show (4:3)</PresentationFormat>
  <Paragraphs>86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Soho</vt:lpstr>
      <vt:lpstr>Simply church</vt:lpstr>
      <vt:lpstr>goal</vt:lpstr>
      <vt:lpstr>PowerPoint Presentation</vt:lpstr>
      <vt:lpstr>Simply church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simply church</dc:title>
  <dc:creator>David</dc:creator>
  <cp:lastModifiedBy>David</cp:lastModifiedBy>
  <cp:revision>83</cp:revision>
  <dcterms:created xsi:type="dcterms:W3CDTF">2012-04-07T14:04:48Z</dcterms:created>
  <dcterms:modified xsi:type="dcterms:W3CDTF">2012-09-11T20:06:02Z</dcterms:modified>
</cp:coreProperties>
</file>